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61" r:id="rId3"/>
    <p:sldId id="291" r:id="rId4"/>
    <p:sldId id="317" r:id="rId5"/>
    <p:sldId id="319" r:id="rId6"/>
    <p:sldId id="321" r:id="rId7"/>
    <p:sldId id="323" r:id="rId8"/>
    <p:sldId id="325" r:id="rId9"/>
    <p:sldId id="327" r:id="rId10"/>
    <p:sldId id="328" r:id="rId11"/>
    <p:sldId id="329" r:id="rId12"/>
    <p:sldId id="305" r:id="rId13"/>
    <p:sldId id="285" r:id="rId14"/>
    <p:sldId id="294" r:id="rId15"/>
    <p:sldId id="296" r:id="rId16"/>
    <p:sldId id="297" r:id="rId17"/>
    <p:sldId id="277" r:id="rId18"/>
    <p:sldId id="303" r:id="rId19"/>
    <p:sldId id="307" r:id="rId20"/>
    <p:sldId id="308" r:id="rId21"/>
    <p:sldId id="279" r:id="rId22"/>
    <p:sldId id="304" r:id="rId23"/>
    <p:sldId id="302" r:id="rId24"/>
    <p:sldId id="280" r:id="rId25"/>
    <p:sldId id="266" r:id="rId26"/>
    <p:sldId id="295" r:id="rId27"/>
    <p:sldId id="262" r:id="rId28"/>
    <p:sldId id="281" r:id="rId29"/>
    <p:sldId id="293" r:id="rId30"/>
    <p:sldId id="300" r:id="rId31"/>
    <p:sldId id="301" r:id="rId32"/>
    <p:sldId id="306" r:id="rId33"/>
    <p:sldId id="267" r:id="rId34"/>
    <p:sldId id="276" r:id="rId35"/>
    <p:sldId id="270" r:id="rId36"/>
    <p:sldId id="272" r:id="rId37"/>
    <p:sldId id="264" r:id="rId38"/>
    <p:sldId id="310" r:id="rId39"/>
    <p:sldId id="311" r:id="rId40"/>
    <p:sldId id="313" r:id="rId41"/>
    <p:sldId id="314" r:id="rId42"/>
    <p:sldId id="315" r:id="rId43"/>
    <p:sldId id="316" r:id="rId44"/>
    <p:sldId id="312" r:id="rId45"/>
  </p:sldIdLst>
  <p:sldSz cx="9144000" cy="6858000" type="screen4x3"/>
  <p:notesSz cx="6669088" cy="9926638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CABB"/>
    <a:srgbClr val="CFB09B"/>
    <a:srgbClr val="663300"/>
    <a:srgbClr val="422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 autoAdjust="0"/>
    <p:restoredTop sz="94575" autoAdjust="0"/>
  </p:normalViewPr>
  <p:slideViewPr>
    <p:cSldViewPr>
      <p:cViewPr varScale="1">
        <p:scale>
          <a:sx n="83" d="100"/>
          <a:sy n="83" d="100"/>
        </p:scale>
        <p:origin x="1483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64"/>
    </p:cViewPr>
  </p:sorterViewPr>
  <p:notesViewPr>
    <p:cSldViewPr>
      <p:cViewPr varScale="1">
        <p:scale>
          <a:sx n="53" d="100"/>
          <a:sy n="53" d="100"/>
        </p:scale>
        <p:origin x="-1908" y="-84"/>
      </p:cViewPr>
      <p:guideLst>
        <p:guide orient="horz" pos="3127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 smtClean="0"/>
              <a:t>Click to edit Master text styles</a:t>
            </a:r>
          </a:p>
          <a:p>
            <a:pPr lvl="1"/>
            <a:r>
              <a:rPr lang="pt-PT" noProof="0" smtClean="0"/>
              <a:t>Second level</a:t>
            </a:r>
          </a:p>
          <a:p>
            <a:pPr lvl="2"/>
            <a:r>
              <a:rPr lang="pt-PT" noProof="0" smtClean="0"/>
              <a:t>Third level</a:t>
            </a:r>
          </a:p>
          <a:p>
            <a:pPr lvl="3"/>
            <a:r>
              <a:rPr lang="pt-PT" noProof="0" smtClean="0"/>
              <a:t>Fourth level</a:t>
            </a:r>
          </a:p>
          <a:p>
            <a:pPr lvl="4"/>
            <a:r>
              <a:rPr lang="pt-PT" noProof="0" smtClean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9B451C79-5733-4DB0-B98C-707D400E3717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70350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087D3A1-B82C-431C-874B-27B9EC2FE439}" type="slidenum">
              <a:rPr lang="pt-PT" altLang="pt-PT"/>
              <a:pPr/>
              <a:t>1</a:t>
            </a:fld>
            <a:endParaRPr lang="pt-PT" altLang="pt-PT"/>
          </a:p>
        </p:txBody>
      </p:sp>
      <p:sp>
        <p:nvSpPr>
          <p:cNvPr id="5120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51204" name="Rectangle 205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PT" altLang="pt-P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07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60419" name="Marcador de Posição de Nota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PT" altLang="pt-PT" smtClean="0">
              <a:latin typeface="Times New Roman" pitchFamily="18" charset="0"/>
            </a:endParaRPr>
          </a:p>
        </p:txBody>
      </p:sp>
      <p:sp>
        <p:nvSpPr>
          <p:cNvPr id="60420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84AFA56-6005-42C7-B681-47740A7D9C4D}" type="slidenum">
              <a:rPr lang="pt-PT" altLang="pt-PT"/>
              <a:pPr/>
              <a:t>21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401376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88CF7FD-5DB2-4C08-9D86-B063E9DBF7F6}" type="slidenum">
              <a:rPr lang="pt-PT" altLang="pt-PT"/>
              <a:pPr/>
              <a:t>25</a:t>
            </a:fld>
            <a:endParaRPr lang="pt-PT" altLang="pt-PT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PT" altLang="pt-PT" smtClean="0">
                <a:latin typeface="Times New Roman" pitchFamily="18" charset="0"/>
              </a:rPr>
              <a:t>Não é unicamente na sua fase adulta que estes insectos provocam problemas na armazenagem. Este prejuízos são decorrentes de todo o ciclo evolutivo da praga</a:t>
            </a:r>
          </a:p>
        </p:txBody>
      </p:sp>
    </p:spTree>
    <p:extLst>
      <p:ext uri="{BB962C8B-B14F-4D97-AF65-F5344CB8AC3E}">
        <p14:creationId xmlns:p14="http://schemas.microsoft.com/office/powerpoint/2010/main" val="2843970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DF434F2-F79B-4BC2-A515-D583FD5C91D1}" type="slidenum">
              <a:rPr lang="pt-PT" altLang="pt-PT"/>
              <a:pPr/>
              <a:t>28</a:t>
            </a:fld>
            <a:endParaRPr lang="pt-PT" altLang="pt-PT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PT" altLang="pt-PT" smtClean="0">
                <a:latin typeface="Times New Roman" pitchFamily="18" charset="0"/>
              </a:rPr>
              <a:t>Que  prejuízos podem então as pragas provocar?</a:t>
            </a:r>
          </a:p>
        </p:txBody>
      </p:sp>
    </p:spTree>
    <p:extLst>
      <p:ext uri="{BB962C8B-B14F-4D97-AF65-F5344CB8AC3E}">
        <p14:creationId xmlns:p14="http://schemas.microsoft.com/office/powerpoint/2010/main" val="1202805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E86035-5210-45C3-90BD-84FF8CFDD295}" type="slidenum">
              <a:rPr lang="pt-PT" altLang="pt-PT"/>
              <a:pPr/>
              <a:t>29</a:t>
            </a:fld>
            <a:endParaRPr lang="pt-PT" altLang="pt-PT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PT" altLang="pt-PT" smtClean="0">
                <a:latin typeface="Times New Roman" pitchFamily="18" charset="0"/>
              </a:rPr>
              <a:t>Estes prejuízos podem ser classificado em:...</a:t>
            </a:r>
          </a:p>
          <a:p>
            <a:pPr eaLnBrk="1" hangingPunct="1"/>
            <a:r>
              <a:rPr lang="pt-PT" altLang="pt-PT" smtClean="0">
                <a:latin typeface="Times New Roman" pitchFamily="18" charset="0"/>
              </a:rPr>
              <a:t>É exemplo dos prejuízos quantitativos a redução de massa</a:t>
            </a:r>
          </a:p>
        </p:txBody>
      </p:sp>
    </p:spTree>
    <p:extLst>
      <p:ext uri="{BB962C8B-B14F-4D97-AF65-F5344CB8AC3E}">
        <p14:creationId xmlns:p14="http://schemas.microsoft.com/office/powerpoint/2010/main" val="2276950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9521D3-29D6-403F-8542-EC78839727B2}" type="slidenum">
              <a:rPr lang="pt-PT" altLang="pt-PT"/>
              <a:pPr/>
              <a:t>32</a:t>
            </a:fld>
            <a:endParaRPr lang="pt-PT" altLang="pt-PT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PT" altLang="pt-PT" smtClean="0">
                <a:latin typeface="Times New Roman" pitchFamily="18" charset="0"/>
              </a:rPr>
              <a:t>É então, de extrema importância a detecção atempada e monitorização destas pragas...</a:t>
            </a:r>
          </a:p>
        </p:txBody>
      </p:sp>
    </p:spTree>
    <p:extLst>
      <p:ext uri="{BB962C8B-B14F-4D97-AF65-F5344CB8AC3E}">
        <p14:creationId xmlns:p14="http://schemas.microsoft.com/office/powerpoint/2010/main" val="154952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5EEDB66-D074-499D-B202-54004C4F4794}" type="slidenum">
              <a:rPr lang="pt-PT" altLang="pt-PT"/>
              <a:pPr/>
              <a:t>37</a:t>
            </a:fld>
            <a:endParaRPr lang="pt-PT" altLang="pt-PT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PT" altLang="pt-PT" smtClean="0">
                <a:latin typeface="Times New Roman" pitchFamily="18" charset="0"/>
              </a:rPr>
              <a:t>É então, de extrema importância a detecção atempada e monitorização destas pragas...</a:t>
            </a:r>
          </a:p>
        </p:txBody>
      </p:sp>
    </p:spTree>
    <p:extLst>
      <p:ext uri="{BB962C8B-B14F-4D97-AF65-F5344CB8AC3E}">
        <p14:creationId xmlns:p14="http://schemas.microsoft.com/office/powerpoint/2010/main" val="3542483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016DDB-4758-4236-B2E6-D2D85D0582D1}" type="slidenum">
              <a:rPr lang="pt-PT" altLang="pt-PT"/>
              <a:pPr/>
              <a:t>38</a:t>
            </a:fld>
            <a:endParaRPr lang="pt-PT" altLang="pt-PT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PT" altLang="pt-PT" smtClean="0">
                <a:latin typeface="Times New Roman" pitchFamily="18" charset="0"/>
              </a:rPr>
              <a:t>É então, de extrema importância a detecção atempada e monitorização destas pragas...</a:t>
            </a:r>
          </a:p>
        </p:txBody>
      </p:sp>
    </p:spTree>
    <p:extLst>
      <p:ext uri="{BB962C8B-B14F-4D97-AF65-F5344CB8AC3E}">
        <p14:creationId xmlns:p14="http://schemas.microsoft.com/office/powerpoint/2010/main" val="4033323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92DE57C-2ABD-406B-8CA3-774AD347B358}" type="slidenum">
              <a:rPr lang="pt-PT" altLang="pt-PT"/>
              <a:pPr/>
              <a:t>39</a:t>
            </a:fld>
            <a:endParaRPr lang="pt-PT" altLang="pt-PT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PT" altLang="pt-PT" smtClean="0">
                <a:latin typeface="Times New Roman" pitchFamily="18" charset="0"/>
              </a:rPr>
              <a:t>É então, de extrema importância a detecção atempada e monitorização destas pragas...</a:t>
            </a:r>
          </a:p>
        </p:txBody>
      </p:sp>
    </p:spTree>
    <p:extLst>
      <p:ext uri="{BB962C8B-B14F-4D97-AF65-F5344CB8AC3E}">
        <p14:creationId xmlns:p14="http://schemas.microsoft.com/office/powerpoint/2010/main" val="1311487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5A2375-D984-4A81-9552-6AEA155E0BA6}" type="slidenum">
              <a:rPr lang="pt-PT" altLang="pt-PT"/>
              <a:pPr/>
              <a:t>44</a:t>
            </a:fld>
            <a:endParaRPr lang="pt-PT" altLang="pt-PT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pt-P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489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0D46056-F9ED-4AB2-A0E0-EFB01AAE8E78}" type="slidenum">
              <a:rPr lang="pt-PT" altLang="pt-PT"/>
              <a:pPr/>
              <a:t>2</a:t>
            </a:fld>
            <a:endParaRPr lang="pt-PT" altLang="pt-PT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PT" altLang="pt-PT" smtClean="0">
                <a:latin typeface="Times New Roman" pitchFamily="18" charset="0"/>
              </a:rPr>
              <a:t>Situar a situação na armazenagem</a:t>
            </a:r>
          </a:p>
        </p:txBody>
      </p:sp>
    </p:spTree>
    <p:extLst>
      <p:ext uri="{BB962C8B-B14F-4D97-AF65-F5344CB8AC3E}">
        <p14:creationId xmlns:p14="http://schemas.microsoft.com/office/powerpoint/2010/main" val="60269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DD57A7-7946-4935-9B9E-FFFC4EA0B3AA}" type="slidenum">
              <a:rPr lang="pt-PT" altLang="pt-PT"/>
              <a:pPr/>
              <a:t>3</a:t>
            </a:fld>
            <a:endParaRPr lang="pt-PT" altLang="pt-PT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PT" altLang="pt-PT" smtClean="0">
                <a:latin typeface="Times New Roman" pitchFamily="18" charset="0"/>
              </a:rPr>
              <a:t>Falar dos tipos de armazenagem</a:t>
            </a:r>
          </a:p>
        </p:txBody>
      </p:sp>
    </p:spTree>
    <p:extLst>
      <p:ext uri="{BB962C8B-B14F-4D97-AF65-F5344CB8AC3E}">
        <p14:creationId xmlns:p14="http://schemas.microsoft.com/office/powerpoint/2010/main" val="1854079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134E181-C345-4BD7-8337-D862CB2B52BF}" type="slidenum">
              <a:rPr lang="pt-PT" altLang="pt-PT"/>
              <a:pPr/>
              <a:t>12</a:t>
            </a:fld>
            <a:endParaRPr lang="pt-PT" altLang="pt-PT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PT" altLang="pt-PT" smtClean="0">
                <a:latin typeface="Times New Roman" pitchFamily="18" charset="0"/>
              </a:rPr>
              <a:t>Falar dos tipos de armazenagem</a:t>
            </a:r>
          </a:p>
        </p:txBody>
      </p:sp>
    </p:spTree>
    <p:extLst>
      <p:ext uri="{BB962C8B-B14F-4D97-AF65-F5344CB8AC3E}">
        <p14:creationId xmlns:p14="http://schemas.microsoft.com/office/powerpoint/2010/main" val="2988468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68EC633-6151-43DA-BFA3-3E738537A8E3}" type="slidenum">
              <a:rPr lang="pt-PT" altLang="pt-PT"/>
              <a:pPr/>
              <a:t>13</a:t>
            </a:fld>
            <a:endParaRPr lang="pt-PT" altLang="pt-PT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PT" altLang="pt-PT" smtClean="0">
                <a:latin typeface="Times New Roman" pitchFamily="18" charset="0"/>
              </a:rPr>
              <a:t>Durante a armazenagem podem ocorrer vários problemas que podem levar à deterioração dos grãos armazenados...</a:t>
            </a:r>
          </a:p>
        </p:txBody>
      </p:sp>
    </p:spTree>
    <p:extLst>
      <p:ext uri="{BB962C8B-B14F-4D97-AF65-F5344CB8AC3E}">
        <p14:creationId xmlns:p14="http://schemas.microsoft.com/office/powerpoint/2010/main" val="142823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3AC4CBB-9C30-49A2-9549-FDDF50B4C7D1}" type="slidenum">
              <a:rPr lang="pt-PT" altLang="pt-PT"/>
              <a:pPr/>
              <a:t>14</a:t>
            </a:fld>
            <a:endParaRPr lang="pt-PT" altLang="pt-PT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PT" altLang="pt-PT" smtClean="0">
                <a:latin typeface="Times New Roman" pitchFamily="18" charset="0"/>
              </a:rPr>
              <a:t>São vários os factores que contribuem para o prejuízo, como... Nesta aula vamos-nos focalizar nos insectos</a:t>
            </a:r>
          </a:p>
        </p:txBody>
      </p:sp>
    </p:spTree>
    <p:extLst>
      <p:ext uri="{BB962C8B-B14F-4D97-AF65-F5344CB8AC3E}">
        <p14:creationId xmlns:p14="http://schemas.microsoft.com/office/powerpoint/2010/main" val="4122229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5113A62-A9E9-40B2-A654-3F97ABE2F72F}" type="slidenum">
              <a:rPr lang="pt-PT" altLang="pt-PT"/>
              <a:pPr/>
              <a:t>15</a:t>
            </a:fld>
            <a:endParaRPr lang="pt-PT" altLang="pt-PT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PT" altLang="pt-PT" smtClean="0">
                <a:latin typeface="Times New Roman" pitchFamily="18" charset="0"/>
              </a:rPr>
              <a:t>Ora, quando se pensa nos prejuízos que os insectos podem provocar durante a armazenagem, impôe-se a seguinte questão: Será que...</a:t>
            </a:r>
          </a:p>
        </p:txBody>
      </p:sp>
    </p:spTree>
    <p:extLst>
      <p:ext uri="{BB962C8B-B14F-4D97-AF65-F5344CB8AC3E}">
        <p14:creationId xmlns:p14="http://schemas.microsoft.com/office/powerpoint/2010/main" val="2485672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E736BA8-FDE2-43B7-8180-B60D75611225}" type="slidenum">
              <a:rPr lang="pt-PT" altLang="pt-PT"/>
              <a:pPr/>
              <a:t>16</a:t>
            </a:fld>
            <a:endParaRPr lang="pt-PT" altLang="pt-PT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PT" altLang="pt-PT" smtClean="0">
                <a:latin typeface="Times New Roman" pitchFamily="18" charset="0"/>
              </a:rPr>
              <a:t>Quais são então as características dos insectos que levam a prejuízos durante a armazenagem?... Visto isto, é de extrema importância a identificação dos insects existentes para a avaliação do risco associado.</a:t>
            </a:r>
          </a:p>
        </p:txBody>
      </p:sp>
    </p:spTree>
    <p:extLst>
      <p:ext uri="{BB962C8B-B14F-4D97-AF65-F5344CB8AC3E}">
        <p14:creationId xmlns:p14="http://schemas.microsoft.com/office/powerpoint/2010/main" val="117357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6BB8044-8EB5-43B8-9416-94D6BBB61D7C}" type="slidenum">
              <a:rPr lang="pt-PT" altLang="pt-PT"/>
              <a:pPr/>
              <a:t>17</a:t>
            </a:fld>
            <a:endParaRPr lang="pt-PT" altLang="pt-PT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PT" altLang="pt-PT" smtClean="0">
                <a:latin typeface="Times New Roman" pitchFamily="18" charset="0"/>
              </a:rPr>
              <a:t>As principais espécies de insectos nocivas para os produtos armazenados são:...</a:t>
            </a:r>
          </a:p>
        </p:txBody>
      </p:sp>
    </p:spTree>
    <p:extLst>
      <p:ext uri="{BB962C8B-B14F-4D97-AF65-F5344CB8AC3E}">
        <p14:creationId xmlns:p14="http://schemas.microsoft.com/office/powerpoint/2010/main" val="155423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9DF28-02F6-4AFC-BFC4-F3E5F6CF861C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9B1FF-C544-4667-8F11-05FCC6369EFD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66E71-C2C2-4EA8-AE6B-21E7F58F3828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F583C-DF06-484E-B676-A4D212800048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9BE5C-C8EC-4E19-9585-C7897B3B98FE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42D94-8014-411D-B407-4F770420E8B9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2C749-7AC7-4BE2-924E-2DF5E61F56A5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14559-9965-4310-AE52-39408542E516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7355C-3292-437D-ACA9-D09B384B281D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485BB-6648-4FAF-AFDA-1D7F23400C26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E669-8A58-4073-8BB4-F12DD6F43DC4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 smtClean="0"/>
              <a:t>Faça clique para editar o estilo do título do modelo global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 smtClean="0"/>
              <a:t>Faça clique para editar os estilos de texto do modelo global</a:t>
            </a:r>
          </a:p>
          <a:p>
            <a:pPr lvl="1"/>
            <a:r>
              <a:rPr lang="pt-PT" altLang="pt-PT" smtClean="0"/>
              <a:t>Segundo nível</a:t>
            </a:r>
          </a:p>
          <a:p>
            <a:pPr lvl="2"/>
            <a:r>
              <a:rPr lang="pt-PT" altLang="pt-PT" smtClean="0"/>
              <a:t>Terceiro nível</a:t>
            </a:r>
          </a:p>
          <a:p>
            <a:pPr lvl="3"/>
            <a:r>
              <a:rPr lang="pt-PT" altLang="pt-PT" smtClean="0"/>
              <a:t>Quarto nível</a:t>
            </a:r>
          </a:p>
          <a:p>
            <a:pPr lvl="4"/>
            <a:r>
              <a:rPr lang="pt-PT" altLang="pt-PT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19BC3D34-DD63-4B40-9336-8F7F91C09B54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Aula_Fac_Ciencias\redflour.mpeg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Aula_Fac_Ciencias\lesser%20grain%20borer.mpeg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Aula_Fac_Ciencias\anisopteromalus%20calandrae.mpeg" TargetMode="Externa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6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7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260475" y="5861050"/>
            <a:ext cx="6192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 sz="1600" b="1" dirty="0">
                <a:solidFill>
                  <a:srgbClr val="422E20"/>
                </a:solidFill>
                <a:latin typeface="Arial" charset="0"/>
              </a:rPr>
              <a:t>Lisboa</a:t>
            </a:r>
          </a:p>
          <a:p>
            <a:pPr algn="ctr" eaLnBrk="1" hangingPunct="1">
              <a:spcBef>
                <a:spcPct val="50000"/>
              </a:spcBef>
            </a:pPr>
            <a:r>
              <a:rPr lang="pt-PT" altLang="pt-PT" sz="1600" b="1" smtClean="0">
                <a:solidFill>
                  <a:srgbClr val="422E20"/>
                </a:solidFill>
                <a:latin typeface="Arial" charset="0"/>
              </a:rPr>
              <a:t>2022</a:t>
            </a:r>
            <a:endParaRPr lang="pt-PT" altLang="pt-PT" sz="1600" b="1" dirty="0">
              <a:solidFill>
                <a:srgbClr val="422E20"/>
              </a:solidFill>
              <a:latin typeface="Arial" charset="0"/>
            </a:endParaRPr>
          </a:p>
        </p:txBody>
      </p:sp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1287463" y="1352550"/>
            <a:ext cx="6232525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PT" altLang="pt-PT" sz="1800" dirty="0">
                <a:solidFill>
                  <a:srgbClr val="422E20"/>
                </a:solidFill>
                <a:latin typeface="Times New Roman" pitchFamily="18" charset="0"/>
              </a:rPr>
              <a:t>UNIVERSIDADE DE LISBOA</a:t>
            </a:r>
          </a:p>
          <a:p>
            <a:pPr algn="ctr" eaLnBrk="1" hangingPunct="1">
              <a:spcBef>
                <a:spcPct val="50000"/>
              </a:spcBef>
            </a:pPr>
            <a:r>
              <a:rPr lang="pt-PT" altLang="pt-PT" sz="1800" dirty="0">
                <a:solidFill>
                  <a:srgbClr val="422E20"/>
                </a:solidFill>
                <a:latin typeface="Times New Roman" pitchFamily="18" charset="0"/>
              </a:rPr>
              <a:t> INSTITUTO SUPERIOR DE AGRONOMIA</a:t>
            </a:r>
          </a:p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endParaRPr lang="pt-PT" altLang="pt-PT" sz="800" dirty="0">
              <a:solidFill>
                <a:srgbClr val="422E2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endParaRPr lang="pt-PT" altLang="pt-PT" sz="800" dirty="0">
              <a:solidFill>
                <a:srgbClr val="422E2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PT" altLang="pt-PT" sz="2000" b="1" dirty="0">
                <a:solidFill>
                  <a:srgbClr val="422E20"/>
                </a:solidFill>
                <a:latin typeface="Times New Roman" pitchFamily="18" charset="0"/>
              </a:rPr>
              <a:t>INSECTOS DE PRODUTOS AGRÍCOLAS SECOS DE ORIGEM </a:t>
            </a:r>
            <a:r>
              <a:rPr lang="pt-PT" altLang="pt-PT" sz="2000" b="1" dirty="0" smtClean="0">
                <a:solidFill>
                  <a:srgbClr val="422E20"/>
                </a:solidFill>
                <a:latin typeface="Times New Roman" pitchFamily="18" charset="0"/>
              </a:rPr>
              <a:t> VEGETAL  ARMAZENADOS</a:t>
            </a:r>
            <a:endParaRPr lang="pt-PT" altLang="pt-PT" sz="2000" b="1" dirty="0">
              <a:solidFill>
                <a:srgbClr val="422E20"/>
              </a:solidFill>
              <a:latin typeface="Times New Roman" pitchFamily="18" charset="0"/>
            </a:endParaRPr>
          </a:p>
        </p:txBody>
      </p:sp>
      <p:sp>
        <p:nvSpPr>
          <p:cNvPr id="2052" name="Text Box 8"/>
          <p:cNvSpPr txBox="1">
            <a:spLocks noChangeArrowheads="1"/>
          </p:cNvSpPr>
          <p:nvPr/>
        </p:nvSpPr>
        <p:spPr bwMode="auto">
          <a:xfrm>
            <a:off x="1219200" y="4338638"/>
            <a:ext cx="60896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 sz="1800" b="1" dirty="0">
                <a:latin typeface="Arial" charset="0"/>
              </a:rPr>
              <a:t>Graça </a:t>
            </a:r>
            <a:r>
              <a:rPr lang="pt-PT" altLang="pt-PT" sz="1800" b="1" dirty="0" smtClean="0">
                <a:latin typeface="Arial" charset="0"/>
              </a:rPr>
              <a:t>Barros</a:t>
            </a:r>
          </a:p>
          <a:p>
            <a:pPr algn="ctr" eaLnBrk="1" hangingPunct="1">
              <a:spcBef>
                <a:spcPct val="50000"/>
              </a:spcBef>
            </a:pPr>
            <a:endParaRPr lang="pt-PT" altLang="pt-PT" sz="1600" dirty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PT" altLang="pt-PT" sz="1600" dirty="0" err="1">
                <a:latin typeface="Arial" charset="0"/>
              </a:rPr>
              <a:t>gracafragabarros@isa.ulisboa.pt</a:t>
            </a:r>
            <a:endParaRPr lang="pt-PT" altLang="pt-PT" sz="1600" dirty="0">
              <a:latin typeface="Arial" charset="0"/>
            </a:endParaRPr>
          </a:p>
        </p:txBody>
      </p:sp>
      <p:pic>
        <p:nvPicPr>
          <p:cNvPr id="205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50" y="3600450"/>
            <a:ext cx="1033463" cy="1209675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pic>
        <p:nvPicPr>
          <p:cNvPr id="205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2068513"/>
            <a:ext cx="1033463" cy="1209675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pic>
        <p:nvPicPr>
          <p:cNvPr id="2055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650" y="4895850"/>
            <a:ext cx="1033463" cy="1209675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pic>
        <p:nvPicPr>
          <p:cNvPr id="2056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650" y="779463"/>
            <a:ext cx="1033463" cy="1209675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sp>
        <p:nvSpPr>
          <p:cNvPr id="2057" name="AutoShape 13" descr="Resultado de imagem para instituto superior de agronomia logo"/>
          <p:cNvSpPr>
            <a:spLocks noChangeAspect="1" noChangeArrowheads="1"/>
          </p:cNvSpPr>
          <p:nvPr/>
        </p:nvSpPr>
        <p:spPr bwMode="auto">
          <a:xfrm>
            <a:off x="2111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PT" altLang="pt-PT"/>
          </a:p>
        </p:txBody>
      </p:sp>
      <p:sp>
        <p:nvSpPr>
          <p:cNvPr id="2058" name="AutoShape 15" descr="Resultado de imagem para instituto superior de agronomia logo"/>
          <p:cNvSpPr>
            <a:spLocks noChangeAspect="1" noChangeArrowheads="1"/>
          </p:cNvSpPr>
          <p:nvPr/>
        </p:nvSpPr>
        <p:spPr bwMode="auto">
          <a:xfrm>
            <a:off x="363538" y="-603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PT" altLang="pt-PT"/>
          </a:p>
        </p:txBody>
      </p:sp>
      <p:sp>
        <p:nvSpPr>
          <p:cNvPr id="2059" name="AutoShape 17" descr="Resultado de imagem para instituto superior de agronomia logo"/>
          <p:cNvSpPr>
            <a:spLocks noChangeAspect="1" noChangeArrowheads="1"/>
          </p:cNvSpPr>
          <p:nvPr/>
        </p:nvSpPr>
        <p:spPr bwMode="auto">
          <a:xfrm>
            <a:off x="515938" y="920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PT" altLang="pt-PT"/>
          </a:p>
        </p:txBody>
      </p:sp>
      <p:sp>
        <p:nvSpPr>
          <p:cNvPr id="2060" name="AutoShape 19" descr="Resultado de imagem para instituto superior de agronomia logo"/>
          <p:cNvSpPr>
            <a:spLocks noChangeAspect="1" noChangeArrowheads="1"/>
          </p:cNvSpPr>
          <p:nvPr/>
        </p:nvSpPr>
        <p:spPr bwMode="auto">
          <a:xfrm>
            <a:off x="668338" y="2444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PT" altLang="pt-PT"/>
          </a:p>
        </p:txBody>
      </p:sp>
      <p:pic>
        <p:nvPicPr>
          <p:cNvPr id="2061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8" y="244475"/>
            <a:ext cx="2232025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412776"/>
            <a:ext cx="4248943" cy="37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900113" y="404813"/>
            <a:ext cx="77724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 Armazenamento empresarial em Angola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3975" y="5410893"/>
            <a:ext cx="5184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Sacos (</a:t>
            </a:r>
            <a:r>
              <a:rPr lang="pt-PT" sz="2000" b="1" dirty="0" err="1" smtClean="0">
                <a:solidFill>
                  <a:srgbClr val="422E20"/>
                </a:solidFill>
                <a:latin typeface="Arial" charset="0"/>
              </a:rPr>
              <a:t>Caála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, Província de Huambo)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/>
            </a:r>
            <a:br>
              <a:rPr lang="pt-PT" sz="2000" b="1" dirty="0">
                <a:solidFill>
                  <a:srgbClr val="422E20"/>
                </a:solidFill>
                <a:latin typeface="Arial" charset="0"/>
              </a:rPr>
            </a:b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(Fotografia cedida por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Carlos Conceição)</a:t>
            </a:r>
            <a:endParaRPr lang="pt-PT" sz="2000" b="1" dirty="0">
              <a:solidFill>
                <a:srgbClr val="422E2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700213"/>
            <a:ext cx="4643438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560388" y="404813"/>
            <a:ext cx="77724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Fazenda de Pungo Andongo-Angola 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52" y="5182409"/>
            <a:ext cx="5184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Silos metálicos (Pungo Andongo, Província de Malange)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/>
            </a:r>
            <a:br>
              <a:rPr lang="pt-PT" sz="2000" b="1" dirty="0">
                <a:solidFill>
                  <a:srgbClr val="422E20"/>
                </a:solidFill>
                <a:latin typeface="Arial" charset="0"/>
              </a:rPr>
            </a:b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(Fotografia cedida por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Laurinda)</a:t>
            </a:r>
            <a:endParaRPr lang="pt-PT" sz="2000" b="1" dirty="0">
              <a:solidFill>
                <a:srgbClr val="422E2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074"/>
          <p:cNvSpPr txBox="1">
            <a:spLocks noChangeArrowheads="1"/>
          </p:cNvSpPr>
          <p:nvPr/>
        </p:nvSpPr>
        <p:spPr bwMode="auto">
          <a:xfrm>
            <a:off x="1219200" y="76200"/>
            <a:ext cx="7772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Armazenamento de produtos agrícolas secos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  <p:pic>
        <p:nvPicPr>
          <p:cNvPr id="101387" name="Picture 30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492896"/>
            <a:ext cx="1223888" cy="124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93"/>
          <p:cNvGrpSpPr>
            <a:grpSpLocks/>
          </p:cNvGrpSpPr>
          <p:nvPr/>
        </p:nvGrpSpPr>
        <p:grpSpPr bwMode="auto">
          <a:xfrm>
            <a:off x="6081713" y="1196975"/>
            <a:ext cx="2768600" cy="5422900"/>
            <a:chOff x="3831" y="754"/>
            <a:chExt cx="1744" cy="3416"/>
          </a:xfrm>
        </p:grpSpPr>
        <p:sp>
          <p:nvSpPr>
            <p:cNvPr id="16395" name="AutoShape 3081"/>
            <p:cNvSpPr>
              <a:spLocks noChangeArrowheads="1"/>
            </p:cNvSpPr>
            <p:nvPr/>
          </p:nvSpPr>
          <p:spPr bwMode="auto">
            <a:xfrm>
              <a:off x="4059" y="754"/>
              <a:ext cx="1225" cy="363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2400" b="1">
                  <a:solidFill>
                    <a:srgbClr val="422E20"/>
                  </a:solidFill>
                  <a:latin typeface="Arial" charset="0"/>
                </a:rPr>
                <a:t>Silos</a:t>
              </a:r>
              <a:endParaRPr lang="pt-PT" altLang="pt-PT" sz="2400">
                <a:latin typeface="Times New Roman" pitchFamily="18" charset="0"/>
              </a:endParaRPr>
            </a:p>
          </p:txBody>
        </p:sp>
        <p:pic>
          <p:nvPicPr>
            <p:cNvPr id="16396" name="Picture 308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33" y="1218"/>
              <a:ext cx="1741" cy="1441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pic>
          <p:nvPicPr>
            <p:cNvPr id="16397" name="Picture 3084"/>
            <p:cNvPicPr>
              <a:picLocks noChangeAspect="1" noChangeArrowheads="1"/>
            </p:cNvPicPr>
            <p:nvPr/>
          </p:nvPicPr>
          <p:blipFill>
            <a:blip r:embed="rId5" cstate="print"/>
            <a:srcRect l="16513"/>
            <a:stretch>
              <a:fillRect/>
            </a:stretch>
          </p:blipFill>
          <p:spPr bwMode="auto">
            <a:xfrm>
              <a:off x="3831" y="2720"/>
              <a:ext cx="1744" cy="1450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</p:grpSp>
      <p:grpSp>
        <p:nvGrpSpPr>
          <p:cNvPr id="3" name="Group 3092"/>
          <p:cNvGrpSpPr>
            <a:grpSpLocks/>
          </p:cNvGrpSpPr>
          <p:nvPr/>
        </p:nvGrpSpPr>
        <p:grpSpPr bwMode="auto">
          <a:xfrm>
            <a:off x="900113" y="4306888"/>
            <a:ext cx="4967287" cy="2435225"/>
            <a:chOff x="567" y="2713"/>
            <a:chExt cx="3129" cy="1534"/>
          </a:xfrm>
        </p:grpSpPr>
        <p:sp>
          <p:nvSpPr>
            <p:cNvPr id="16393" name="AutoShape 3087"/>
            <p:cNvSpPr>
              <a:spLocks noChangeArrowheads="1"/>
            </p:cNvSpPr>
            <p:nvPr/>
          </p:nvSpPr>
          <p:spPr bwMode="auto">
            <a:xfrm>
              <a:off x="567" y="3294"/>
              <a:ext cx="1225" cy="363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2400" b="1">
                  <a:solidFill>
                    <a:srgbClr val="422E20"/>
                  </a:solidFill>
                  <a:latin typeface="Arial" charset="0"/>
                  <a:cs typeface="Arial" charset="0"/>
                </a:rPr>
                <a:t>Granel</a:t>
              </a:r>
            </a:p>
          </p:txBody>
        </p:sp>
        <p:pic>
          <p:nvPicPr>
            <p:cNvPr id="16394" name="Picture 308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7" y="2713"/>
              <a:ext cx="1769" cy="1534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</p:grpSp>
      <p:grpSp>
        <p:nvGrpSpPr>
          <p:cNvPr id="4" name="Group 3091"/>
          <p:cNvGrpSpPr>
            <a:grpSpLocks/>
          </p:cNvGrpSpPr>
          <p:nvPr/>
        </p:nvGrpSpPr>
        <p:grpSpPr bwMode="auto">
          <a:xfrm>
            <a:off x="1042988" y="1196975"/>
            <a:ext cx="2771775" cy="3000375"/>
            <a:chOff x="657" y="754"/>
            <a:chExt cx="1746" cy="1890"/>
          </a:xfrm>
        </p:grpSpPr>
        <p:pic>
          <p:nvPicPr>
            <p:cNvPr id="16391" name="Picture 3088"/>
            <p:cNvPicPr>
              <a:picLocks noChangeAspect="1" noChangeArrowheads="1"/>
            </p:cNvPicPr>
            <p:nvPr/>
          </p:nvPicPr>
          <p:blipFill>
            <a:blip r:embed="rId7" cstate="print"/>
            <a:srcRect t="13820" r="1028" b="4112"/>
            <a:stretch>
              <a:fillRect/>
            </a:stretch>
          </p:blipFill>
          <p:spPr bwMode="auto">
            <a:xfrm>
              <a:off x="657" y="1207"/>
              <a:ext cx="1746" cy="1437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sp>
          <p:nvSpPr>
            <p:cNvPr id="16392" name="AutoShape 3090"/>
            <p:cNvSpPr>
              <a:spLocks noChangeArrowheads="1"/>
            </p:cNvSpPr>
            <p:nvPr/>
          </p:nvSpPr>
          <p:spPr bwMode="auto">
            <a:xfrm>
              <a:off x="884" y="754"/>
              <a:ext cx="1225" cy="363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2400" b="1">
                  <a:solidFill>
                    <a:srgbClr val="422E20"/>
                  </a:solidFill>
                  <a:latin typeface="Arial" charset="0"/>
                  <a:cs typeface="Arial" charset="0"/>
                </a:rPr>
                <a:t>“Big Bags”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219200" y="65088"/>
            <a:ext cx="77724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Principais Pontos de Risco em Grão Armazenado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  <p:sp>
        <p:nvSpPr>
          <p:cNvPr id="17411" name="Freeform 826"/>
          <p:cNvSpPr>
            <a:spLocks/>
          </p:cNvSpPr>
          <p:nvPr/>
        </p:nvSpPr>
        <p:spPr bwMode="auto">
          <a:xfrm>
            <a:off x="1133475" y="4975225"/>
            <a:ext cx="1912938" cy="1090613"/>
          </a:xfrm>
          <a:custGeom>
            <a:avLst/>
            <a:gdLst>
              <a:gd name="T0" fmla="*/ 0 w 1643"/>
              <a:gd name="T1" fmla="*/ 2147483647 h 851"/>
              <a:gd name="T2" fmla="*/ 0 w 1643"/>
              <a:gd name="T3" fmla="*/ 2147483647 h 851"/>
              <a:gd name="T4" fmla="*/ 2147483647 w 1643"/>
              <a:gd name="T5" fmla="*/ 2147483647 h 851"/>
              <a:gd name="T6" fmla="*/ 2147483647 w 1643"/>
              <a:gd name="T7" fmla="*/ 2147483647 h 851"/>
              <a:gd name="T8" fmla="*/ 2147483647 w 1643"/>
              <a:gd name="T9" fmla="*/ 2147483647 h 851"/>
              <a:gd name="T10" fmla="*/ 2147483647 w 1643"/>
              <a:gd name="T11" fmla="*/ 0 h 851"/>
              <a:gd name="T12" fmla="*/ 2147483647 w 1643"/>
              <a:gd name="T13" fmla="*/ 2147483647 h 851"/>
              <a:gd name="T14" fmla="*/ 2147483647 w 1643"/>
              <a:gd name="T15" fmla="*/ 2147483647 h 851"/>
              <a:gd name="T16" fmla="*/ 2147483647 w 1643"/>
              <a:gd name="T17" fmla="*/ 2147483647 h 851"/>
              <a:gd name="T18" fmla="*/ 2147483647 w 1643"/>
              <a:gd name="T19" fmla="*/ 2147483647 h 851"/>
              <a:gd name="T20" fmla="*/ 2147483647 w 1643"/>
              <a:gd name="T21" fmla="*/ 2147483647 h 851"/>
              <a:gd name="T22" fmla="*/ 0 w 1643"/>
              <a:gd name="T23" fmla="*/ 2147483647 h 85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643"/>
              <a:gd name="T37" fmla="*/ 0 h 851"/>
              <a:gd name="T38" fmla="*/ 1643 w 1643"/>
              <a:gd name="T39" fmla="*/ 851 h 85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43" h="851">
                <a:moveTo>
                  <a:pt x="0" y="851"/>
                </a:moveTo>
                <a:lnTo>
                  <a:pt x="0" y="152"/>
                </a:lnTo>
                <a:lnTo>
                  <a:pt x="1075" y="161"/>
                </a:lnTo>
                <a:lnTo>
                  <a:pt x="1339" y="69"/>
                </a:lnTo>
                <a:lnTo>
                  <a:pt x="1224" y="41"/>
                </a:lnTo>
                <a:lnTo>
                  <a:pt x="1497" y="0"/>
                </a:lnTo>
                <a:lnTo>
                  <a:pt x="1497" y="115"/>
                </a:lnTo>
                <a:lnTo>
                  <a:pt x="1391" y="86"/>
                </a:lnTo>
                <a:lnTo>
                  <a:pt x="1342" y="161"/>
                </a:lnTo>
                <a:lnTo>
                  <a:pt x="1632" y="161"/>
                </a:lnTo>
                <a:lnTo>
                  <a:pt x="1643" y="851"/>
                </a:lnTo>
                <a:lnTo>
                  <a:pt x="0" y="851"/>
                </a:lnTo>
              </a:path>
            </a:pathLst>
          </a:custGeom>
          <a:noFill/>
          <a:ln w="17463">
            <a:solidFill>
              <a:srgbClr val="B2B2B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7412" name="Freeform 549"/>
          <p:cNvSpPr>
            <a:spLocks/>
          </p:cNvSpPr>
          <p:nvPr/>
        </p:nvSpPr>
        <p:spPr bwMode="auto">
          <a:xfrm>
            <a:off x="1042988" y="3686175"/>
            <a:ext cx="684212" cy="123825"/>
          </a:xfrm>
          <a:custGeom>
            <a:avLst/>
            <a:gdLst>
              <a:gd name="T0" fmla="*/ 2147483647 w 587"/>
              <a:gd name="T1" fmla="*/ 2147483647 h 97"/>
              <a:gd name="T2" fmla="*/ 2147483647 w 587"/>
              <a:gd name="T3" fmla="*/ 0 h 97"/>
              <a:gd name="T4" fmla="*/ 0 w 587"/>
              <a:gd name="T5" fmla="*/ 2147483647 h 97"/>
              <a:gd name="T6" fmla="*/ 2147483647 w 587"/>
              <a:gd name="T7" fmla="*/ 2147483647 h 97"/>
              <a:gd name="T8" fmla="*/ 2147483647 w 587"/>
              <a:gd name="T9" fmla="*/ 2147483647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7"/>
              <a:gd name="T16" fmla="*/ 0 h 97"/>
              <a:gd name="T17" fmla="*/ 587 w 587"/>
              <a:gd name="T18" fmla="*/ 97 h 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7" h="97">
                <a:moveTo>
                  <a:pt x="587" y="20"/>
                </a:moveTo>
                <a:lnTo>
                  <a:pt x="585" y="0"/>
                </a:lnTo>
                <a:lnTo>
                  <a:pt x="0" y="77"/>
                </a:lnTo>
                <a:lnTo>
                  <a:pt x="3" y="97"/>
                </a:lnTo>
                <a:lnTo>
                  <a:pt x="587" y="20"/>
                </a:lnTo>
                <a:close/>
              </a:path>
            </a:pathLst>
          </a:custGeom>
          <a:solidFill>
            <a:srgbClr val="5F5F5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grpSp>
        <p:nvGrpSpPr>
          <p:cNvPr id="17413" name="Group 550"/>
          <p:cNvGrpSpPr>
            <a:grpSpLocks/>
          </p:cNvGrpSpPr>
          <p:nvPr/>
        </p:nvGrpSpPr>
        <p:grpSpPr bwMode="auto">
          <a:xfrm>
            <a:off x="3484563" y="1052513"/>
            <a:ext cx="1114425" cy="590550"/>
            <a:chOff x="2773" y="1152"/>
            <a:chExt cx="957" cy="461"/>
          </a:xfrm>
        </p:grpSpPr>
        <p:grpSp>
          <p:nvGrpSpPr>
            <p:cNvPr id="18242" name="Group 551"/>
            <p:cNvGrpSpPr>
              <a:grpSpLocks/>
            </p:cNvGrpSpPr>
            <p:nvPr/>
          </p:nvGrpSpPr>
          <p:grpSpPr bwMode="auto">
            <a:xfrm>
              <a:off x="3254" y="1177"/>
              <a:ext cx="476" cy="436"/>
              <a:chOff x="3254" y="1177"/>
              <a:chExt cx="476" cy="436"/>
            </a:xfrm>
          </p:grpSpPr>
          <p:sp>
            <p:nvSpPr>
              <p:cNvPr id="18249" name="Freeform 552"/>
              <p:cNvSpPr>
                <a:spLocks/>
              </p:cNvSpPr>
              <p:nvPr/>
            </p:nvSpPr>
            <p:spPr bwMode="auto">
              <a:xfrm>
                <a:off x="3254" y="1177"/>
                <a:ext cx="476" cy="436"/>
              </a:xfrm>
              <a:custGeom>
                <a:avLst/>
                <a:gdLst>
                  <a:gd name="T0" fmla="*/ 32 w 476"/>
                  <a:gd name="T1" fmla="*/ 0 h 436"/>
                  <a:gd name="T2" fmla="*/ 476 w 476"/>
                  <a:gd name="T3" fmla="*/ 396 h 436"/>
                  <a:gd name="T4" fmla="*/ 448 w 476"/>
                  <a:gd name="T5" fmla="*/ 436 h 436"/>
                  <a:gd name="T6" fmla="*/ 0 w 476"/>
                  <a:gd name="T7" fmla="*/ 38 h 436"/>
                  <a:gd name="T8" fmla="*/ 32 w 476"/>
                  <a:gd name="T9" fmla="*/ 0 h 4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6"/>
                  <a:gd name="T16" fmla="*/ 0 h 436"/>
                  <a:gd name="T17" fmla="*/ 476 w 476"/>
                  <a:gd name="T18" fmla="*/ 436 h 4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6" h="436">
                    <a:moveTo>
                      <a:pt x="32" y="0"/>
                    </a:moveTo>
                    <a:lnTo>
                      <a:pt x="476" y="396"/>
                    </a:lnTo>
                    <a:lnTo>
                      <a:pt x="448" y="436"/>
                    </a:lnTo>
                    <a:lnTo>
                      <a:pt x="0" y="38"/>
                    </a:lnTo>
                    <a:lnTo>
                      <a:pt x="32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250" name="Freeform 553"/>
              <p:cNvSpPr>
                <a:spLocks/>
              </p:cNvSpPr>
              <p:nvPr/>
            </p:nvSpPr>
            <p:spPr bwMode="auto">
              <a:xfrm>
                <a:off x="3254" y="1177"/>
                <a:ext cx="476" cy="436"/>
              </a:xfrm>
              <a:custGeom>
                <a:avLst/>
                <a:gdLst>
                  <a:gd name="T0" fmla="*/ 32 w 476"/>
                  <a:gd name="T1" fmla="*/ 0 h 436"/>
                  <a:gd name="T2" fmla="*/ 476 w 476"/>
                  <a:gd name="T3" fmla="*/ 396 h 436"/>
                  <a:gd name="T4" fmla="*/ 448 w 476"/>
                  <a:gd name="T5" fmla="*/ 436 h 436"/>
                  <a:gd name="T6" fmla="*/ 0 w 476"/>
                  <a:gd name="T7" fmla="*/ 38 h 436"/>
                  <a:gd name="T8" fmla="*/ 32 w 476"/>
                  <a:gd name="T9" fmla="*/ 0 h 4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6"/>
                  <a:gd name="T16" fmla="*/ 0 h 436"/>
                  <a:gd name="T17" fmla="*/ 476 w 476"/>
                  <a:gd name="T18" fmla="*/ 436 h 4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6" h="436">
                    <a:moveTo>
                      <a:pt x="32" y="0"/>
                    </a:moveTo>
                    <a:lnTo>
                      <a:pt x="476" y="396"/>
                    </a:lnTo>
                    <a:lnTo>
                      <a:pt x="448" y="436"/>
                    </a:lnTo>
                    <a:lnTo>
                      <a:pt x="0" y="38"/>
                    </a:lnTo>
                    <a:lnTo>
                      <a:pt x="32" y="0"/>
                    </a:lnTo>
                  </a:path>
                </a:pathLst>
              </a:custGeom>
              <a:noFill/>
              <a:ln w="17463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8243" name="Group 554"/>
            <p:cNvGrpSpPr>
              <a:grpSpLocks/>
            </p:cNvGrpSpPr>
            <p:nvPr/>
          </p:nvGrpSpPr>
          <p:grpSpPr bwMode="auto">
            <a:xfrm>
              <a:off x="2773" y="1177"/>
              <a:ext cx="473" cy="436"/>
              <a:chOff x="2773" y="1177"/>
              <a:chExt cx="473" cy="436"/>
            </a:xfrm>
          </p:grpSpPr>
          <p:sp>
            <p:nvSpPr>
              <p:cNvPr id="18247" name="Freeform 555"/>
              <p:cNvSpPr>
                <a:spLocks/>
              </p:cNvSpPr>
              <p:nvPr/>
            </p:nvSpPr>
            <p:spPr bwMode="auto">
              <a:xfrm>
                <a:off x="2773" y="1177"/>
                <a:ext cx="473" cy="436"/>
              </a:xfrm>
              <a:custGeom>
                <a:avLst/>
                <a:gdLst>
                  <a:gd name="T0" fmla="*/ 473 w 473"/>
                  <a:gd name="T1" fmla="*/ 38 h 436"/>
                  <a:gd name="T2" fmla="*/ 28 w 473"/>
                  <a:gd name="T3" fmla="*/ 436 h 436"/>
                  <a:gd name="T4" fmla="*/ 0 w 473"/>
                  <a:gd name="T5" fmla="*/ 396 h 436"/>
                  <a:gd name="T6" fmla="*/ 444 w 473"/>
                  <a:gd name="T7" fmla="*/ 0 h 436"/>
                  <a:gd name="T8" fmla="*/ 473 w 473"/>
                  <a:gd name="T9" fmla="*/ 38 h 4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436"/>
                  <a:gd name="T17" fmla="*/ 473 w 473"/>
                  <a:gd name="T18" fmla="*/ 436 h 4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436">
                    <a:moveTo>
                      <a:pt x="473" y="38"/>
                    </a:moveTo>
                    <a:lnTo>
                      <a:pt x="28" y="436"/>
                    </a:lnTo>
                    <a:lnTo>
                      <a:pt x="0" y="396"/>
                    </a:lnTo>
                    <a:lnTo>
                      <a:pt x="444" y="0"/>
                    </a:lnTo>
                    <a:lnTo>
                      <a:pt x="473" y="38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248" name="Freeform 556"/>
              <p:cNvSpPr>
                <a:spLocks/>
              </p:cNvSpPr>
              <p:nvPr/>
            </p:nvSpPr>
            <p:spPr bwMode="auto">
              <a:xfrm>
                <a:off x="2773" y="1177"/>
                <a:ext cx="473" cy="436"/>
              </a:xfrm>
              <a:custGeom>
                <a:avLst/>
                <a:gdLst>
                  <a:gd name="T0" fmla="*/ 473 w 473"/>
                  <a:gd name="T1" fmla="*/ 38 h 436"/>
                  <a:gd name="T2" fmla="*/ 28 w 473"/>
                  <a:gd name="T3" fmla="*/ 436 h 436"/>
                  <a:gd name="T4" fmla="*/ 0 w 473"/>
                  <a:gd name="T5" fmla="*/ 396 h 436"/>
                  <a:gd name="T6" fmla="*/ 444 w 473"/>
                  <a:gd name="T7" fmla="*/ 0 h 436"/>
                  <a:gd name="T8" fmla="*/ 473 w 473"/>
                  <a:gd name="T9" fmla="*/ 38 h 4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436"/>
                  <a:gd name="T17" fmla="*/ 473 w 473"/>
                  <a:gd name="T18" fmla="*/ 436 h 4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436">
                    <a:moveTo>
                      <a:pt x="473" y="38"/>
                    </a:moveTo>
                    <a:lnTo>
                      <a:pt x="28" y="436"/>
                    </a:lnTo>
                    <a:lnTo>
                      <a:pt x="0" y="396"/>
                    </a:lnTo>
                    <a:lnTo>
                      <a:pt x="444" y="0"/>
                    </a:lnTo>
                    <a:lnTo>
                      <a:pt x="473" y="38"/>
                    </a:lnTo>
                  </a:path>
                </a:pathLst>
              </a:custGeom>
              <a:noFill/>
              <a:ln w="17463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8244" name="Group 557"/>
            <p:cNvGrpSpPr>
              <a:grpSpLocks/>
            </p:cNvGrpSpPr>
            <p:nvPr/>
          </p:nvGrpSpPr>
          <p:grpSpPr bwMode="auto">
            <a:xfrm>
              <a:off x="3105" y="1152"/>
              <a:ext cx="287" cy="120"/>
              <a:chOff x="3105" y="1152"/>
              <a:chExt cx="287" cy="120"/>
            </a:xfrm>
          </p:grpSpPr>
          <p:sp>
            <p:nvSpPr>
              <p:cNvPr id="18245" name="Freeform 558"/>
              <p:cNvSpPr>
                <a:spLocks/>
              </p:cNvSpPr>
              <p:nvPr/>
            </p:nvSpPr>
            <p:spPr bwMode="auto">
              <a:xfrm>
                <a:off x="3105" y="1152"/>
                <a:ext cx="287" cy="120"/>
              </a:xfrm>
              <a:custGeom>
                <a:avLst/>
                <a:gdLst>
                  <a:gd name="T0" fmla="*/ 146 w 287"/>
                  <a:gd name="T1" fmla="*/ 0 h 120"/>
                  <a:gd name="T2" fmla="*/ 0 w 287"/>
                  <a:gd name="T3" fmla="*/ 120 h 120"/>
                  <a:gd name="T4" fmla="*/ 287 w 287"/>
                  <a:gd name="T5" fmla="*/ 120 h 120"/>
                  <a:gd name="T6" fmla="*/ 146 w 287"/>
                  <a:gd name="T7" fmla="*/ 0 h 1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7"/>
                  <a:gd name="T13" fmla="*/ 0 h 120"/>
                  <a:gd name="T14" fmla="*/ 287 w 287"/>
                  <a:gd name="T15" fmla="*/ 120 h 1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7" h="120">
                    <a:moveTo>
                      <a:pt x="146" y="0"/>
                    </a:moveTo>
                    <a:lnTo>
                      <a:pt x="0" y="120"/>
                    </a:lnTo>
                    <a:lnTo>
                      <a:pt x="287" y="120"/>
                    </a:lnTo>
                    <a:lnTo>
                      <a:pt x="146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246" name="Freeform 559"/>
              <p:cNvSpPr>
                <a:spLocks/>
              </p:cNvSpPr>
              <p:nvPr/>
            </p:nvSpPr>
            <p:spPr bwMode="auto">
              <a:xfrm>
                <a:off x="3105" y="1152"/>
                <a:ext cx="287" cy="120"/>
              </a:xfrm>
              <a:custGeom>
                <a:avLst/>
                <a:gdLst>
                  <a:gd name="T0" fmla="*/ 146 w 287"/>
                  <a:gd name="T1" fmla="*/ 0 h 120"/>
                  <a:gd name="T2" fmla="*/ 0 w 287"/>
                  <a:gd name="T3" fmla="*/ 120 h 120"/>
                  <a:gd name="T4" fmla="*/ 287 w 287"/>
                  <a:gd name="T5" fmla="*/ 120 h 120"/>
                  <a:gd name="T6" fmla="*/ 146 w 287"/>
                  <a:gd name="T7" fmla="*/ 0 h 1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7"/>
                  <a:gd name="T13" fmla="*/ 0 h 120"/>
                  <a:gd name="T14" fmla="*/ 287 w 287"/>
                  <a:gd name="T15" fmla="*/ 120 h 1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7" h="120">
                    <a:moveTo>
                      <a:pt x="146" y="0"/>
                    </a:moveTo>
                    <a:lnTo>
                      <a:pt x="0" y="120"/>
                    </a:lnTo>
                    <a:lnTo>
                      <a:pt x="287" y="120"/>
                    </a:lnTo>
                    <a:lnTo>
                      <a:pt x="146" y="0"/>
                    </a:lnTo>
                  </a:path>
                </a:pathLst>
              </a:custGeom>
              <a:noFill/>
              <a:ln w="17463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</p:grpSp>
      <p:grpSp>
        <p:nvGrpSpPr>
          <p:cNvPr id="17414" name="Group 593"/>
          <p:cNvGrpSpPr>
            <a:grpSpLocks/>
          </p:cNvGrpSpPr>
          <p:nvPr/>
        </p:nvGrpSpPr>
        <p:grpSpPr bwMode="auto">
          <a:xfrm>
            <a:off x="1162050" y="1100138"/>
            <a:ext cx="7513638" cy="5470525"/>
            <a:chOff x="732" y="693"/>
            <a:chExt cx="4733" cy="3446"/>
          </a:xfrm>
        </p:grpSpPr>
        <p:sp>
          <p:nvSpPr>
            <p:cNvPr id="17415" name="Rectangle 752"/>
            <p:cNvSpPr>
              <a:spLocks noChangeArrowheads="1"/>
            </p:cNvSpPr>
            <p:nvPr/>
          </p:nvSpPr>
          <p:spPr bwMode="auto">
            <a:xfrm>
              <a:off x="3358" y="3412"/>
              <a:ext cx="87" cy="144"/>
            </a:xfrm>
            <a:prstGeom prst="rect">
              <a:avLst/>
            </a:prstGeom>
            <a:solidFill>
              <a:srgbClr val="FF9900"/>
            </a:solidFill>
            <a:ln w="14288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grpSp>
          <p:nvGrpSpPr>
            <p:cNvPr id="17416" name="Group 753"/>
            <p:cNvGrpSpPr>
              <a:grpSpLocks/>
            </p:cNvGrpSpPr>
            <p:nvPr/>
          </p:nvGrpSpPr>
          <p:grpSpPr bwMode="auto">
            <a:xfrm>
              <a:off x="1784" y="2197"/>
              <a:ext cx="60" cy="132"/>
              <a:chOff x="2213" y="3051"/>
              <a:chExt cx="81" cy="163"/>
            </a:xfrm>
          </p:grpSpPr>
          <p:grpSp>
            <p:nvGrpSpPr>
              <p:cNvPr id="18176" name="Group 754"/>
              <p:cNvGrpSpPr>
                <a:grpSpLocks/>
              </p:cNvGrpSpPr>
              <p:nvPr/>
            </p:nvGrpSpPr>
            <p:grpSpPr bwMode="auto">
              <a:xfrm>
                <a:off x="2219" y="3080"/>
                <a:ext cx="15" cy="54"/>
                <a:chOff x="2219" y="3080"/>
                <a:chExt cx="15" cy="54"/>
              </a:xfrm>
            </p:grpSpPr>
            <p:sp>
              <p:nvSpPr>
                <p:cNvPr id="18240" name="Freeform 755"/>
                <p:cNvSpPr>
                  <a:spLocks/>
                </p:cNvSpPr>
                <p:nvPr/>
              </p:nvSpPr>
              <p:spPr bwMode="auto">
                <a:xfrm>
                  <a:off x="2219" y="3080"/>
                  <a:ext cx="15" cy="54"/>
                </a:xfrm>
                <a:custGeom>
                  <a:avLst/>
                  <a:gdLst>
                    <a:gd name="T0" fmla="*/ 12 w 15"/>
                    <a:gd name="T1" fmla="*/ 34 h 54"/>
                    <a:gd name="T2" fmla="*/ 12 w 15"/>
                    <a:gd name="T3" fmla="*/ 34 h 54"/>
                    <a:gd name="T4" fmla="*/ 12 w 15"/>
                    <a:gd name="T5" fmla="*/ 37 h 54"/>
                    <a:gd name="T6" fmla="*/ 12 w 15"/>
                    <a:gd name="T7" fmla="*/ 34 h 54"/>
                    <a:gd name="T8" fmla="*/ 12 w 15"/>
                    <a:gd name="T9" fmla="*/ 34 h 54"/>
                    <a:gd name="T10" fmla="*/ 12 w 15"/>
                    <a:gd name="T11" fmla="*/ 31 h 54"/>
                    <a:gd name="T12" fmla="*/ 12 w 15"/>
                    <a:gd name="T13" fmla="*/ 34 h 54"/>
                    <a:gd name="T14" fmla="*/ 12 w 15"/>
                    <a:gd name="T15" fmla="*/ 37 h 54"/>
                    <a:gd name="T16" fmla="*/ 15 w 15"/>
                    <a:gd name="T17" fmla="*/ 40 h 54"/>
                    <a:gd name="T18" fmla="*/ 12 w 15"/>
                    <a:gd name="T19" fmla="*/ 43 h 54"/>
                    <a:gd name="T20" fmla="*/ 12 w 15"/>
                    <a:gd name="T21" fmla="*/ 46 h 54"/>
                    <a:gd name="T22" fmla="*/ 12 w 15"/>
                    <a:gd name="T23" fmla="*/ 49 h 54"/>
                    <a:gd name="T24" fmla="*/ 12 w 15"/>
                    <a:gd name="T25" fmla="*/ 51 h 54"/>
                    <a:gd name="T26" fmla="*/ 12 w 15"/>
                    <a:gd name="T27" fmla="*/ 51 h 54"/>
                    <a:gd name="T28" fmla="*/ 12 w 15"/>
                    <a:gd name="T29" fmla="*/ 51 h 54"/>
                    <a:gd name="T30" fmla="*/ 9 w 15"/>
                    <a:gd name="T31" fmla="*/ 54 h 54"/>
                    <a:gd name="T32" fmla="*/ 9 w 15"/>
                    <a:gd name="T33" fmla="*/ 54 h 54"/>
                    <a:gd name="T34" fmla="*/ 9 w 15"/>
                    <a:gd name="T35" fmla="*/ 54 h 54"/>
                    <a:gd name="T36" fmla="*/ 6 w 15"/>
                    <a:gd name="T37" fmla="*/ 54 h 54"/>
                    <a:gd name="T38" fmla="*/ 6 w 15"/>
                    <a:gd name="T39" fmla="*/ 54 h 54"/>
                    <a:gd name="T40" fmla="*/ 3 w 15"/>
                    <a:gd name="T41" fmla="*/ 54 h 54"/>
                    <a:gd name="T42" fmla="*/ 3 w 15"/>
                    <a:gd name="T43" fmla="*/ 54 h 54"/>
                    <a:gd name="T44" fmla="*/ 3 w 15"/>
                    <a:gd name="T45" fmla="*/ 46 h 54"/>
                    <a:gd name="T46" fmla="*/ 3 w 15"/>
                    <a:gd name="T47" fmla="*/ 46 h 54"/>
                    <a:gd name="T48" fmla="*/ 0 w 15"/>
                    <a:gd name="T49" fmla="*/ 46 h 54"/>
                    <a:gd name="T50" fmla="*/ 0 w 15"/>
                    <a:gd name="T51" fmla="*/ 46 h 54"/>
                    <a:gd name="T52" fmla="*/ 0 w 15"/>
                    <a:gd name="T53" fmla="*/ 46 h 54"/>
                    <a:gd name="T54" fmla="*/ 0 w 15"/>
                    <a:gd name="T55" fmla="*/ 43 h 54"/>
                    <a:gd name="T56" fmla="*/ 0 w 15"/>
                    <a:gd name="T57" fmla="*/ 43 h 54"/>
                    <a:gd name="T58" fmla="*/ 0 w 15"/>
                    <a:gd name="T59" fmla="*/ 40 h 54"/>
                    <a:gd name="T60" fmla="*/ 0 w 15"/>
                    <a:gd name="T61" fmla="*/ 37 h 54"/>
                    <a:gd name="T62" fmla="*/ 0 w 15"/>
                    <a:gd name="T63" fmla="*/ 31 h 54"/>
                    <a:gd name="T64" fmla="*/ 0 w 15"/>
                    <a:gd name="T65" fmla="*/ 26 h 54"/>
                    <a:gd name="T66" fmla="*/ 0 w 15"/>
                    <a:gd name="T67" fmla="*/ 23 h 54"/>
                    <a:gd name="T68" fmla="*/ 0 w 15"/>
                    <a:gd name="T69" fmla="*/ 20 h 54"/>
                    <a:gd name="T70" fmla="*/ 0 w 15"/>
                    <a:gd name="T71" fmla="*/ 14 h 54"/>
                    <a:gd name="T72" fmla="*/ 0 w 15"/>
                    <a:gd name="T73" fmla="*/ 11 h 54"/>
                    <a:gd name="T74" fmla="*/ 0 w 15"/>
                    <a:gd name="T75" fmla="*/ 11 h 54"/>
                    <a:gd name="T76" fmla="*/ 0 w 15"/>
                    <a:gd name="T77" fmla="*/ 8 h 54"/>
                    <a:gd name="T78" fmla="*/ 0 w 15"/>
                    <a:gd name="T79" fmla="*/ 6 h 54"/>
                    <a:gd name="T80" fmla="*/ 0 w 15"/>
                    <a:gd name="T81" fmla="*/ 6 h 54"/>
                    <a:gd name="T82" fmla="*/ 0 w 15"/>
                    <a:gd name="T83" fmla="*/ 3 h 54"/>
                    <a:gd name="T84" fmla="*/ 0 w 15"/>
                    <a:gd name="T85" fmla="*/ 3 h 54"/>
                    <a:gd name="T86" fmla="*/ 3 w 15"/>
                    <a:gd name="T87" fmla="*/ 3 h 54"/>
                    <a:gd name="T88" fmla="*/ 3 w 15"/>
                    <a:gd name="T89" fmla="*/ 3 h 54"/>
                    <a:gd name="T90" fmla="*/ 9 w 15"/>
                    <a:gd name="T91" fmla="*/ 0 h 54"/>
                    <a:gd name="T92" fmla="*/ 6 w 15"/>
                    <a:gd name="T93" fmla="*/ 6 h 54"/>
                    <a:gd name="T94" fmla="*/ 9 w 15"/>
                    <a:gd name="T95" fmla="*/ 8 h 54"/>
                    <a:gd name="T96" fmla="*/ 6 w 15"/>
                    <a:gd name="T97" fmla="*/ 11 h 54"/>
                    <a:gd name="T98" fmla="*/ 12 w 15"/>
                    <a:gd name="T99" fmla="*/ 26 h 54"/>
                    <a:gd name="T100" fmla="*/ 12 w 15"/>
                    <a:gd name="T101" fmla="*/ 28 h 54"/>
                    <a:gd name="T102" fmla="*/ 12 w 15"/>
                    <a:gd name="T103" fmla="*/ 28 h 54"/>
                    <a:gd name="T104" fmla="*/ 12 w 15"/>
                    <a:gd name="T105" fmla="*/ 28 h 54"/>
                    <a:gd name="T106" fmla="*/ 12 w 15"/>
                    <a:gd name="T107" fmla="*/ 28 h 54"/>
                    <a:gd name="T108" fmla="*/ 12 w 15"/>
                    <a:gd name="T109" fmla="*/ 28 h 54"/>
                    <a:gd name="T110" fmla="*/ 12 w 15"/>
                    <a:gd name="T111" fmla="*/ 28 h 54"/>
                    <a:gd name="T112" fmla="*/ 12 w 15"/>
                    <a:gd name="T113" fmla="*/ 28 h 54"/>
                    <a:gd name="T114" fmla="*/ 12 w 15"/>
                    <a:gd name="T115" fmla="*/ 31 h 54"/>
                    <a:gd name="T116" fmla="*/ 12 w 15"/>
                    <a:gd name="T117" fmla="*/ 34 h 5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5"/>
                    <a:gd name="T178" fmla="*/ 0 h 54"/>
                    <a:gd name="T179" fmla="*/ 15 w 15"/>
                    <a:gd name="T180" fmla="*/ 54 h 5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5" h="54">
                      <a:moveTo>
                        <a:pt x="12" y="34"/>
                      </a:moveTo>
                      <a:lnTo>
                        <a:pt x="12" y="34"/>
                      </a:lnTo>
                      <a:lnTo>
                        <a:pt x="12" y="37"/>
                      </a:lnTo>
                      <a:lnTo>
                        <a:pt x="12" y="34"/>
                      </a:lnTo>
                      <a:lnTo>
                        <a:pt x="12" y="31"/>
                      </a:lnTo>
                      <a:lnTo>
                        <a:pt x="12" y="34"/>
                      </a:lnTo>
                      <a:lnTo>
                        <a:pt x="12" y="37"/>
                      </a:lnTo>
                      <a:lnTo>
                        <a:pt x="15" y="40"/>
                      </a:lnTo>
                      <a:lnTo>
                        <a:pt x="12" y="43"/>
                      </a:lnTo>
                      <a:lnTo>
                        <a:pt x="12" y="46"/>
                      </a:lnTo>
                      <a:lnTo>
                        <a:pt x="12" y="49"/>
                      </a:lnTo>
                      <a:lnTo>
                        <a:pt x="12" y="51"/>
                      </a:lnTo>
                      <a:lnTo>
                        <a:pt x="9" y="54"/>
                      </a:lnTo>
                      <a:lnTo>
                        <a:pt x="6" y="54"/>
                      </a:lnTo>
                      <a:lnTo>
                        <a:pt x="3" y="54"/>
                      </a:lnTo>
                      <a:lnTo>
                        <a:pt x="3" y="46"/>
                      </a:lnTo>
                      <a:lnTo>
                        <a:pt x="0" y="46"/>
                      </a:lnTo>
                      <a:lnTo>
                        <a:pt x="0" y="43"/>
                      </a:lnTo>
                      <a:lnTo>
                        <a:pt x="0" y="40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6"/>
                      </a:lnTo>
                      <a:lnTo>
                        <a:pt x="0" y="23"/>
                      </a:lnTo>
                      <a:lnTo>
                        <a:pt x="0" y="20"/>
                      </a:lnTo>
                      <a:lnTo>
                        <a:pt x="0" y="14"/>
                      </a:lnTo>
                      <a:lnTo>
                        <a:pt x="0" y="11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9" y="0"/>
                      </a:lnTo>
                      <a:lnTo>
                        <a:pt x="6" y="6"/>
                      </a:lnTo>
                      <a:lnTo>
                        <a:pt x="9" y="8"/>
                      </a:lnTo>
                      <a:lnTo>
                        <a:pt x="6" y="11"/>
                      </a:lnTo>
                      <a:lnTo>
                        <a:pt x="12" y="26"/>
                      </a:lnTo>
                      <a:lnTo>
                        <a:pt x="12" y="28"/>
                      </a:lnTo>
                      <a:lnTo>
                        <a:pt x="12" y="31"/>
                      </a:lnTo>
                      <a:lnTo>
                        <a:pt x="12" y="34"/>
                      </a:lnTo>
                      <a:close/>
                    </a:path>
                  </a:pathLst>
                </a:custGeom>
                <a:solidFill>
                  <a:srgbClr val="FFB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241" name="Freeform 756"/>
                <p:cNvSpPr>
                  <a:spLocks/>
                </p:cNvSpPr>
                <p:nvPr/>
              </p:nvSpPr>
              <p:spPr bwMode="auto">
                <a:xfrm>
                  <a:off x="2219" y="3080"/>
                  <a:ext cx="15" cy="54"/>
                </a:xfrm>
                <a:custGeom>
                  <a:avLst/>
                  <a:gdLst>
                    <a:gd name="T0" fmla="*/ 12 w 15"/>
                    <a:gd name="T1" fmla="*/ 34 h 54"/>
                    <a:gd name="T2" fmla="*/ 12 w 15"/>
                    <a:gd name="T3" fmla="*/ 34 h 54"/>
                    <a:gd name="T4" fmla="*/ 12 w 15"/>
                    <a:gd name="T5" fmla="*/ 37 h 54"/>
                    <a:gd name="T6" fmla="*/ 12 w 15"/>
                    <a:gd name="T7" fmla="*/ 34 h 54"/>
                    <a:gd name="T8" fmla="*/ 12 w 15"/>
                    <a:gd name="T9" fmla="*/ 34 h 54"/>
                    <a:gd name="T10" fmla="*/ 12 w 15"/>
                    <a:gd name="T11" fmla="*/ 31 h 54"/>
                    <a:gd name="T12" fmla="*/ 12 w 15"/>
                    <a:gd name="T13" fmla="*/ 34 h 54"/>
                    <a:gd name="T14" fmla="*/ 12 w 15"/>
                    <a:gd name="T15" fmla="*/ 37 h 54"/>
                    <a:gd name="T16" fmla="*/ 15 w 15"/>
                    <a:gd name="T17" fmla="*/ 40 h 54"/>
                    <a:gd name="T18" fmla="*/ 12 w 15"/>
                    <a:gd name="T19" fmla="*/ 43 h 54"/>
                    <a:gd name="T20" fmla="*/ 12 w 15"/>
                    <a:gd name="T21" fmla="*/ 46 h 54"/>
                    <a:gd name="T22" fmla="*/ 12 w 15"/>
                    <a:gd name="T23" fmla="*/ 49 h 54"/>
                    <a:gd name="T24" fmla="*/ 12 w 15"/>
                    <a:gd name="T25" fmla="*/ 51 h 54"/>
                    <a:gd name="T26" fmla="*/ 12 w 15"/>
                    <a:gd name="T27" fmla="*/ 51 h 54"/>
                    <a:gd name="T28" fmla="*/ 12 w 15"/>
                    <a:gd name="T29" fmla="*/ 51 h 54"/>
                    <a:gd name="T30" fmla="*/ 9 w 15"/>
                    <a:gd name="T31" fmla="*/ 54 h 54"/>
                    <a:gd name="T32" fmla="*/ 9 w 15"/>
                    <a:gd name="T33" fmla="*/ 54 h 54"/>
                    <a:gd name="T34" fmla="*/ 9 w 15"/>
                    <a:gd name="T35" fmla="*/ 54 h 54"/>
                    <a:gd name="T36" fmla="*/ 6 w 15"/>
                    <a:gd name="T37" fmla="*/ 54 h 54"/>
                    <a:gd name="T38" fmla="*/ 6 w 15"/>
                    <a:gd name="T39" fmla="*/ 54 h 54"/>
                    <a:gd name="T40" fmla="*/ 3 w 15"/>
                    <a:gd name="T41" fmla="*/ 54 h 54"/>
                    <a:gd name="T42" fmla="*/ 3 w 15"/>
                    <a:gd name="T43" fmla="*/ 54 h 54"/>
                    <a:gd name="T44" fmla="*/ 3 w 15"/>
                    <a:gd name="T45" fmla="*/ 46 h 54"/>
                    <a:gd name="T46" fmla="*/ 3 w 15"/>
                    <a:gd name="T47" fmla="*/ 46 h 54"/>
                    <a:gd name="T48" fmla="*/ 0 w 15"/>
                    <a:gd name="T49" fmla="*/ 46 h 54"/>
                    <a:gd name="T50" fmla="*/ 0 w 15"/>
                    <a:gd name="T51" fmla="*/ 46 h 54"/>
                    <a:gd name="T52" fmla="*/ 0 w 15"/>
                    <a:gd name="T53" fmla="*/ 46 h 54"/>
                    <a:gd name="T54" fmla="*/ 0 w 15"/>
                    <a:gd name="T55" fmla="*/ 43 h 54"/>
                    <a:gd name="T56" fmla="*/ 0 w 15"/>
                    <a:gd name="T57" fmla="*/ 43 h 54"/>
                    <a:gd name="T58" fmla="*/ 0 w 15"/>
                    <a:gd name="T59" fmla="*/ 40 h 54"/>
                    <a:gd name="T60" fmla="*/ 0 w 15"/>
                    <a:gd name="T61" fmla="*/ 37 h 54"/>
                    <a:gd name="T62" fmla="*/ 0 w 15"/>
                    <a:gd name="T63" fmla="*/ 31 h 54"/>
                    <a:gd name="T64" fmla="*/ 0 w 15"/>
                    <a:gd name="T65" fmla="*/ 26 h 54"/>
                    <a:gd name="T66" fmla="*/ 0 w 15"/>
                    <a:gd name="T67" fmla="*/ 23 h 54"/>
                    <a:gd name="T68" fmla="*/ 0 w 15"/>
                    <a:gd name="T69" fmla="*/ 20 h 54"/>
                    <a:gd name="T70" fmla="*/ 0 w 15"/>
                    <a:gd name="T71" fmla="*/ 14 h 54"/>
                    <a:gd name="T72" fmla="*/ 0 w 15"/>
                    <a:gd name="T73" fmla="*/ 11 h 54"/>
                    <a:gd name="T74" fmla="*/ 0 w 15"/>
                    <a:gd name="T75" fmla="*/ 11 h 54"/>
                    <a:gd name="T76" fmla="*/ 0 w 15"/>
                    <a:gd name="T77" fmla="*/ 8 h 54"/>
                    <a:gd name="T78" fmla="*/ 0 w 15"/>
                    <a:gd name="T79" fmla="*/ 6 h 54"/>
                    <a:gd name="T80" fmla="*/ 0 w 15"/>
                    <a:gd name="T81" fmla="*/ 6 h 54"/>
                    <a:gd name="T82" fmla="*/ 0 w 15"/>
                    <a:gd name="T83" fmla="*/ 3 h 54"/>
                    <a:gd name="T84" fmla="*/ 0 w 15"/>
                    <a:gd name="T85" fmla="*/ 3 h 54"/>
                    <a:gd name="T86" fmla="*/ 3 w 15"/>
                    <a:gd name="T87" fmla="*/ 3 h 54"/>
                    <a:gd name="T88" fmla="*/ 3 w 15"/>
                    <a:gd name="T89" fmla="*/ 3 h 54"/>
                    <a:gd name="T90" fmla="*/ 9 w 15"/>
                    <a:gd name="T91" fmla="*/ 0 h 54"/>
                    <a:gd name="T92" fmla="*/ 6 w 15"/>
                    <a:gd name="T93" fmla="*/ 6 h 54"/>
                    <a:gd name="T94" fmla="*/ 9 w 15"/>
                    <a:gd name="T95" fmla="*/ 8 h 54"/>
                    <a:gd name="T96" fmla="*/ 6 w 15"/>
                    <a:gd name="T97" fmla="*/ 11 h 54"/>
                    <a:gd name="T98" fmla="*/ 12 w 15"/>
                    <a:gd name="T99" fmla="*/ 26 h 54"/>
                    <a:gd name="T100" fmla="*/ 12 w 15"/>
                    <a:gd name="T101" fmla="*/ 28 h 54"/>
                    <a:gd name="T102" fmla="*/ 12 w 15"/>
                    <a:gd name="T103" fmla="*/ 28 h 54"/>
                    <a:gd name="T104" fmla="*/ 12 w 15"/>
                    <a:gd name="T105" fmla="*/ 28 h 54"/>
                    <a:gd name="T106" fmla="*/ 12 w 15"/>
                    <a:gd name="T107" fmla="*/ 28 h 54"/>
                    <a:gd name="T108" fmla="*/ 12 w 15"/>
                    <a:gd name="T109" fmla="*/ 28 h 54"/>
                    <a:gd name="T110" fmla="*/ 12 w 15"/>
                    <a:gd name="T111" fmla="*/ 28 h 54"/>
                    <a:gd name="T112" fmla="*/ 12 w 15"/>
                    <a:gd name="T113" fmla="*/ 28 h 54"/>
                    <a:gd name="T114" fmla="*/ 12 w 15"/>
                    <a:gd name="T115" fmla="*/ 31 h 54"/>
                    <a:gd name="T116" fmla="*/ 12 w 15"/>
                    <a:gd name="T117" fmla="*/ 34 h 5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5"/>
                    <a:gd name="T178" fmla="*/ 0 h 54"/>
                    <a:gd name="T179" fmla="*/ 15 w 15"/>
                    <a:gd name="T180" fmla="*/ 54 h 5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5" h="54">
                      <a:moveTo>
                        <a:pt x="12" y="34"/>
                      </a:moveTo>
                      <a:lnTo>
                        <a:pt x="12" y="34"/>
                      </a:lnTo>
                      <a:lnTo>
                        <a:pt x="12" y="37"/>
                      </a:lnTo>
                      <a:lnTo>
                        <a:pt x="12" y="34"/>
                      </a:lnTo>
                      <a:lnTo>
                        <a:pt x="12" y="31"/>
                      </a:lnTo>
                      <a:lnTo>
                        <a:pt x="12" y="34"/>
                      </a:lnTo>
                      <a:lnTo>
                        <a:pt x="12" y="37"/>
                      </a:lnTo>
                      <a:lnTo>
                        <a:pt x="15" y="40"/>
                      </a:lnTo>
                      <a:lnTo>
                        <a:pt x="12" y="43"/>
                      </a:lnTo>
                      <a:lnTo>
                        <a:pt x="12" y="46"/>
                      </a:lnTo>
                      <a:lnTo>
                        <a:pt x="12" y="49"/>
                      </a:lnTo>
                      <a:lnTo>
                        <a:pt x="12" y="51"/>
                      </a:lnTo>
                      <a:lnTo>
                        <a:pt x="9" y="54"/>
                      </a:lnTo>
                      <a:lnTo>
                        <a:pt x="6" y="54"/>
                      </a:lnTo>
                      <a:lnTo>
                        <a:pt x="3" y="54"/>
                      </a:lnTo>
                      <a:lnTo>
                        <a:pt x="3" y="46"/>
                      </a:lnTo>
                      <a:lnTo>
                        <a:pt x="0" y="46"/>
                      </a:lnTo>
                      <a:lnTo>
                        <a:pt x="0" y="43"/>
                      </a:lnTo>
                      <a:lnTo>
                        <a:pt x="0" y="40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6"/>
                      </a:lnTo>
                      <a:lnTo>
                        <a:pt x="0" y="23"/>
                      </a:lnTo>
                      <a:lnTo>
                        <a:pt x="0" y="20"/>
                      </a:lnTo>
                      <a:lnTo>
                        <a:pt x="0" y="14"/>
                      </a:lnTo>
                      <a:lnTo>
                        <a:pt x="0" y="11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9" y="0"/>
                      </a:lnTo>
                      <a:lnTo>
                        <a:pt x="6" y="6"/>
                      </a:lnTo>
                      <a:lnTo>
                        <a:pt x="9" y="8"/>
                      </a:lnTo>
                      <a:lnTo>
                        <a:pt x="6" y="11"/>
                      </a:lnTo>
                      <a:lnTo>
                        <a:pt x="12" y="26"/>
                      </a:lnTo>
                      <a:lnTo>
                        <a:pt x="12" y="28"/>
                      </a:lnTo>
                      <a:lnTo>
                        <a:pt x="12" y="31"/>
                      </a:lnTo>
                      <a:lnTo>
                        <a:pt x="12" y="34"/>
                      </a:lnTo>
                    </a:path>
                  </a:pathLst>
                </a:custGeom>
                <a:noFill/>
                <a:ln w="47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grpSp>
            <p:nvGrpSpPr>
              <p:cNvPr id="18177" name="Group 757"/>
              <p:cNvGrpSpPr>
                <a:grpSpLocks/>
              </p:cNvGrpSpPr>
              <p:nvPr/>
            </p:nvGrpSpPr>
            <p:grpSpPr bwMode="auto">
              <a:xfrm>
                <a:off x="2236" y="3077"/>
                <a:ext cx="35" cy="57"/>
                <a:chOff x="2236" y="3077"/>
                <a:chExt cx="35" cy="57"/>
              </a:xfrm>
            </p:grpSpPr>
            <p:sp>
              <p:nvSpPr>
                <p:cNvPr id="18238" name="Freeform 758"/>
                <p:cNvSpPr>
                  <a:spLocks/>
                </p:cNvSpPr>
                <p:nvPr/>
              </p:nvSpPr>
              <p:spPr bwMode="auto">
                <a:xfrm>
                  <a:off x="2236" y="3077"/>
                  <a:ext cx="35" cy="57"/>
                </a:xfrm>
                <a:custGeom>
                  <a:avLst/>
                  <a:gdLst>
                    <a:gd name="T0" fmla="*/ 9 w 35"/>
                    <a:gd name="T1" fmla="*/ 31 h 57"/>
                    <a:gd name="T2" fmla="*/ 3 w 35"/>
                    <a:gd name="T3" fmla="*/ 23 h 57"/>
                    <a:gd name="T4" fmla="*/ 3 w 35"/>
                    <a:gd name="T5" fmla="*/ 23 h 57"/>
                    <a:gd name="T6" fmla="*/ 6 w 35"/>
                    <a:gd name="T7" fmla="*/ 17 h 57"/>
                    <a:gd name="T8" fmla="*/ 9 w 35"/>
                    <a:gd name="T9" fmla="*/ 11 h 57"/>
                    <a:gd name="T10" fmla="*/ 12 w 35"/>
                    <a:gd name="T11" fmla="*/ 9 h 57"/>
                    <a:gd name="T12" fmla="*/ 12 w 35"/>
                    <a:gd name="T13" fmla="*/ 6 h 57"/>
                    <a:gd name="T14" fmla="*/ 15 w 35"/>
                    <a:gd name="T15" fmla="*/ 3 h 57"/>
                    <a:gd name="T16" fmla="*/ 15 w 35"/>
                    <a:gd name="T17" fmla="*/ 0 h 57"/>
                    <a:gd name="T18" fmla="*/ 21 w 35"/>
                    <a:gd name="T19" fmla="*/ 0 h 57"/>
                    <a:gd name="T20" fmla="*/ 26 w 35"/>
                    <a:gd name="T21" fmla="*/ 3 h 57"/>
                    <a:gd name="T22" fmla="*/ 26 w 35"/>
                    <a:gd name="T23" fmla="*/ 6 h 57"/>
                    <a:gd name="T24" fmla="*/ 29 w 35"/>
                    <a:gd name="T25" fmla="*/ 9 h 57"/>
                    <a:gd name="T26" fmla="*/ 32 w 35"/>
                    <a:gd name="T27" fmla="*/ 14 h 57"/>
                    <a:gd name="T28" fmla="*/ 32 w 35"/>
                    <a:gd name="T29" fmla="*/ 20 h 57"/>
                    <a:gd name="T30" fmla="*/ 35 w 35"/>
                    <a:gd name="T31" fmla="*/ 23 h 57"/>
                    <a:gd name="T32" fmla="*/ 35 w 35"/>
                    <a:gd name="T33" fmla="*/ 26 h 57"/>
                    <a:gd name="T34" fmla="*/ 35 w 35"/>
                    <a:gd name="T35" fmla="*/ 29 h 57"/>
                    <a:gd name="T36" fmla="*/ 35 w 35"/>
                    <a:gd name="T37" fmla="*/ 37 h 57"/>
                    <a:gd name="T38" fmla="*/ 35 w 35"/>
                    <a:gd name="T39" fmla="*/ 43 h 57"/>
                    <a:gd name="T40" fmla="*/ 32 w 35"/>
                    <a:gd name="T41" fmla="*/ 49 h 57"/>
                    <a:gd name="T42" fmla="*/ 32 w 35"/>
                    <a:gd name="T43" fmla="*/ 52 h 57"/>
                    <a:gd name="T44" fmla="*/ 29 w 35"/>
                    <a:gd name="T45" fmla="*/ 52 h 57"/>
                    <a:gd name="T46" fmla="*/ 26 w 35"/>
                    <a:gd name="T47" fmla="*/ 52 h 57"/>
                    <a:gd name="T48" fmla="*/ 23 w 35"/>
                    <a:gd name="T49" fmla="*/ 52 h 57"/>
                    <a:gd name="T50" fmla="*/ 21 w 35"/>
                    <a:gd name="T51" fmla="*/ 54 h 57"/>
                    <a:gd name="T52" fmla="*/ 21 w 35"/>
                    <a:gd name="T53" fmla="*/ 54 h 57"/>
                    <a:gd name="T54" fmla="*/ 21 w 35"/>
                    <a:gd name="T55" fmla="*/ 57 h 57"/>
                    <a:gd name="T56" fmla="*/ 12 w 35"/>
                    <a:gd name="T57" fmla="*/ 57 h 57"/>
                    <a:gd name="T58" fmla="*/ 9 w 35"/>
                    <a:gd name="T59" fmla="*/ 57 h 57"/>
                    <a:gd name="T60" fmla="*/ 6 w 35"/>
                    <a:gd name="T61" fmla="*/ 54 h 57"/>
                    <a:gd name="T62" fmla="*/ 6 w 35"/>
                    <a:gd name="T63" fmla="*/ 54 h 57"/>
                    <a:gd name="T64" fmla="*/ 3 w 35"/>
                    <a:gd name="T65" fmla="*/ 52 h 57"/>
                    <a:gd name="T66" fmla="*/ 3 w 35"/>
                    <a:gd name="T67" fmla="*/ 49 h 57"/>
                    <a:gd name="T68" fmla="*/ 3 w 35"/>
                    <a:gd name="T69" fmla="*/ 46 h 57"/>
                    <a:gd name="T70" fmla="*/ 3 w 35"/>
                    <a:gd name="T71" fmla="*/ 40 h 57"/>
                    <a:gd name="T72" fmla="*/ 0 w 35"/>
                    <a:gd name="T73" fmla="*/ 34 h 57"/>
                    <a:gd name="T74" fmla="*/ 0 w 35"/>
                    <a:gd name="T75" fmla="*/ 29 h 57"/>
                    <a:gd name="T76" fmla="*/ 0 w 35"/>
                    <a:gd name="T77" fmla="*/ 26 h 57"/>
                    <a:gd name="T78" fmla="*/ 9 w 35"/>
                    <a:gd name="T79" fmla="*/ 23 h 5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35"/>
                    <a:gd name="T121" fmla="*/ 0 h 57"/>
                    <a:gd name="T122" fmla="*/ 35 w 35"/>
                    <a:gd name="T123" fmla="*/ 57 h 5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35" h="57">
                      <a:moveTo>
                        <a:pt x="9" y="23"/>
                      </a:moveTo>
                      <a:lnTo>
                        <a:pt x="9" y="31"/>
                      </a:lnTo>
                      <a:lnTo>
                        <a:pt x="0" y="26"/>
                      </a:lnTo>
                      <a:lnTo>
                        <a:pt x="3" y="23"/>
                      </a:lnTo>
                      <a:lnTo>
                        <a:pt x="3" y="20"/>
                      </a:lnTo>
                      <a:lnTo>
                        <a:pt x="6" y="17"/>
                      </a:lnTo>
                      <a:lnTo>
                        <a:pt x="9" y="14"/>
                      </a:lnTo>
                      <a:lnTo>
                        <a:pt x="9" y="11"/>
                      </a:lnTo>
                      <a:lnTo>
                        <a:pt x="12" y="9"/>
                      </a:lnTo>
                      <a:lnTo>
                        <a:pt x="12" y="6"/>
                      </a:lnTo>
                      <a:lnTo>
                        <a:pt x="15" y="6"/>
                      </a:lnTo>
                      <a:lnTo>
                        <a:pt x="15" y="3"/>
                      </a:lnTo>
                      <a:lnTo>
                        <a:pt x="15" y="0"/>
                      </a:lnTo>
                      <a:lnTo>
                        <a:pt x="18" y="0"/>
                      </a:lnTo>
                      <a:lnTo>
                        <a:pt x="21" y="0"/>
                      </a:lnTo>
                      <a:lnTo>
                        <a:pt x="23" y="3"/>
                      </a:lnTo>
                      <a:lnTo>
                        <a:pt x="26" y="3"/>
                      </a:lnTo>
                      <a:lnTo>
                        <a:pt x="26" y="6"/>
                      </a:lnTo>
                      <a:lnTo>
                        <a:pt x="29" y="6"/>
                      </a:lnTo>
                      <a:lnTo>
                        <a:pt x="29" y="9"/>
                      </a:lnTo>
                      <a:lnTo>
                        <a:pt x="32" y="11"/>
                      </a:lnTo>
                      <a:lnTo>
                        <a:pt x="32" y="14"/>
                      </a:lnTo>
                      <a:lnTo>
                        <a:pt x="32" y="17"/>
                      </a:lnTo>
                      <a:lnTo>
                        <a:pt x="32" y="20"/>
                      </a:lnTo>
                      <a:lnTo>
                        <a:pt x="35" y="23"/>
                      </a:lnTo>
                      <a:lnTo>
                        <a:pt x="35" y="26"/>
                      </a:lnTo>
                      <a:lnTo>
                        <a:pt x="35" y="29"/>
                      </a:lnTo>
                      <a:lnTo>
                        <a:pt x="35" y="31"/>
                      </a:lnTo>
                      <a:lnTo>
                        <a:pt x="35" y="37"/>
                      </a:lnTo>
                      <a:lnTo>
                        <a:pt x="35" y="43"/>
                      </a:lnTo>
                      <a:lnTo>
                        <a:pt x="35" y="46"/>
                      </a:lnTo>
                      <a:lnTo>
                        <a:pt x="32" y="49"/>
                      </a:lnTo>
                      <a:lnTo>
                        <a:pt x="32" y="52"/>
                      </a:lnTo>
                      <a:lnTo>
                        <a:pt x="29" y="52"/>
                      </a:lnTo>
                      <a:lnTo>
                        <a:pt x="26" y="52"/>
                      </a:lnTo>
                      <a:lnTo>
                        <a:pt x="23" y="52"/>
                      </a:lnTo>
                      <a:lnTo>
                        <a:pt x="21" y="52"/>
                      </a:lnTo>
                      <a:lnTo>
                        <a:pt x="21" y="54"/>
                      </a:lnTo>
                      <a:lnTo>
                        <a:pt x="21" y="57"/>
                      </a:lnTo>
                      <a:lnTo>
                        <a:pt x="12" y="57"/>
                      </a:lnTo>
                      <a:lnTo>
                        <a:pt x="9" y="57"/>
                      </a:lnTo>
                      <a:lnTo>
                        <a:pt x="6" y="57"/>
                      </a:lnTo>
                      <a:lnTo>
                        <a:pt x="6" y="54"/>
                      </a:lnTo>
                      <a:lnTo>
                        <a:pt x="3" y="54"/>
                      </a:lnTo>
                      <a:lnTo>
                        <a:pt x="3" y="52"/>
                      </a:lnTo>
                      <a:lnTo>
                        <a:pt x="3" y="49"/>
                      </a:lnTo>
                      <a:lnTo>
                        <a:pt x="3" y="46"/>
                      </a:lnTo>
                      <a:lnTo>
                        <a:pt x="3" y="43"/>
                      </a:lnTo>
                      <a:lnTo>
                        <a:pt x="3" y="40"/>
                      </a:lnTo>
                      <a:lnTo>
                        <a:pt x="0" y="37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6"/>
                      </a:lnTo>
                      <a:lnTo>
                        <a:pt x="9" y="31"/>
                      </a:lnTo>
                      <a:lnTo>
                        <a:pt x="9" y="23"/>
                      </a:lnTo>
                      <a:close/>
                    </a:path>
                  </a:pathLst>
                </a:custGeom>
                <a:solidFill>
                  <a:srgbClr val="FFB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239" name="Freeform 759"/>
                <p:cNvSpPr>
                  <a:spLocks/>
                </p:cNvSpPr>
                <p:nvPr/>
              </p:nvSpPr>
              <p:spPr bwMode="auto">
                <a:xfrm>
                  <a:off x="2236" y="3077"/>
                  <a:ext cx="35" cy="57"/>
                </a:xfrm>
                <a:custGeom>
                  <a:avLst/>
                  <a:gdLst>
                    <a:gd name="T0" fmla="*/ 9 w 35"/>
                    <a:gd name="T1" fmla="*/ 31 h 57"/>
                    <a:gd name="T2" fmla="*/ 3 w 35"/>
                    <a:gd name="T3" fmla="*/ 23 h 57"/>
                    <a:gd name="T4" fmla="*/ 3 w 35"/>
                    <a:gd name="T5" fmla="*/ 23 h 57"/>
                    <a:gd name="T6" fmla="*/ 6 w 35"/>
                    <a:gd name="T7" fmla="*/ 17 h 57"/>
                    <a:gd name="T8" fmla="*/ 9 w 35"/>
                    <a:gd name="T9" fmla="*/ 11 h 57"/>
                    <a:gd name="T10" fmla="*/ 12 w 35"/>
                    <a:gd name="T11" fmla="*/ 9 h 57"/>
                    <a:gd name="T12" fmla="*/ 12 w 35"/>
                    <a:gd name="T13" fmla="*/ 6 h 57"/>
                    <a:gd name="T14" fmla="*/ 15 w 35"/>
                    <a:gd name="T15" fmla="*/ 3 h 57"/>
                    <a:gd name="T16" fmla="*/ 15 w 35"/>
                    <a:gd name="T17" fmla="*/ 0 h 57"/>
                    <a:gd name="T18" fmla="*/ 21 w 35"/>
                    <a:gd name="T19" fmla="*/ 0 h 57"/>
                    <a:gd name="T20" fmla="*/ 26 w 35"/>
                    <a:gd name="T21" fmla="*/ 3 h 57"/>
                    <a:gd name="T22" fmla="*/ 26 w 35"/>
                    <a:gd name="T23" fmla="*/ 6 h 57"/>
                    <a:gd name="T24" fmla="*/ 29 w 35"/>
                    <a:gd name="T25" fmla="*/ 9 h 57"/>
                    <a:gd name="T26" fmla="*/ 32 w 35"/>
                    <a:gd name="T27" fmla="*/ 14 h 57"/>
                    <a:gd name="T28" fmla="*/ 32 w 35"/>
                    <a:gd name="T29" fmla="*/ 20 h 57"/>
                    <a:gd name="T30" fmla="*/ 35 w 35"/>
                    <a:gd name="T31" fmla="*/ 23 h 57"/>
                    <a:gd name="T32" fmla="*/ 35 w 35"/>
                    <a:gd name="T33" fmla="*/ 26 h 57"/>
                    <a:gd name="T34" fmla="*/ 35 w 35"/>
                    <a:gd name="T35" fmla="*/ 29 h 57"/>
                    <a:gd name="T36" fmla="*/ 35 w 35"/>
                    <a:gd name="T37" fmla="*/ 37 h 57"/>
                    <a:gd name="T38" fmla="*/ 35 w 35"/>
                    <a:gd name="T39" fmla="*/ 43 h 57"/>
                    <a:gd name="T40" fmla="*/ 32 w 35"/>
                    <a:gd name="T41" fmla="*/ 49 h 57"/>
                    <a:gd name="T42" fmla="*/ 32 w 35"/>
                    <a:gd name="T43" fmla="*/ 52 h 57"/>
                    <a:gd name="T44" fmla="*/ 29 w 35"/>
                    <a:gd name="T45" fmla="*/ 52 h 57"/>
                    <a:gd name="T46" fmla="*/ 26 w 35"/>
                    <a:gd name="T47" fmla="*/ 52 h 57"/>
                    <a:gd name="T48" fmla="*/ 23 w 35"/>
                    <a:gd name="T49" fmla="*/ 52 h 57"/>
                    <a:gd name="T50" fmla="*/ 21 w 35"/>
                    <a:gd name="T51" fmla="*/ 54 h 57"/>
                    <a:gd name="T52" fmla="*/ 21 w 35"/>
                    <a:gd name="T53" fmla="*/ 54 h 57"/>
                    <a:gd name="T54" fmla="*/ 21 w 35"/>
                    <a:gd name="T55" fmla="*/ 57 h 57"/>
                    <a:gd name="T56" fmla="*/ 12 w 35"/>
                    <a:gd name="T57" fmla="*/ 57 h 57"/>
                    <a:gd name="T58" fmla="*/ 9 w 35"/>
                    <a:gd name="T59" fmla="*/ 57 h 57"/>
                    <a:gd name="T60" fmla="*/ 6 w 35"/>
                    <a:gd name="T61" fmla="*/ 54 h 57"/>
                    <a:gd name="T62" fmla="*/ 6 w 35"/>
                    <a:gd name="T63" fmla="*/ 54 h 57"/>
                    <a:gd name="T64" fmla="*/ 3 w 35"/>
                    <a:gd name="T65" fmla="*/ 52 h 57"/>
                    <a:gd name="T66" fmla="*/ 3 w 35"/>
                    <a:gd name="T67" fmla="*/ 49 h 57"/>
                    <a:gd name="T68" fmla="*/ 3 w 35"/>
                    <a:gd name="T69" fmla="*/ 46 h 57"/>
                    <a:gd name="T70" fmla="*/ 3 w 35"/>
                    <a:gd name="T71" fmla="*/ 40 h 57"/>
                    <a:gd name="T72" fmla="*/ 0 w 35"/>
                    <a:gd name="T73" fmla="*/ 34 h 57"/>
                    <a:gd name="T74" fmla="*/ 0 w 35"/>
                    <a:gd name="T75" fmla="*/ 29 h 57"/>
                    <a:gd name="T76" fmla="*/ 0 w 35"/>
                    <a:gd name="T77" fmla="*/ 26 h 57"/>
                    <a:gd name="T78" fmla="*/ 9 w 35"/>
                    <a:gd name="T79" fmla="*/ 23 h 5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35"/>
                    <a:gd name="T121" fmla="*/ 0 h 57"/>
                    <a:gd name="T122" fmla="*/ 35 w 35"/>
                    <a:gd name="T123" fmla="*/ 57 h 5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35" h="57">
                      <a:moveTo>
                        <a:pt x="9" y="23"/>
                      </a:moveTo>
                      <a:lnTo>
                        <a:pt x="9" y="31"/>
                      </a:lnTo>
                      <a:lnTo>
                        <a:pt x="0" y="26"/>
                      </a:lnTo>
                      <a:lnTo>
                        <a:pt x="3" y="23"/>
                      </a:lnTo>
                      <a:lnTo>
                        <a:pt x="3" y="20"/>
                      </a:lnTo>
                      <a:lnTo>
                        <a:pt x="6" y="17"/>
                      </a:lnTo>
                      <a:lnTo>
                        <a:pt x="9" y="14"/>
                      </a:lnTo>
                      <a:lnTo>
                        <a:pt x="9" y="11"/>
                      </a:lnTo>
                      <a:lnTo>
                        <a:pt x="12" y="9"/>
                      </a:lnTo>
                      <a:lnTo>
                        <a:pt x="12" y="6"/>
                      </a:lnTo>
                      <a:lnTo>
                        <a:pt x="15" y="6"/>
                      </a:lnTo>
                      <a:lnTo>
                        <a:pt x="15" y="3"/>
                      </a:lnTo>
                      <a:lnTo>
                        <a:pt x="15" y="0"/>
                      </a:lnTo>
                      <a:lnTo>
                        <a:pt x="18" y="0"/>
                      </a:lnTo>
                      <a:lnTo>
                        <a:pt x="21" y="0"/>
                      </a:lnTo>
                      <a:lnTo>
                        <a:pt x="23" y="3"/>
                      </a:lnTo>
                      <a:lnTo>
                        <a:pt x="26" y="3"/>
                      </a:lnTo>
                      <a:lnTo>
                        <a:pt x="26" y="6"/>
                      </a:lnTo>
                      <a:lnTo>
                        <a:pt x="29" y="6"/>
                      </a:lnTo>
                      <a:lnTo>
                        <a:pt x="29" y="9"/>
                      </a:lnTo>
                      <a:lnTo>
                        <a:pt x="32" y="11"/>
                      </a:lnTo>
                      <a:lnTo>
                        <a:pt x="32" y="14"/>
                      </a:lnTo>
                      <a:lnTo>
                        <a:pt x="32" y="17"/>
                      </a:lnTo>
                      <a:lnTo>
                        <a:pt x="32" y="20"/>
                      </a:lnTo>
                      <a:lnTo>
                        <a:pt x="35" y="23"/>
                      </a:lnTo>
                      <a:lnTo>
                        <a:pt x="35" y="26"/>
                      </a:lnTo>
                      <a:lnTo>
                        <a:pt x="35" y="29"/>
                      </a:lnTo>
                      <a:lnTo>
                        <a:pt x="35" y="31"/>
                      </a:lnTo>
                      <a:lnTo>
                        <a:pt x="35" y="37"/>
                      </a:lnTo>
                      <a:lnTo>
                        <a:pt x="35" y="43"/>
                      </a:lnTo>
                      <a:lnTo>
                        <a:pt x="35" y="46"/>
                      </a:lnTo>
                      <a:lnTo>
                        <a:pt x="32" y="49"/>
                      </a:lnTo>
                      <a:lnTo>
                        <a:pt x="32" y="52"/>
                      </a:lnTo>
                      <a:lnTo>
                        <a:pt x="29" y="52"/>
                      </a:lnTo>
                      <a:lnTo>
                        <a:pt x="26" y="52"/>
                      </a:lnTo>
                      <a:lnTo>
                        <a:pt x="23" y="52"/>
                      </a:lnTo>
                      <a:lnTo>
                        <a:pt x="21" y="52"/>
                      </a:lnTo>
                      <a:lnTo>
                        <a:pt x="21" y="54"/>
                      </a:lnTo>
                      <a:lnTo>
                        <a:pt x="21" y="57"/>
                      </a:lnTo>
                      <a:lnTo>
                        <a:pt x="12" y="57"/>
                      </a:lnTo>
                      <a:lnTo>
                        <a:pt x="9" y="57"/>
                      </a:lnTo>
                      <a:lnTo>
                        <a:pt x="6" y="57"/>
                      </a:lnTo>
                      <a:lnTo>
                        <a:pt x="6" y="54"/>
                      </a:lnTo>
                      <a:lnTo>
                        <a:pt x="3" y="54"/>
                      </a:lnTo>
                      <a:lnTo>
                        <a:pt x="3" y="52"/>
                      </a:lnTo>
                      <a:lnTo>
                        <a:pt x="3" y="49"/>
                      </a:lnTo>
                      <a:lnTo>
                        <a:pt x="3" y="46"/>
                      </a:lnTo>
                      <a:lnTo>
                        <a:pt x="3" y="43"/>
                      </a:lnTo>
                      <a:lnTo>
                        <a:pt x="3" y="40"/>
                      </a:lnTo>
                      <a:lnTo>
                        <a:pt x="0" y="37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6"/>
                      </a:lnTo>
                      <a:lnTo>
                        <a:pt x="9" y="31"/>
                      </a:lnTo>
                      <a:lnTo>
                        <a:pt x="9" y="23"/>
                      </a:lnTo>
                    </a:path>
                  </a:pathLst>
                </a:custGeom>
                <a:noFill/>
                <a:ln w="47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grpSp>
            <p:nvGrpSpPr>
              <p:cNvPr id="18178" name="Group 760"/>
              <p:cNvGrpSpPr>
                <a:grpSpLocks/>
              </p:cNvGrpSpPr>
              <p:nvPr/>
            </p:nvGrpSpPr>
            <p:grpSpPr bwMode="auto">
              <a:xfrm>
                <a:off x="2248" y="3200"/>
                <a:ext cx="14" cy="6"/>
                <a:chOff x="2248" y="3200"/>
                <a:chExt cx="14" cy="6"/>
              </a:xfrm>
            </p:grpSpPr>
            <p:sp>
              <p:nvSpPr>
                <p:cNvPr id="18236" name="Freeform 761"/>
                <p:cNvSpPr>
                  <a:spLocks/>
                </p:cNvSpPr>
                <p:nvPr/>
              </p:nvSpPr>
              <p:spPr bwMode="auto">
                <a:xfrm>
                  <a:off x="2248" y="3200"/>
                  <a:ext cx="14" cy="6"/>
                </a:xfrm>
                <a:custGeom>
                  <a:avLst/>
                  <a:gdLst>
                    <a:gd name="T0" fmla="*/ 6 w 14"/>
                    <a:gd name="T1" fmla="*/ 0 h 6"/>
                    <a:gd name="T2" fmla="*/ 6 w 14"/>
                    <a:gd name="T3" fmla="*/ 0 h 6"/>
                    <a:gd name="T4" fmla="*/ 6 w 14"/>
                    <a:gd name="T5" fmla="*/ 3 h 6"/>
                    <a:gd name="T6" fmla="*/ 6 w 14"/>
                    <a:gd name="T7" fmla="*/ 3 h 6"/>
                    <a:gd name="T8" fmla="*/ 3 w 14"/>
                    <a:gd name="T9" fmla="*/ 3 h 6"/>
                    <a:gd name="T10" fmla="*/ 3 w 14"/>
                    <a:gd name="T11" fmla="*/ 3 h 6"/>
                    <a:gd name="T12" fmla="*/ 3 w 14"/>
                    <a:gd name="T13" fmla="*/ 3 h 6"/>
                    <a:gd name="T14" fmla="*/ 3 w 14"/>
                    <a:gd name="T15" fmla="*/ 6 h 6"/>
                    <a:gd name="T16" fmla="*/ 0 w 14"/>
                    <a:gd name="T17" fmla="*/ 6 h 6"/>
                    <a:gd name="T18" fmla="*/ 0 w 14"/>
                    <a:gd name="T19" fmla="*/ 6 h 6"/>
                    <a:gd name="T20" fmla="*/ 3 w 14"/>
                    <a:gd name="T21" fmla="*/ 6 h 6"/>
                    <a:gd name="T22" fmla="*/ 3 w 14"/>
                    <a:gd name="T23" fmla="*/ 6 h 6"/>
                    <a:gd name="T24" fmla="*/ 3 w 14"/>
                    <a:gd name="T25" fmla="*/ 6 h 6"/>
                    <a:gd name="T26" fmla="*/ 6 w 14"/>
                    <a:gd name="T27" fmla="*/ 6 h 6"/>
                    <a:gd name="T28" fmla="*/ 6 w 14"/>
                    <a:gd name="T29" fmla="*/ 6 h 6"/>
                    <a:gd name="T30" fmla="*/ 6 w 14"/>
                    <a:gd name="T31" fmla="*/ 6 h 6"/>
                    <a:gd name="T32" fmla="*/ 9 w 14"/>
                    <a:gd name="T33" fmla="*/ 6 h 6"/>
                    <a:gd name="T34" fmla="*/ 9 w 14"/>
                    <a:gd name="T35" fmla="*/ 6 h 6"/>
                    <a:gd name="T36" fmla="*/ 11 w 14"/>
                    <a:gd name="T37" fmla="*/ 6 h 6"/>
                    <a:gd name="T38" fmla="*/ 11 w 14"/>
                    <a:gd name="T39" fmla="*/ 3 h 6"/>
                    <a:gd name="T40" fmla="*/ 14 w 14"/>
                    <a:gd name="T41" fmla="*/ 3 h 6"/>
                    <a:gd name="T42" fmla="*/ 14 w 14"/>
                    <a:gd name="T43" fmla="*/ 3 h 6"/>
                    <a:gd name="T44" fmla="*/ 14 w 14"/>
                    <a:gd name="T45" fmla="*/ 3 h 6"/>
                    <a:gd name="T46" fmla="*/ 14 w 14"/>
                    <a:gd name="T47" fmla="*/ 3 h 6"/>
                    <a:gd name="T48" fmla="*/ 14 w 14"/>
                    <a:gd name="T49" fmla="*/ 0 h 6"/>
                    <a:gd name="T50" fmla="*/ 14 w 14"/>
                    <a:gd name="T51" fmla="*/ 0 h 6"/>
                    <a:gd name="T52" fmla="*/ 14 w 14"/>
                    <a:gd name="T53" fmla="*/ 0 h 6"/>
                    <a:gd name="T54" fmla="*/ 11 w 14"/>
                    <a:gd name="T55" fmla="*/ 0 h 6"/>
                    <a:gd name="T56" fmla="*/ 9 w 14"/>
                    <a:gd name="T57" fmla="*/ 0 h 6"/>
                    <a:gd name="T58" fmla="*/ 9 w 14"/>
                    <a:gd name="T59" fmla="*/ 0 h 6"/>
                    <a:gd name="T60" fmla="*/ 6 w 14"/>
                    <a:gd name="T61" fmla="*/ 0 h 6"/>
                    <a:gd name="T62" fmla="*/ 6 w 14"/>
                    <a:gd name="T63" fmla="*/ 0 h 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"/>
                    <a:gd name="T97" fmla="*/ 0 h 6"/>
                    <a:gd name="T98" fmla="*/ 14 w 14"/>
                    <a:gd name="T99" fmla="*/ 6 h 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" h="6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6" y="3"/>
                      </a:lnTo>
                      <a:lnTo>
                        <a:pt x="3" y="3"/>
                      </a:lnTo>
                      <a:lnTo>
                        <a:pt x="3" y="6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6" y="6"/>
                      </a:lnTo>
                      <a:lnTo>
                        <a:pt x="9" y="6"/>
                      </a:lnTo>
                      <a:lnTo>
                        <a:pt x="11" y="6"/>
                      </a:lnTo>
                      <a:lnTo>
                        <a:pt x="11" y="3"/>
                      </a:lnTo>
                      <a:lnTo>
                        <a:pt x="14" y="3"/>
                      </a:lnTo>
                      <a:lnTo>
                        <a:pt x="14" y="0"/>
                      </a:lnTo>
                      <a:lnTo>
                        <a:pt x="11" y="0"/>
                      </a:lnTo>
                      <a:lnTo>
                        <a:pt x="9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202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237" name="Freeform 762"/>
                <p:cNvSpPr>
                  <a:spLocks/>
                </p:cNvSpPr>
                <p:nvPr/>
              </p:nvSpPr>
              <p:spPr bwMode="auto">
                <a:xfrm>
                  <a:off x="2248" y="3200"/>
                  <a:ext cx="14" cy="6"/>
                </a:xfrm>
                <a:custGeom>
                  <a:avLst/>
                  <a:gdLst>
                    <a:gd name="T0" fmla="*/ 6 w 14"/>
                    <a:gd name="T1" fmla="*/ 0 h 6"/>
                    <a:gd name="T2" fmla="*/ 6 w 14"/>
                    <a:gd name="T3" fmla="*/ 0 h 6"/>
                    <a:gd name="T4" fmla="*/ 6 w 14"/>
                    <a:gd name="T5" fmla="*/ 3 h 6"/>
                    <a:gd name="T6" fmla="*/ 6 w 14"/>
                    <a:gd name="T7" fmla="*/ 3 h 6"/>
                    <a:gd name="T8" fmla="*/ 3 w 14"/>
                    <a:gd name="T9" fmla="*/ 3 h 6"/>
                    <a:gd name="T10" fmla="*/ 3 w 14"/>
                    <a:gd name="T11" fmla="*/ 3 h 6"/>
                    <a:gd name="T12" fmla="*/ 3 w 14"/>
                    <a:gd name="T13" fmla="*/ 3 h 6"/>
                    <a:gd name="T14" fmla="*/ 3 w 14"/>
                    <a:gd name="T15" fmla="*/ 6 h 6"/>
                    <a:gd name="T16" fmla="*/ 0 w 14"/>
                    <a:gd name="T17" fmla="*/ 6 h 6"/>
                    <a:gd name="T18" fmla="*/ 0 w 14"/>
                    <a:gd name="T19" fmla="*/ 6 h 6"/>
                    <a:gd name="T20" fmla="*/ 3 w 14"/>
                    <a:gd name="T21" fmla="*/ 6 h 6"/>
                    <a:gd name="T22" fmla="*/ 3 w 14"/>
                    <a:gd name="T23" fmla="*/ 6 h 6"/>
                    <a:gd name="T24" fmla="*/ 3 w 14"/>
                    <a:gd name="T25" fmla="*/ 6 h 6"/>
                    <a:gd name="T26" fmla="*/ 6 w 14"/>
                    <a:gd name="T27" fmla="*/ 6 h 6"/>
                    <a:gd name="T28" fmla="*/ 6 w 14"/>
                    <a:gd name="T29" fmla="*/ 6 h 6"/>
                    <a:gd name="T30" fmla="*/ 6 w 14"/>
                    <a:gd name="T31" fmla="*/ 6 h 6"/>
                    <a:gd name="T32" fmla="*/ 9 w 14"/>
                    <a:gd name="T33" fmla="*/ 6 h 6"/>
                    <a:gd name="T34" fmla="*/ 9 w 14"/>
                    <a:gd name="T35" fmla="*/ 6 h 6"/>
                    <a:gd name="T36" fmla="*/ 11 w 14"/>
                    <a:gd name="T37" fmla="*/ 6 h 6"/>
                    <a:gd name="T38" fmla="*/ 11 w 14"/>
                    <a:gd name="T39" fmla="*/ 3 h 6"/>
                    <a:gd name="T40" fmla="*/ 14 w 14"/>
                    <a:gd name="T41" fmla="*/ 3 h 6"/>
                    <a:gd name="T42" fmla="*/ 14 w 14"/>
                    <a:gd name="T43" fmla="*/ 3 h 6"/>
                    <a:gd name="T44" fmla="*/ 14 w 14"/>
                    <a:gd name="T45" fmla="*/ 3 h 6"/>
                    <a:gd name="T46" fmla="*/ 14 w 14"/>
                    <a:gd name="T47" fmla="*/ 3 h 6"/>
                    <a:gd name="T48" fmla="*/ 14 w 14"/>
                    <a:gd name="T49" fmla="*/ 0 h 6"/>
                    <a:gd name="T50" fmla="*/ 14 w 14"/>
                    <a:gd name="T51" fmla="*/ 0 h 6"/>
                    <a:gd name="T52" fmla="*/ 14 w 14"/>
                    <a:gd name="T53" fmla="*/ 0 h 6"/>
                    <a:gd name="T54" fmla="*/ 11 w 14"/>
                    <a:gd name="T55" fmla="*/ 0 h 6"/>
                    <a:gd name="T56" fmla="*/ 9 w 14"/>
                    <a:gd name="T57" fmla="*/ 0 h 6"/>
                    <a:gd name="T58" fmla="*/ 9 w 14"/>
                    <a:gd name="T59" fmla="*/ 0 h 6"/>
                    <a:gd name="T60" fmla="*/ 6 w 14"/>
                    <a:gd name="T61" fmla="*/ 0 h 6"/>
                    <a:gd name="T62" fmla="*/ 6 w 14"/>
                    <a:gd name="T63" fmla="*/ 0 h 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"/>
                    <a:gd name="T97" fmla="*/ 0 h 6"/>
                    <a:gd name="T98" fmla="*/ 14 w 14"/>
                    <a:gd name="T99" fmla="*/ 6 h 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" h="6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6" y="3"/>
                      </a:lnTo>
                      <a:lnTo>
                        <a:pt x="3" y="3"/>
                      </a:lnTo>
                      <a:lnTo>
                        <a:pt x="3" y="6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6" y="6"/>
                      </a:lnTo>
                      <a:lnTo>
                        <a:pt x="9" y="6"/>
                      </a:lnTo>
                      <a:lnTo>
                        <a:pt x="11" y="6"/>
                      </a:lnTo>
                      <a:lnTo>
                        <a:pt x="11" y="3"/>
                      </a:lnTo>
                      <a:lnTo>
                        <a:pt x="14" y="3"/>
                      </a:lnTo>
                      <a:lnTo>
                        <a:pt x="14" y="0"/>
                      </a:lnTo>
                      <a:lnTo>
                        <a:pt x="11" y="0"/>
                      </a:lnTo>
                      <a:lnTo>
                        <a:pt x="9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47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18179" name="Freeform 763"/>
              <p:cNvSpPr>
                <a:spLocks/>
              </p:cNvSpPr>
              <p:nvPr/>
            </p:nvSpPr>
            <p:spPr bwMode="auto">
              <a:xfrm>
                <a:off x="2248" y="3200"/>
                <a:ext cx="20" cy="14"/>
              </a:xfrm>
              <a:custGeom>
                <a:avLst/>
                <a:gdLst>
                  <a:gd name="T0" fmla="*/ 9 w 20"/>
                  <a:gd name="T1" fmla="*/ 0 h 14"/>
                  <a:gd name="T2" fmla="*/ 9 w 20"/>
                  <a:gd name="T3" fmla="*/ 3 h 14"/>
                  <a:gd name="T4" fmla="*/ 9 w 20"/>
                  <a:gd name="T5" fmla="*/ 3 h 14"/>
                  <a:gd name="T6" fmla="*/ 6 w 20"/>
                  <a:gd name="T7" fmla="*/ 3 h 14"/>
                  <a:gd name="T8" fmla="*/ 6 w 20"/>
                  <a:gd name="T9" fmla="*/ 6 h 14"/>
                  <a:gd name="T10" fmla="*/ 3 w 20"/>
                  <a:gd name="T11" fmla="*/ 6 h 14"/>
                  <a:gd name="T12" fmla="*/ 3 w 20"/>
                  <a:gd name="T13" fmla="*/ 9 h 14"/>
                  <a:gd name="T14" fmla="*/ 3 w 20"/>
                  <a:gd name="T15" fmla="*/ 9 h 14"/>
                  <a:gd name="T16" fmla="*/ 0 w 20"/>
                  <a:gd name="T17" fmla="*/ 12 h 14"/>
                  <a:gd name="T18" fmla="*/ 0 w 20"/>
                  <a:gd name="T19" fmla="*/ 12 h 14"/>
                  <a:gd name="T20" fmla="*/ 0 w 20"/>
                  <a:gd name="T21" fmla="*/ 14 h 14"/>
                  <a:gd name="T22" fmla="*/ 3 w 20"/>
                  <a:gd name="T23" fmla="*/ 14 h 14"/>
                  <a:gd name="T24" fmla="*/ 3 w 20"/>
                  <a:gd name="T25" fmla="*/ 14 h 14"/>
                  <a:gd name="T26" fmla="*/ 3 w 20"/>
                  <a:gd name="T27" fmla="*/ 14 h 14"/>
                  <a:gd name="T28" fmla="*/ 6 w 20"/>
                  <a:gd name="T29" fmla="*/ 14 h 14"/>
                  <a:gd name="T30" fmla="*/ 6 w 20"/>
                  <a:gd name="T31" fmla="*/ 14 h 14"/>
                  <a:gd name="T32" fmla="*/ 9 w 20"/>
                  <a:gd name="T33" fmla="*/ 14 h 14"/>
                  <a:gd name="T34" fmla="*/ 11 w 20"/>
                  <a:gd name="T35" fmla="*/ 14 h 14"/>
                  <a:gd name="T36" fmla="*/ 11 w 20"/>
                  <a:gd name="T37" fmla="*/ 12 h 14"/>
                  <a:gd name="T38" fmla="*/ 14 w 20"/>
                  <a:gd name="T39" fmla="*/ 12 h 14"/>
                  <a:gd name="T40" fmla="*/ 14 w 20"/>
                  <a:gd name="T41" fmla="*/ 12 h 14"/>
                  <a:gd name="T42" fmla="*/ 14 w 20"/>
                  <a:gd name="T43" fmla="*/ 9 h 14"/>
                  <a:gd name="T44" fmla="*/ 17 w 20"/>
                  <a:gd name="T45" fmla="*/ 9 h 14"/>
                  <a:gd name="T46" fmla="*/ 17 w 20"/>
                  <a:gd name="T47" fmla="*/ 6 h 14"/>
                  <a:gd name="T48" fmla="*/ 17 w 20"/>
                  <a:gd name="T49" fmla="*/ 6 h 14"/>
                  <a:gd name="T50" fmla="*/ 20 w 20"/>
                  <a:gd name="T51" fmla="*/ 6 h 14"/>
                  <a:gd name="T52" fmla="*/ 20 w 20"/>
                  <a:gd name="T53" fmla="*/ 6 h 14"/>
                  <a:gd name="T54" fmla="*/ 20 w 20"/>
                  <a:gd name="T55" fmla="*/ 3 h 14"/>
                  <a:gd name="T56" fmla="*/ 20 w 20"/>
                  <a:gd name="T57" fmla="*/ 3 h 14"/>
                  <a:gd name="T58" fmla="*/ 20 w 20"/>
                  <a:gd name="T59" fmla="*/ 3 h 14"/>
                  <a:gd name="T60" fmla="*/ 20 w 20"/>
                  <a:gd name="T61" fmla="*/ 0 h 14"/>
                  <a:gd name="T62" fmla="*/ 17 w 20"/>
                  <a:gd name="T63" fmla="*/ 0 h 14"/>
                  <a:gd name="T64" fmla="*/ 17 w 20"/>
                  <a:gd name="T65" fmla="*/ 0 h 14"/>
                  <a:gd name="T66" fmla="*/ 14 w 20"/>
                  <a:gd name="T67" fmla="*/ 0 h 14"/>
                  <a:gd name="T68" fmla="*/ 11 w 20"/>
                  <a:gd name="T69" fmla="*/ 3 h 14"/>
                  <a:gd name="T70" fmla="*/ 11 w 20"/>
                  <a:gd name="T71" fmla="*/ 3 h 14"/>
                  <a:gd name="T72" fmla="*/ 9 w 20"/>
                  <a:gd name="T73" fmla="*/ 0 h 1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0"/>
                  <a:gd name="T112" fmla="*/ 0 h 14"/>
                  <a:gd name="T113" fmla="*/ 20 w 20"/>
                  <a:gd name="T114" fmla="*/ 14 h 1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0" h="14">
                    <a:moveTo>
                      <a:pt x="9" y="0"/>
                    </a:moveTo>
                    <a:lnTo>
                      <a:pt x="9" y="3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3" y="6"/>
                    </a:lnTo>
                    <a:lnTo>
                      <a:pt x="3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9" y="14"/>
                    </a:lnTo>
                    <a:lnTo>
                      <a:pt x="11" y="14"/>
                    </a:lnTo>
                    <a:lnTo>
                      <a:pt x="11" y="12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17" y="9"/>
                    </a:lnTo>
                    <a:lnTo>
                      <a:pt x="17" y="6"/>
                    </a:lnTo>
                    <a:lnTo>
                      <a:pt x="20" y="6"/>
                    </a:lnTo>
                    <a:lnTo>
                      <a:pt x="20" y="3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3"/>
                    </a:lnTo>
                    <a:lnTo>
                      <a:pt x="9" y="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18180" name="Group 764"/>
              <p:cNvGrpSpPr>
                <a:grpSpLocks/>
              </p:cNvGrpSpPr>
              <p:nvPr/>
            </p:nvGrpSpPr>
            <p:grpSpPr bwMode="auto">
              <a:xfrm>
                <a:off x="2213" y="3197"/>
                <a:ext cx="23" cy="6"/>
                <a:chOff x="2213" y="3197"/>
                <a:chExt cx="23" cy="6"/>
              </a:xfrm>
            </p:grpSpPr>
            <p:sp>
              <p:nvSpPr>
                <p:cNvPr id="18234" name="Freeform 765"/>
                <p:cNvSpPr>
                  <a:spLocks/>
                </p:cNvSpPr>
                <p:nvPr/>
              </p:nvSpPr>
              <p:spPr bwMode="auto">
                <a:xfrm>
                  <a:off x="2213" y="3197"/>
                  <a:ext cx="23" cy="6"/>
                </a:xfrm>
                <a:custGeom>
                  <a:avLst/>
                  <a:gdLst>
                    <a:gd name="T0" fmla="*/ 12 w 23"/>
                    <a:gd name="T1" fmla="*/ 0 h 6"/>
                    <a:gd name="T2" fmla="*/ 12 w 23"/>
                    <a:gd name="T3" fmla="*/ 0 h 6"/>
                    <a:gd name="T4" fmla="*/ 12 w 23"/>
                    <a:gd name="T5" fmla="*/ 3 h 6"/>
                    <a:gd name="T6" fmla="*/ 9 w 23"/>
                    <a:gd name="T7" fmla="*/ 3 h 6"/>
                    <a:gd name="T8" fmla="*/ 9 w 23"/>
                    <a:gd name="T9" fmla="*/ 3 h 6"/>
                    <a:gd name="T10" fmla="*/ 6 w 23"/>
                    <a:gd name="T11" fmla="*/ 3 h 6"/>
                    <a:gd name="T12" fmla="*/ 6 w 23"/>
                    <a:gd name="T13" fmla="*/ 3 h 6"/>
                    <a:gd name="T14" fmla="*/ 3 w 23"/>
                    <a:gd name="T15" fmla="*/ 3 h 6"/>
                    <a:gd name="T16" fmla="*/ 3 w 23"/>
                    <a:gd name="T17" fmla="*/ 3 h 6"/>
                    <a:gd name="T18" fmla="*/ 0 w 23"/>
                    <a:gd name="T19" fmla="*/ 3 h 6"/>
                    <a:gd name="T20" fmla="*/ 0 w 23"/>
                    <a:gd name="T21" fmla="*/ 3 h 6"/>
                    <a:gd name="T22" fmla="*/ 0 w 23"/>
                    <a:gd name="T23" fmla="*/ 6 h 6"/>
                    <a:gd name="T24" fmla="*/ 3 w 23"/>
                    <a:gd name="T25" fmla="*/ 6 h 6"/>
                    <a:gd name="T26" fmla="*/ 3 w 23"/>
                    <a:gd name="T27" fmla="*/ 6 h 6"/>
                    <a:gd name="T28" fmla="*/ 6 w 23"/>
                    <a:gd name="T29" fmla="*/ 6 h 6"/>
                    <a:gd name="T30" fmla="*/ 9 w 23"/>
                    <a:gd name="T31" fmla="*/ 6 h 6"/>
                    <a:gd name="T32" fmla="*/ 9 w 23"/>
                    <a:gd name="T33" fmla="*/ 6 h 6"/>
                    <a:gd name="T34" fmla="*/ 12 w 23"/>
                    <a:gd name="T35" fmla="*/ 6 h 6"/>
                    <a:gd name="T36" fmla="*/ 12 w 23"/>
                    <a:gd name="T37" fmla="*/ 6 h 6"/>
                    <a:gd name="T38" fmla="*/ 15 w 23"/>
                    <a:gd name="T39" fmla="*/ 3 h 6"/>
                    <a:gd name="T40" fmla="*/ 15 w 23"/>
                    <a:gd name="T41" fmla="*/ 3 h 6"/>
                    <a:gd name="T42" fmla="*/ 15 w 23"/>
                    <a:gd name="T43" fmla="*/ 3 h 6"/>
                    <a:gd name="T44" fmla="*/ 18 w 23"/>
                    <a:gd name="T45" fmla="*/ 3 h 6"/>
                    <a:gd name="T46" fmla="*/ 23 w 23"/>
                    <a:gd name="T47" fmla="*/ 3 h 6"/>
                    <a:gd name="T48" fmla="*/ 23 w 23"/>
                    <a:gd name="T49" fmla="*/ 3 h 6"/>
                    <a:gd name="T50" fmla="*/ 23 w 23"/>
                    <a:gd name="T51" fmla="*/ 3 h 6"/>
                    <a:gd name="T52" fmla="*/ 23 w 23"/>
                    <a:gd name="T53" fmla="*/ 0 h 6"/>
                    <a:gd name="T54" fmla="*/ 23 w 23"/>
                    <a:gd name="T55" fmla="*/ 0 h 6"/>
                    <a:gd name="T56" fmla="*/ 21 w 23"/>
                    <a:gd name="T57" fmla="*/ 0 h 6"/>
                    <a:gd name="T58" fmla="*/ 18 w 23"/>
                    <a:gd name="T59" fmla="*/ 0 h 6"/>
                    <a:gd name="T60" fmla="*/ 15 w 23"/>
                    <a:gd name="T61" fmla="*/ 0 h 6"/>
                    <a:gd name="T62" fmla="*/ 15 w 23"/>
                    <a:gd name="T63" fmla="*/ 0 h 6"/>
                    <a:gd name="T64" fmla="*/ 12 w 23"/>
                    <a:gd name="T65" fmla="*/ 0 h 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3"/>
                    <a:gd name="T100" fmla="*/ 0 h 6"/>
                    <a:gd name="T101" fmla="*/ 23 w 23"/>
                    <a:gd name="T102" fmla="*/ 6 h 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3" h="6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"/>
                      </a:lnTo>
                      <a:lnTo>
                        <a:pt x="9" y="3"/>
                      </a:lnTo>
                      <a:lnTo>
                        <a:pt x="6" y="3"/>
                      </a:lnTo>
                      <a:lnTo>
                        <a:pt x="3" y="3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6" y="6"/>
                      </a:lnTo>
                      <a:lnTo>
                        <a:pt x="9" y="6"/>
                      </a:lnTo>
                      <a:lnTo>
                        <a:pt x="12" y="6"/>
                      </a:lnTo>
                      <a:lnTo>
                        <a:pt x="15" y="3"/>
                      </a:lnTo>
                      <a:lnTo>
                        <a:pt x="18" y="3"/>
                      </a:lnTo>
                      <a:lnTo>
                        <a:pt x="23" y="3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18" y="0"/>
                      </a:lnTo>
                      <a:lnTo>
                        <a:pt x="15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202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235" name="Freeform 766"/>
                <p:cNvSpPr>
                  <a:spLocks/>
                </p:cNvSpPr>
                <p:nvPr/>
              </p:nvSpPr>
              <p:spPr bwMode="auto">
                <a:xfrm>
                  <a:off x="2213" y="3197"/>
                  <a:ext cx="23" cy="6"/>
                </a:xfrm>
                <a:custGeom>
                  <a:avLst/>
                  <a:gdLst>
                    <a:gd name="T0" fmla="*/ 12 w 23"/>
                    <a:gd name="T1" fmla="*/ 0 h 6"/>
                    <a:gd name="T2" fmla="*/ 12 w 23"/>
                    <a:gd name="T3" fmla="*/ 0 h 6"/>
                    <a:gd name="T4" fmla="*/ 12 w 23"/>
                    <a:gd name="T5" fmla="*/ 3 h 6"/>
                    <a:gd name="T6" fmla="*/ 9 w 23"/>
                    <a:gd name="T7" fmla="*/ 3 h 6"/>
                    <a:gd name="T8" fmla="*/ 9 w 23"/>
                    <a:gd name="T9" fmla="*/ 3 h 6"/>
                    <a:gd name="T10" fmla="*/ 6 w 23"/>
                    <a:gd name="T11" fmla="*/ 3 h 6"/>
                    <a:gd name="T12" fmla="*/ 6 w 23"/>
                    <a:gd name="T13" fmla="*/ 3 h 6"/>
                    <a:gd name="T14" fmla="*/ 3 w 23"/>
                    <a:gd name="T15" fmla="*/ 3 h 6"/>
                    <a:gd name="T16" fmla="*/ 3 w 23"/>
                    <a:gd name="T17" fmla="*/ 3 h 6"/>
                    <a:gd name="T18" fmla="*/ 0 w 23"/>
                    <a:gd name="T19" fmla="*/ 3 h 6"/>
                    <a:gd name="T20" fmla="*/ 0 w 23"/>
                    <a:gd name="T21" fmla="*/ 3 h 6"/>
                    <a:gd name="T22" fmla="*/ 0 w 23"/>
                    <a:gd name="T23" fmla="*/ 6 h 6"/>
                    <a:gd name="T24" fmla="*/ 3 w 23"/>
                    <a:gd name="T25" fmla="*/ 6 h 6"/>
                    <a:gd name="T26" fmla="*/ 3 w 23"/>
                    <a:gd name="T27" fmla="*/ 6 h 6"/>
                    <a:gd name="T28" fmla="*/ 6 w 23"/>
                    <a:gd name="T29" fmla="*/ 6 h 6"/>
                    <a:gd name="T30" fmla="*/ 9 w 23"/>
                    <a:gd name="T31" fmla="*/ 6 h 6"/>
                    <a:gd name="T32" fmla="*/ 9 w 23"/>
                    <a:gd name="T33" fmla="*/ 6 h 6"/>
                    <a:gd name="T34" fmla="*/ 12 w 23"/>
                    <a:gd name="T35" fmla="*/ 6 h 6"/>
                    <a:gd name="T36" fmla="*/ 12 w 23"/>
                    <a:gd name="T37" fmla="*/ 6 h 6"/>
                    <a:gd name="T38" fmla="*/ 15 w 23"/>
                    <a:gd name="T39" fmla="*/ 3 h 6"/>
                    <a:gd name="T40" fmla="*/ 15 w 23"/>
                    <a:gd name="T41" fmla="*/ 3 h 6"/>
                    <a:gd name="T42" fmla="*/ 15 w 23"/>
                    <a:gd name="T43" fmla="*/ 3 h 6"/>
                    <a:gd name="T44" fmla="*/ 18 w 23"/>
                    <a:gd name="T45" fmla="*/ 3 h 6"/>
                    <a:gd name="T46" fmla="*/ 23 w 23"/>
                    <a:gd name="T47" fmla="*/ 3 h 6"/>
                    <a:gd name="T48" fmla="*/ 23 w 23"/>
                    <a:gd name="T49" fmla="*/ 3 h 6"/>
                    <a:gd name="T50" fmla="*/ 23 w 23"/>
                    <a:gd name="T51" fmla="*/ 3 h 6"/>
                    <a:gd name="T52" fmla="*/ 23 w 23"/>
                    <a:gd name="T53" fmla="*/ 0 h 6"/>
                    <a:gd name="T54" fmla="*/ 23 w 23"/>
                    <a:gd name="T55" fmla="*/ 0 h 6"/>
                    <a:gd name="T56" fmla="*/ 21 w 23"/>
                    <a:gd name="T57" fmla="*/ 0 h 6"/>
                    <a:gd name="T58" fmla="*/ 18 w 23"/>
                    <a:gd name="T59" fmla="*/ 0 h 6"/>
                    <a:gd name="T60" fmla="*/ 15 w 23"/>
                    <a:gd name="T61" fmla="*/ 0 h 6"/>
                    <a:gd name="T62" fmla="*/ 15 w 23"/>
                    <a:gd name="T63" fmla="*/ 0 h 6"/>
                    <a:gd name="T64" fmla="*/ 12 w 23"/>
                    <a:gd name="T65" fmla="*/ 0 h 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3"/>
                    <a:gd name="T100" fmla="*/ 0 h 6"/>
                    <a:gd name="T101" fmla="*/ 23 w 23"/>
                    <a:gd name="T102" fmla="*/ 6 h 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3" h="6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"/>
                      </a:lnTo>
                      <a:lnTo>
                        <a:pt x="9" y="3"/>
                      </a:lnTo>
                      <a:lnTo>
                        <a:pt x="6" y="3"/>
                      </a:lnTo>
                      <a:lnTo>
                        <a:pt x="3" y="3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6" y="6"/>
                      </a:lnTo>
                      <a:lnTo>
                        <a:pt x="9" y="6"/>
                      </a:lnTo>
                      <a:lnTo>
                        <a:pt x="12" y="6"/>
                      </a:lnTo>
                      <a:lnTo>
                        <a:pt x="15" y="3"/>
                      </a:lnTo>
                      <a:lnTo>
                        <a:pt x="18" y="3"/>
                      </a:lnTo>
                      <a:lnTo>
                        <a:pt x="23" y="3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18" y="0"/>
                      </a:lnTo>
                      <a:lnTo>
                        <a:pt x="15" y="0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47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18181" name="Freeform 767"/>
              <p:cNvSpPr>
                <a:spLocks/>
              </p:cNvSpPr>
              <p:nvPr/>
            </p:nvSpPr>
            <p:spPr bwMode="auto">
              <a:xfrm>
                <a:off x="2213" y="3197"/>
                <a:ext cx="29" cy="12"/>
              </a:xfrm>
              <a:custGeom>
                <a:avLst/>
                <a:gdLst>
                  <a:gd name="T0" fmla="*/ 15 w 29"/>
                  <a:gd name="T1" fmla="*/ 0 h 12"/>
                  <a:gd name="T2" fmla="*/ 15 w 29"/>
                  <a:gd name="T3" fmla="*/ 3 h 12"/>
                  <a:gd name="T4" fmla="*/ 15 w 29"/>
                  <a:gd name="T5" fmla="*/ 3 h 12"/>
                  <a:gd name="T6" fmla="*/ 12 w 29"/>
                  <a:gd name="T7" fmla="*/ 3 h 12"/>
                  <a:gd name="T8" fmla="*/ 12 w 29"/>
                  <a:gd name="T9" fmla="*/ 6 h 12"/>
                  <a:gd name="T10" fmla="*/ 9 w 29"/>
                  <a:gd name="T11" fmla="*/ 6 h 12"/>
                  <a:gd name="T12" fmla="*/ 9 w 29"/>
                  <a:gd name="T13" fmla="*/ 6 h 12"/>
                  <a:gd name="T14" fmla="*/ 6 w 29"/>
                  <a:gd name="T15" fmla="*/ 6 h 12"/>
                  <a:gd name="T16" fmla="*/ 6 w 29"/>
                  <a:gd name="T17" fmla="*/ 6 h 12"/>
                  <a:gd name="T18" fmla="*/ 3 w 29"/>
                  <a:gd name="T19" fmla="*/ 6 h 12"/>
                  <a:gd name="T20" fmla="*/ 3 w 29"/>
                  <a:gd name="T21" fmla="*/ 6 h 12"/>
                  <a:gd name="T22" fmla="*/ 0 w 29"/>
                  <a:gd name="T23" fmla="*/ 6 h 12"/>
                  <a:gd name="T24" fmla="*/ 0 w 29"/>
                  <a:gd name="T25" fmla="*/ 9 h 12"/>
                  <a:gd name="T26" fmla="*/ 0 w 29"/>
                  <a:gd name="T27" fmla="*/ 9 h 12"/>
                  <a:gd name="T28" fmla="*/ 3 w 29"/>
                  <a:gd name="T29" fmla="*/ 9 h 12"/>
                  <a:gd name="T30" fmla="*/ 6 w 29"/>
                  <a:gd name="T31" fmla="*/ 12 h 12"/>
                  <a:gd name="T32" fmla="*/ 9 w 29"/>
                  <a:gd name="T33" fmla="*/ 12 h 12"/>
                  <a:gd name="T34" fmla="*/ 9 w 29"/>
                  <a:gd name="T35" fmla="*/ 12 h 12"/>
                  <a:gd name="T36" fmla="*/ 12 w 29"/>
                  <a:gd name="T37" fmla="*/ 12 h 12"/>
                  <a:gd name="T38" fmla="*/ 12 w 29"/>
                  <a:gd name="T39" fmla="*/ 9 h 12"/>
                  <a:gd name="T40" fmla="*/ 15 w 29"/>
                  <a:gd name="T41" fmla="*/ 9 h 12"/>
                  <a:gd name="T42" fmla="*/ 15 w 29"/>
                  <a:gd name="T43" fmla="*/ 9 h 12"/>
                  <a:gd name="T44" fmla="*/ 18 w 29"/>
                  <a:gd name="T45" fmla="*/ 9 h 12"/>
                  <a:gd name="T46" fmla="*/ 21 w 29"/>
                  <a:gd name="T47" fmla="*/ 6 h 12"/>
                  <a:gd name="T48" fmla="*/ 21 w 29"/>
                  <a:gd name="T49" fmla="*/ 6 h 12"/>
                  <a:gd name="T50" fmla="*/ 21 w 29"/>
                  <a:gd name="T51" fmla="*/ 6 h 12"/>
                  <a:gd name="T52" fmla="*/ 29 w 29"/>
                  <a:gd name="T53" fmla="*/ 6 h 12"/>
                  <a:gd name="T54" fmla="*/ 29 w 29"/>
                  <a:gd name="T55" fmla="*/ 6 h 12"/>
                  <a:gd name="T56" fmla="*/ 29 w 29"/>
                  <a:gd name="T57" fmla="*/ 6 h 12"/>
                  <a:gd name="T58" fmla="*/ 29 w 29"/>
                  <a:gd name="T59" fmla="*/ 3 h 12"/>
                  <a:gd name="T60" fmla="*/ 29 w 29"/>
                  <a:gd name="T61" fmla="*/ 3 h 12"/>
                  <a:gd name="T62" fmla="*/ 26 w 29"/>
                  <a:gd name="T63" fmla="*/ 3 h 12"/>
                  <a:gd name="T64" fmla="*/ 23 w 29"/>
                  <a:gd name="T65" fmla="*/ 3 h 12"/>
                  <a:gd name="T66" fmla="*/ 21 w 29"/>
                  <a:gd name="T67" fmla="*/ 3 h 12"/>
                  <a:gd name="T68" fmla="*/ 18 w 29"/>
                  <a:gd name="T69" fmla="*/ 0 h 12"/>
                  <a:gd name="T70" fmla="*/ 15 w 29"/>
                  <a:gd name="T71" fmla="*/ 0 h 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9"/>
                  <a:gd name="T109" fmla="*/ 0 h 12"/>
                  <a:gd name="T110" fmla="*/ 29 w 29"/>
                  <a:gd name="T111" fmla="*/ 12 h 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9" h="12">
                    <a:moveTo>
                      <a:pt x="15" y="0"/>
                    </a:moveTo>
                    <a:lnTo>
                      <a:pt x="15" y="3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9" y="6"/>
                    </a:lnTo>
                    <a:lnTo>
                      <a:pt x="6" y="6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2" y="9"/>
                    </a:lnTo>
                    <a:lnTo>
                      <a:pt x="15" y="9"/>
                    </a:lnTo>
                    <a:lnTo>
                      <a:pt x="18" y="9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6" y="3"/>
                    </a:lnTo>
                    <a:lnTo>
                      <a:pt x="23" y="3"/>
                    </a:lnTo>
                    <a:lnTo>
                      <a:pt x="21" y="3"/>
                    </a:lnTo>
                    <a:lnTo>
                      <a:pt x="18" y="0"/>
                    </a:lnTo>
                    <a:lnTo>
                      <a:pt x="15" y="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18182" name="Group 768"/>
              <p:cNvGrpSpPr>
                <a:grpSpLocks/>
              </p:cNvGrpSpPr>
              <p:nvPr/>
            </p:nvGrpSpPr>
            <p:grpSpPr bwMode="auto">
              <a:xfrm>
                <a:off x="2228" y="3126"/>
                <a:ext cx="34" cy="68"/>
                <a:chOff x="2228" y="3126"/>
                <a:chExt cx="34" cy="68"/>
              </a:xfrm>
            </p:grpSpPr>
            <p:sp>
              <p:nvSpPr>
                <p:cNvPr id="18232" name="Freeform 769"/>
                <p:cNvSpPr>
                  <a:spLocks/>
                </p:cNvSpPr>
                <p:nvPr/>
              </p:nvSpPr>
              <p:spPr bwMode="auto">
                <a:xfrm>
                  <a:off x="2228" y="3126"/>
                  <a:ext cx="34" cy="68"/>
                </a:xfrm>
                <a:custGeom>
                  <a:avLst/>
                  <a:gdLst>
                    <a:gd name="T0" fmla="*/ 0 w 34"/>
                    <a:gd name="T1" fmla="*/ 25 h 68"/>
                    <a:gd name="T2" fmla="*/ 3 w 34"/>
                    <a:gd name="T3" fmla="*/ 40 h 68"/>
                    <a:gd name="T4" fmla="*/ 3 w 34"/>
                    <a:gd name="T5" fmla="*/ 57 h 68"/>
                    <a:gd name="T6" fmla="*/ 3 w 34"/>
                    <a:gd name="T7" fmla="*/ 60 h 68"/>
                    <a:gd name="T8" fmla="*/ 3 w 34"/>
                    <a:gd name="T9" fmla="*/ 66 h 68"/>
                    <a:gd name="T10" fmla="*/ 6 w 34"/>
                    <a:gd name="T11" fmla="*/ 68 h 68"/>
                    <a:gd name="T12" fmla="*/ 11 w 34"/>
                    <a:gd name="T13" fmla="*/ 68 h 68"/>
                    <a:gd name="T14" fmla="*/ 11 w 34"/>
                    <a:gd name="T15" fmla="*/ 68 h 68"/>
                    <a:gd name="T16" fmla="*/ 14 w 34"/>
                    <a:gd name="T17" fmla="*/ 66 h 68"/>
                    <a:gd name="T18" fmla="*/ 14 w 34"/>
                    <a:gd name="T19" fmla="*/ 60 h 68"/>
                    <a:gd name="T20" fmla="*/ 14 w 34"/>
                    <a:gd name="T21" fmla="*/ 51 h 68"/>
                    <a:gd name="T22" fmla="*/ 14 w 34"/>
                    <a:gd name="T23" fmla="*/ 43 h 68"/>
                    <a:gd name="T24" fmla="*/ 14 w 34"/>
                    <a:gd name="T25" fmla="*/ 40 h 68"/>
                    <a:gd name="T26" fmla="*/ 14 w 34"/>
                    <a:gd name="T27" fmla="*/ 37 h 68"/>
                    <a:gd name="T28" fmla="*/ 14 w 34"/>
                    <a:gd name="T29" fmla="*/ 34 h 68"/>
                    <a:gd name="T30" fmla="*/ 26 w 34"/>
                    <a:gd name="T31" fmla="*/ 68 h 68"/>
                    <a:gd name="T32" fmla="*/ 31 w 34"/>
                    <a:gd name="T33" fmla="*/ 43 h 68"/>
                    <a:gd name="T34" fmla="*/ 29 w 34"/>
                    <a:gd name="T35" fmla="*/ 17 h 68"/>
                    <a:gd name="T36" fmla="*/ 29 w 34"/>
                    <a:gd name="T37" fmla="*/ 17 h 68"/>
                    <a:gd name="T38" fmla="*/ 29 w 34"/>
                    <a:gd name="T39" fmla="*/ 14 h 68"/>
                    <a:gd name="T40" fmla="*/ 20 w 34"/>
                    <a:gd name="T41" fmla="*/ 14 h 68"/>
                    <a:gd name="T42" fmla="*/ 14 w 34"/>
                    <a:gd name="T43" fmla="*/ 14 h 68"/>
                    <a:gd name="T44" fmla="*/ 14 w 34"/>
                    <a:gd name="T45" fmla="*/ 14 h 68"/>
                    <a:gd name="T46" fmla="*/ 11 w 34"/>
                    <a:gd name="T47" fmla="*/ 11 h 68"/>
                    <a:gd name="T48" fmla="*/ 11 w 34"/>
                    <a:gd name="T49" fmla="*/ 8 h 68"/>
                    <a:gd name="T50" fmla="*/ 11 w 34"/>
                    <a:gd name="T51" fmla="*/ 5 h 68"/>
                    <a:gd name="T52" fmla="*/ 8 w 34"/>
                    <a:gd name="T53" fmla="*/ 3 h 68"/>
                    <a:gd name="T54" fmla="*/ 8 w 34"/>
                    <a:gd name="T55" fmla="*/ 3 h 68"/>
                    <a:gd name="T56" fmla="*/ 8 w 34"/>
                    <a:gd name="T57" fmla="*/ 8 h 68"/>
                    <a:gd name="T58" fmla="*/ 8 w 34"/>
                    <a:gd name="T59" fmla="*/ 11 h 68"/>
                    <a:gd name="T60" fmla="*/ 6 w 34"/>
                    <a:gd name="T61" fmla="*/ 14 h 68"/>
                    <a:gd name="T62" fmla="*/ 6 w 34"/>
                    <a:gd name="T63" fmla="*/ 14 h 68"/>
                    <a:gd name="T64" fmla="*/ 3 w 34"/>
                    <a:gd name="T65" fmla="*/ 14 h 68"/>
                    <a:gd name="T66" fmla="*/ 0 w 34"/>
                    <a:gd name="T67" fmla="*/ 14 h 6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34"/>
                    <a:gd name="T103" fmla="*/ 0 h 68"/>
                    <a:gd name="T104" fmla="*/ 34 w 34"/>
                    <a:gd name="T105" fmla="*/ 68 h 6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34" h="68">
                      <a:moveTo>
                        <a:pt x="0" y="14"/>
                      </a:moveTo>
                      <a:lnTo>
                        <a:pt x="0" y="25"/>
                      </a:lnTo>
                      <a:lnTo>
                        <a:pt x="0" y="31"/>
                      </a:lnTo>
                      <a:lnTo>
                        <a:pt x="3" y="40"/>
                      </a:lnTo>
                      <a:lnTo>
                        <a:pt x="3" y="54"/>
                      </a:lnTo>
                      <a:lnTo>
                        <a:pt x="3" y="57"/>
                      </a:lnTo>
                      <a:lnTo>
                        <a:pt x="3" y="60"/>
                      </a:lnTo>
                      <a:lnTo>
                        <a:pt x="3" y="63"/>
                      </a:lnTo>
                      <a:lnTo>
                        <a:pt x="3" y="66"/>
                      </a:lnTo>
                      <a:lnTo>
                        <a:pt x="6" y="68"/>
                      </a:lnTo>
                      <a:lnTo>
                        <a:pt x="8" y="68"/>
                      </a:lnTo>
                      <a:lnTo>
                        <a:pt x="11" y="68"/>
                      </a:lnTo>
                      <a:lnTo>
                        <a:pt x="14" y="68"/>
                      </a:lnTo>
                      <a:lnTo>
                        <a:pt x="14" y="66"/>
                      </a:lnTo>
                      <a:lnTo>
                        <a:pt x="14" y="63"/>
                      </a:lnTo>
                      <a:lnTo>
                        <a:pt x="14" y="60"/>
                      </a:lnTo>
                      <a:lnTo>
                        <a:pt x="14" y="54"/>
                      </a:lnTo>
                      <a:lnTo>
                        <a:pt x="14" y="51"/>
                      </a:lnTo>
                      <a:lnTo>
                        <a:pt x="14" y="45"/>
                      </a:lnTo>
                      <a:lnTo>
                        <a:pt x="14" y="43"/>
                      </a:lnTo>
                      <a:lnTo>
                        <a:pt x="14" y="40"/>
                      </a:lnTo>
                      <a:lnTo>
                        <a:pt x="14" y="37"/>
                      </a:lnTo>
                      <a:lnTo>
                        <a:pt x="14" y="34"/>
                      </a:lnTo>
                      <a:lnTo>
                        <a:pt x="17" y="31"/>
                      </a:lnTo>
                      <a:lnTo>
                        <a:pt x="26" y="68"/>
                      </a:lnTo>
                      <a:lnTo>
                        <a:pt x="34" y="68"/>
                      </a:lnTo>
                      <a:lnTo>
                        <a:pt x="31" y="43"/>
                      </a:lnTo>
                      <a:lnTo>
                        <a:pt x="29" y="20"/>
                      </a:lnTo>
                      <a:lnTo>
                        <a:pt x="29" y="17"/>
                      </a:lnTo>
                      <a:lnTo>
                        <a:pt x="26" y="17"/>
                      </a:lnTo>
                      <a:lnTo>
                        <a:pt x="29" y="14"/>
                      </a:lnTo>
                      <a:lnTo>
                        <a:pt x="20" y="14"/>
                      </a:lnTo>
                      <a:lnTo>
                        <a:pt x="17" y="14"/>
                      </a:lnTo>
                      <a:lnTo>
                        <a:pt x="14" y="14"/>
                      </a:lnTo>
                      <a:lnTo>
                        <a:pt x="11" y="11"/>
                      </a:lnTo>
                      <a:lnTo>
                        <a:pt x="11" y="8"/>
                      </a:lnTo>
                      <a:lnTo>
                        <a:pt x="11" y="5"/>
                      </a:lnTo>
                      <a:lnTo>
                        <a:pt x="8" y="5"/>
                      </a:lnTo>
                      <a:lnTo>
                        <a:pt x="8" y="3"/>
                      </a:lnTo>
                      <a:lnTo>
                        <a:pt x="8" y="0"/>
                      </a:lnTo>
                      <a:lnTo>
                        <a:pt x="8" y="3"/>
                      </a:lnTo>
                      <a:lnTo>
                        <a:pt x="8" y="5"/>
                      </a:lnTo>
                      <a:lnTo>
                        <a:pt x="8" y="8"/>
                      </a:lnTo>
                      <a:lnTo>
                        <a:pt x="8" y="11"/>
                      </a:lnTo>
                      <a:lnTo>
                        <a:pt x="6" y="14"/>
                      </a:lnTo>
                      <a:lnTo>
                        <a:pt x="3" y="14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B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233" name="Freeform 770"/>
                <p:cNvSpPr>
                  <a:spLocks/>
                </p:cNvSpPr>
                <p:nvPr/>
              </p:nvSpPr>
              <p:spPr bwMode="auto">
                <a:xfrm>
                  <a:off x="2228" y="3126"/>
                  <a:ext cx="34" cy="68"/>
                </a:xfrm>
                <a:custGeom>
                  <a:avLst/>
                  <a:gdLst>
                    <a:gd name="T0" fmla="*/ 0 w 34"/>
                    <a:gd name="T1" fmla="*/ 25 h 68"/>
                    <a:gd name="T2" fmla="*/ 3 w 34"/>
                    <a:gd name="T3" fmla="*/ 40 h 68"/>
                    <a:gd name="T4" fmla="*/ 3 w 34"/>
                    <a:gd name="T5" fmla="*/ 57 h 68"/>
                    <a:gd name="T6" fmla="*/ 3 w 34"/>
                    <a:gd name="T7" fmla="*/ 60 h 68"/>
                    <a:gd name="T8" fmla="*/ 3 w 34"/>
                    <a:gd name="T9" fmla="*/ 66 h 68"/>
                    <a:gd name="T10" fmla="*/ 6 w 34"/>
                    <a:gd name="T11" fmla="*/ 68 h 68"/>
                    <a:gd name="T12" fmla="*/ 11 w 34"/>
                    <a:gd name="T13" fmla="*/ 68 h 68"/>
                    <a:gd name="T14" fmla="*/ 11 w 34"/>
                    <a:gd name="T15" fmla="*/ 68 h 68"/>
                    <a:gd name="T16" fmla="*/ 14 w 34"/>
                    <a:gd name="T17" fmla="*/ 66 h 68"/>
                    <a:gd name="T18" fmla="*/ 14 w 34"/>
                    <a:gd name="T19" fmla="*/ 60 h 68"/>
                    <a:gd name="T20" fmla="*/ 14 w 34"/>
                    <a:gd name="T21" fmla="*/ 51 h 68"/>
                    <a:gd name="T22" fmla="*/ 14 w 34"/>
                    <a:gd name="T23" fmla="*/ 43 h 68"/>
                    <a:gd name="T24" fmla="*/ 14 w 34"/>
                    <a:gd name="T25" fmla="*/ 40 h 68"/>
                    <a:gd name="T26" fmla="*/ 14 w 34"/>
                    <a:gd name="T27" fmla="*/ 37 h 68"/>
                    <a:gd name="T28" fmla="*/ 14 w 34"/>
                    <a:gd name="T29" fmla="*/ 34 h 68"/>
                    <a:gd name="T30" fmla="*/ 26 w 34"/>
                    <a:gd name="T31" fmla="*/ 68 h 68"/>
                    <a:gd name="T32" fmla="*/ 31 w 34"/>
                    <a:gd name="T33" fmla="*/ 43 h 68"/>
                    <a:gd name="T34" fmla="*/ 29 w 34"/>
                    <a:gd name="T35" fmla="*/ 17 h 68"/>
                    <a:gd name="T36" fmla="*/ 29 w 34"/>
                    <a:gd name="T37" fmla="*/ 17 h 68"/>
                    <a:gd name="T38" fmla="*/ 29 w 34"/>
                    <a:gd name="T39" fmla="*/ 14 h 68"/>
                    <a:gd name="T40" fmla="*/ 20 w 34"/>
                    <a:gd name="T41" fmla="*/ 14 h 68"/>
                    <a:gd name="T42" fmla="*/ 14 w 34"/>
                    <a:gd name="T43" fmla="*/ 14 h 68"/>
                    <a:gd name="T44" fmla="*/ 14 w 34"/>
                    <a:gd name="T45" fmla="*/ 14 h 68"/>
                    <a:gd name="T46" fmla="*/ 11 w 34"/>
                    <a:gd name="T47" fmla="*/ 11 h 68"/>
                    <a:gd name="T48" fmla="*/ 11 w 34"/>
                    <a:gd name="T49" fmla="*/ 8 h 68"/>
                    <a:gd name="T50" fmla="*/ 11 w 34"/>
                    <a:gd name="T51" fmla="*/ 5 h 68"/>
                    <a:gd name="T52" fmla="*/ 8 w 34"/>
                    <a:gd name="T53" fmla="*/ 3 h 68"/>
                    <a:gd name="T54" fmla="*/ 8 w 34"/>
                    <a:gd name="T55" fmla="*/ 3 h 68"/>
                    <a:gd name="T56" fmla="*/ 8 w 34"/>
                    <a:gd name="T57" fmla="*/ 8 h 68"/>
                    <a:gd name="T58" fmla="*/ 8 w 34"/>
                    <a:gd name="T59" fmla="*/ 11 h 68"/>
                    <a:gd name="T60" fmla="*/ 6 w 34"/>
                    <a:gd name="T61" fmla="*/ 14 h 68"/>
                    <a:gd name="T62" fmla="*/ 6 w 34"/>
                    <a:gd name="T63" fmla="*/ 14 h 68"/>
                    <a:gd name="T64" fmla="*/ 3 w 34"/>
                    <a:gd name="T65" fmla="*/ 14 h 68"/>
                    <a:gd name="T66" fmla="*/ 0 w 34"/>
                    <a:gd name="T67" fmla="*/ 14 h 6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34"/>
                    <a:gd name="T103" fmla="*/ 0 h 68"/>
                    <a:gd name="T104" fmla="*/ 34 w 34"/>
                    <a:gd name="T105" fmla="*/ 68 h 6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34" h="68">
                      <a:moveTo>
                        <a:pt x="0" y="14"/>
                      </a:moveTo>
                      <a:lnTo>
                        <a:pt x="0" y="25"/>
                      </a:lnTo>
                      <a:lnTo>
                        <a:pt x="0" y="31"/>
                      </a:lnTo>
                      <a:lnTo>
                        <a:pt x="3" y="40"/>
                      </a:lnTo>
                      <a:lnTo>
                        <a:pt x="3" y="54"/>
                      </a:lnTo>
                      <a:lnTo>
                        <a:pt x="3" y="57"/>
                      </a:lnTo>
                      <a:lnTo>
                        <a:pt x="3" y="60"/>
                      </a:lnTo>
                      <a:lnTo>
                        <a:pt x="3" y="63"/>
                      </a:lnTo>
                      <a:lnTo>
                        <a:pt x="3" y="66"/>
                      </a:lnTo>
                      <a:lnTo>
                        <a:pt x="6" y="68"/>
                      </a:lnTo>
                      <a:lnTo>
                        <a:pt x="8" y="68"/>
                      </a:lnTo>
                      <a:lnTo>
                        <a:pt x="11" y="68"/>
                      </a:lnTo>
                      <a:lnTo>
                        <a:pt x="14" y="68"/>
                      </a:lnTo>
                      <a:lnTo>
                        <a:pt x="14" y="66"/>
                      </a:lnTo>
                      <a:lnTo>
                        <a:pt x="14" y="63"/>
                      </a:lnTo>
                      <a:lnTo>
                        <a:pt x="14" y="60"/>
                      </a:lnTo>
                      <a:lnTo>
                        <a:pt x="14" y="54"/>
                      </a:lnTo>
                      <a:lnTo>
                        <a:pt x="14" y="51"/>
                      </a:lnTo>
                      <a:lnTo>
                        <a:pt x="14" y="45"/>
                      </a:lnTo>
                      <a:lnTo>
                        <a:pt x="14" y="43"/>
                      </a:lnTo>
                      <a:lnTo>
                        <a:pt x="14" y="40"/>
                      </a:lnTo>
                      <a:lnTo>
                        <a:pt x="14" y="37"/>
                      </a:lnTo>
                      <a:lnTo>
                        <a:pt x="14" y="34"/>
                      </a:lnTo>
                      <a:lnTo>
                        <a:pt x="17" y="31"/>
                      </a:lnTo>
                      <a:lnTo>
                        <a:pt x="26" y="68"/>
                      </a:lnTo>
                      <a:lnTo>
                        <a:pt x="34" y="68"/>
                      </a:lnTo>
                      <a:lnTo>
                        <a:pt x="31" y="43"/>
                      </a:lnTo>
                      <a:lnTo>
                        <a:pt x="29" y="20"/>
                      </a:lnTo>
                      <a:lnTo>
                        <a:pt x="29" y="17"/>
                      </a:lnTo>
                      <a:lnTo>
                        <a:pt x="26" y="17"/>
                      </a:lnTo>
                      <a:lnTo>
                        <a:pt x="29" y="14"/>
                      </a:lnTo>
                      <a:lnTo>
                        <a:pt x="20" y="14"/>
                      </a:lnTo>
                      <a:lnTo>
                        <a:pt x="17" y="14"/>
                      </a:lnTo>
                      <a:lnTo>
                        <a:pt x="14" y="14"/>
                      </a:lnTo>
                      <a:lnTo>
                        <a:pt x="11" y="11"/>
                      </a:lnTo>
                      <a:lnTo>
                        <a:pt x="11" y="8"/>
                      </a:lnTo>
                      <a:lnTo>
                        <a:pt x="11" y="5"/>
                      </a:lnTo>
                      <a:lnTo>
                        <a:pt x="8" y="5"/>
                      </a:lnTo>
                      <a:lnTo>
                        <a:pt x="8" y="3"/>
                      </a:lnTo>
                      <a:lnTo>
                        <a:pt x="8" y="0"/>
                      </a:lnTo>
                      <a:lnTo>
                        <a:pt x="8" y="3"/>
                      </a:lnTo>
                      <a:lnTo>
                        <a:pt x="8" y="5"/>
                      </a:lnTo>
                      <a:lnTo>
                        <a:pt x="8" y="8"/>
                      </a:lnTo>
                      <a:lnTo>
                        <a:pt x="8" y="11"/>
                      </a:lnTo>
                      <a:lnTo>
                        <a:pt x="6" y="14"/>
                      </a:lnTo>
                      <a:lnTo>
                        <a:pt x="3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47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18183" name="Freeform 771"/>
              <p:cNvSpPr>
                <a:spLocks/>
              </p:cNvSpPr>
              <p:nvPr/>
            </p:nvSpPr>
            <p:spPr bwMode="auto">
              <a:xfrm>
                <a:off x="2228" y="3126"/>
                <a:ext cx="40" cy="74"/>
              </a:xfrm>
              <a:custGeom>
                <a:avLst/>
                <a:gdLst>
                  <a:gd name="T0" fmla="*/ 0 w 40"/>
                  <a:gd name="T1" fmla="*/ 25 h 74"/>
                  <a:gd name="T2" fmla="*/ 3 w 40"/>
                  <a:gd name="T3" fmla="*/ 43 h 74"/>
                  <a:gd name="T4" fmla="*/ 3 w 40"/>
                  <a:gd name="T5" fmla="*/ 63 h 74"/>
                  <a:gd name="T6" fmla="*/ 3 w 40"/>
                  <a:gd name="T7" fmla="*/ 66 h 74"/>
                  <a:gd name="T8" fmla="*/ 3 w 40"/>
                  <a:gd name="T9" fmla="*/ 71 h 74"/>
                  <a:gd name="T10" fmla="*/ 6 w 40"/>
                  <a:gd name="T11" fmla="*/ 74 h 74"/>
                  <a:gd name="T12" fmla="*/ 11 w 40"/>
                  <a:gd name="T13" fmla="*/ 74 h 74"/>
                  <a:gd name="T14" fmla="*/ 14 w 40"/>
                  <a:gd name="T15" fmla="*/ 74 h 74"/>
                  <a:gd name="T16" fmla="*/ 17 w 40"/>
                  <a:gd name="T17" fmla="*/ 71 h 74"/>
                  <a:gd name="T18" fmla="*/ 17 w 40"/>
                  <a:gd name="T19" fmla="*/ 63 h 74"/>
                  <a:gd name="T20" fmla="*/ 17 w 40"/>
                  <a:gd name="T21" fmla="*/ 54 h 74"/>
                  <a:gd name="T22" fmla="*/ 17 w 40"/>
                  <a:gd name="T23" fmla="*/ 45 h 74"/>
                  <a:gd name="T24" fmla="*/ 17 w 40"/>
                  <a:gd name="T25" fmla="*/ 43 h 74"/>
                  <a:gd name="T26" fmla="*/ 17 w 40"/>
                  <a:gd name="T27" fmla="*/ 40 h 74"/>
                  <a:gd name="T28" fmla="*/ 20 w 40"/>
                  <a:gd name="T29" fmla="*/ 37 h 74"/>
                  <a:gd name="T30" fmla="*/ 29 w 40"/>
                  <a:gd name="T31" fmla="*/ 74 h 74"/>
                  <a:gd name="T32" fmla="*/ 37 w 40"/>
                  <a:gd name="T33" fmla="*/ 48 h 74"/>
                  <a:gd name="T34" fmla="*/ 34 w 40"/>
                  <a:gd name="T35" fmla="*/ 20 h 74"/>
                  <a:gd name="T36" fmla="*/ 34 w 40"/>
                  <a:gd name="T37" fmla="*/ 17 h 74"/>
                  <a:gd name="T38" fmla="*/ 34 w 40"/>
                  <a:gd name="T39" fmla="*/ 17 h 74"/>
                  <a:gd name="T40" fmla="*/ 23 w 40"/>
                  <a:gd name="T41" fmla="*/ 17 h 74"/>
                  <a:gd name="T42" fmla="*/ 20 w 40"/>
                  <a:gd name="T43" fmla="*/ 17 h 74"/>
                  <a:gd name="T44" fmla="*/ 17 w 40"/>
                  <a:gd name="T45" fmla="*/ 17 h 74"/>
                  <a:gd name="T46" fmla="*/ 17 w 40"/>
                  <a:gd name="T47" fmla="*/ 14 h 74"/>
                  <a:gd name="T48" fmla="*/ 14 w 40"/>
                  <a:gd name="T49" fmla="*/ 14 h 74"/>
                  <a:gd name="T50" fmla="*/ 14 w 40"/>
                  <a:gd name="T51" fmla="*/ 8 h 74"/>
                  <a:gd name="T52" fmla="*/ 11 w 40"/>
                  <a:gd name="T53" fmla="*/ 8 h 74"/>
                  <a:gd name="T54" fmla="*/ 11 w 40"/>
                  <a:gd name="T55" fmla="*/ 3 h 74"/>
                  <a:gd name="T56" fmla="*/ 11 w 40"/>
                  <a:gd name="T57" fmla="*/ 3 h 74"/>
                  <a:gd name="T58" fmla="*/ 8 w 40"/>
                  <a:gd name="T59" fmla="*/ 8 h 74"/>
                  <a:gd name="T60" fmla="*/ 8 w 40"/>
                  <a:gd name="T61" fmla="*/ 11 h 74"/>
                  <a:gd name="T62" fmla="*/ 8 w 40"/>
                  <a:gd name="T63" fmla="*/ 14 h 74"/>
                  <a:gd name="T64" fmla="*/ 6 w 40"/>
                  <a:gd name="T65" fmla="*/ 17 h 74"/>
                  <a:gd name="T66" fmla="*/ 3 w 40"/>
                  <a:gd name="T67" fmla="*/ 17 h 74"/>
                  <a:gd name="T68" fmla="*/ 0 w 40"/>
                  <a:gd name="T69" fmla="*/ 17 h 7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0"/>
                  <a:gd name="T106" fmla="*/ 0 h 74"/>
                  <a:gd name="T107" fmla="*/ 40 w 40"/>
                  <a:gd name="T108" fmla="*/ 74 h 7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0" h="74">
                    <a:moveTo>
                      <a:pt x="0" y="17"/>
                    </a:moveTo>
                    <a:lnTo>
                      <a:pt x="0" y="25"/>
                    </a:lnTo>
                    <a:lnTo>
                      <a:pt x="0" y="34"/>
                    </a:lnTo>
                    <a:lnTo>
                      <a:pt x="3" y="43"/>
                    </a:lnTo>
                    <a:lnTo>
                      <a:pt x="3" y="60"/>
                    </a:lnTo>
                    <a:lnTo>
                      <a:pt x="3" y="63"/>
                    </a:lnTo>
                    <a:lnTo>
                      <a:pt x="3" y="66"/>
                    </a:lnTo>
                    <a:lnTo>
                      <a:pt x="3" y="68"/>
                    </a:lnTo>
                    <a:lnTo>
                      <a:pt x="3" y="71"/>
                    </a:lnTo>
                    <a:lnTo>
                      <a:pt x="6" y="74"/>
                    </a:lnTo>
                    <a:lnTo>
                      <a:pt x="8" y="74"/>
                    </a:lnTo>
                    <a:lnTo>
                      <a:pt x="11" y="74"/>
                    </a:lnTo>
                    <a:lnTo>
                      <a:pt x="14" y="74"/>
                    </a:lnTo>
                    <a:lnTo>
                      <a:pt x="17" y="71"/>
                    </a:lnTo>
                    <a:lnTo>
                      <a:pt x="17" y="68"/>
                    </a:lnTo>
                    <a:lnTo>
                      <a:pt x="17" y="63"/>
                    </a:lnTo>
                    <a:lnTo>
                      <a:pt x="17" y="60"/>
                    </a:lnTo>
                    <a:lnTo>
                      <a:pt x="17" y="54"/>
                    </a:lnTo>
                    <a:lnTo>
                      <a:pt x="17" y="51"/>
                    </a:lnTo>
                    <a:lnTo>
                      <a:pt x="17" y="45"/>
                    </a:lnTo>
                    <a:lnTo>
                      <a:pt x="17" y="43"/>
                    </a:lnTo>
                    <a:lnTo>
                      <a:pt x="17" y="40"/>
                    </a:lnTo>
                    <a:lnTo>
                      <a:pt x="17" y="37"/>
                    </a:lnTo>
                    <a:lnTo>
                      <a:pt x="20" y="37"/>
                    </a:lnTo>
                    <a:lnTo>
                      <a:pt x="20" y="34"/>
                    </a:lnTo>
                    <a:lnTo>
                      <a:pt x="29" y="74"/>
                    </a:lnTo>
                    <a:lnTo>
                      <a:pt x="40" y="74"/>
                    </a:lnTo>
                    <a:lnTo>
                      <a:pt x="37" y="48"/>
                    </a:lnTo>
                    <a:lnTo>
                      <a:pt x="34" y="20"/>
                    </a:lnTo>
                    <a:lnTo>
                      <a:pt x="34" y="17"/>
                    </a:lnTo>
                    <a:lnTo>
                      <a:pt x="31" y="17"/>
                    </a:lnTo>
                    <a:lnTo>
                      <a:pt x="34" y="17"/>
                    </a:lnTo>
                    <a:lnTo>
                      <a:pt x="23" y="17"/>
                    </a:lnTo>
                    <a:lnTo>
                      <a:pt x="20" y="17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4" y="14"/>
                    </a:lnTo>
                    <a:lnTo>
                      <a:pt x="14" y="11"/>
                    </a:lnTo>
                    <a:lnTo>
                      <a:pt x="14" y="8"/>
                    </a:lnTo>
                    <a:lnTo>
                      <a:pt x="11" y="8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8"/>
                    </a:lnTo>
                    <a:lnTo>
                      <a:pt x="8" y="8"/>
                    </a:lnTo>
                    <a:lnTo>
                      <a:pt x="8" y="11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0" y="17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18184" name="Group 772"/>
              <p:cNvGrpSpPr>
                <a:grpSpLocks/>
              </p:cNvGrpSpPr>
              <p:nvPr/>
            </p:nvGrpSpPr>
            <p:grpSpPr bwMode="auto">
              <a:xfrm>
                <a:off x="2219" y="3131"/>
                <a:ext cx="3" cy="6"/>
                <a:chOff x="2219" y="3131"/>
                <a:chExt cx="3" cy="6"/>
              </a:xfrm>
            </p:grpSpPr>
            <p:sp>
              <p:nvSpPr>
                <p:cNvPr id="18230" name="Freeform 773"/>
                <p:cNvSpPr>
                  <a:spLocks/>
                </p:cNvSpPr>
                <p:nvPr/>
              </p:nvSpPr>
              <p:spPr bwMode="auto">
                <a:xfrm>
                  <a:off x="2219" y="3131"/>
                  <a:ext cx="3" cy="6"/>
                </a:xfrm>
                <a:custGeom>
                  <a:avLst/>
                  <a:gdLst>
                    <a:gd name="T0" fmla="*/ 3 w 3"/>
                    <a:gd name="T1" fmla="*/ 6 h 6"/>
                    <a:gd name="T2" fmla="*/ 3 w 3"/>
                    <a:gd name="T3" fmla="*/ 6 h 6"/>
                    <a:gd name="T4" fmla="*/ 0 w 3"/>
                    <a:gd name="T5" fmla="*/ 6 h 6"/>
                    <a:gd name="T6" fmla="*/ 0 w 3"/>
                    <a:gd name="T7" fmla="*/ 6 h 6"/>
                    <a:gd name="T8" fmla="*/ 0 w 3"/>
                    <a:gd name="T9" fmla="*/ 6 h 6"/>
                    <a:gd name="T10" fmla="*/ 0 w 3"/>
                    <a:gd name="T11" fmla="*/ 3 h 6"/>
                    <a:gd name="T12" fmla="*/ 0 w 3"/>
                    <a:gd name="T13" fmla="*/ 3 h 6"/>
                    <a:gd name="T14" fmla="*/ 0 w 3"/>
                    <a:gd name="T15" fmla="*/ 3 h 6"/>
                    <a:gd name="T16" fmla="*/ 0 w 3"/>
                    <a:gd name="T17" fmla="*/ 0 h 6"/>
                    <a:gd name="T18" fmla="*/ 0 w 3"/>
                    <a:gd name="T19" fmla="*/ 0 h 6"/>
                    <a:gd name="T20" fmla="*/ 3 w 3"/>
                    <a:gd name="T21" fmla="*/ 6 h 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"/>
                    <a:gd name="T34" fmla="*/ 0 h 6"/>
                    <a:gd name="T35" fmla="*/ 3 w 3"/>
                    <a:gd name="T36" fmla="*/ 6 h 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" h="6">
                      <a:moveTo>
                        <a:pt x="3" y="6"/>
                      </a:moveTo>
                      <a:lnTo>
                        <a:pt x="3" y="6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B000B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231" name="Freeform 774"/>
                <p:cNvSpPr>
                  <a:spLocks/>
                </p:cNvSpPr>
                <p:nvPr/>
              </p:nvSpPr>
              <p:spPr bwMode="auto">
                <a:xfrm>
                  <a:off x="2219" y="3131"/>
                  <a:ext cx="3" cy="6"/>
                </a:xfrm>
                <a:custGeom>
                  <a:avLst/>
                  <a:gdLst>
                    <a:gd name="T0" fmla="*/ 3 w 3"/>
                    <a:gd name="T1" fmla="*/ 6 h 6"/>
                    <a:gd name="T2" fmla="*/ 3 w 3"/>
                    <a:gd name="T3" fmla="*/ 6 h 6"/>
                    <a:gd name="T4" fmla="*/ 0 w 3"/>
                    <a:gd name="T5" fmla="*/ 6 h 6"/>
                    <a:gd name="T6" fmla="*/ 0 w 3"/>
                    <a:gd name="T7" fmla="*/ 6 h 6"/>
                    <a:gd name="T8" fmla="*/ 0 w 3"/>
                    <a:gd name="T9" fmla="*/ 6 h 6"/>
                    <a:gd name="T10" fmla="*/ 0 w 3"/>
                    <a:gd name="T11" fmla="*/ 3 h 6"/>
                    <a:gd name="T12" fmla="*/ 0 w 3"/>
                    <a:gd name="T13" fmla="*/ 3 h 6"/>
                    <a:gd name="T14" fmla="*/ 0 w 3"/>
                    <a:gd name="T15" fmla="*/ 3 h 6"/>
                    <a:gd name="T16" fmla="*/ 0 w 3"/>
                    <a:gd name="T17" fmla="*/ 0 h 6"/>
                    <a:gd name="T18" fmla="*/ 0 w 3"/>
                    <a:gd name="T19" fmla="*/ 0 h 6"/>
                    <a:gd name="T20" fmla="*/ 3 w 3"/>
                    <a:gd name="T21" fmla="*/ 6 h 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"/>
                    <a:gd name="T34" fmla="*/ 0 h 6"/>
                    <a:gd name="T35" fmla="*/ 3 w 3"/>
                    <a:gd name="T36" fmla="*/ 6 h 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" h="6">
                      <a:moveTo>
                        <a:pt x="3" y="6"/>
                      </a:moveTo>
                      <a:lnTo>
                        <a:pt x="3" y="6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3" y="6"/>
                      </a:lnTo>
                    </a:path>
                  </a:pathLst>
                </a:custGeom>
                <a:noFill/>
                <a:ln w="47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18185" name="Freeform 775"/>
              <p:cNvSpPr>
                <a:spLocks/>
              </p:cNvSpPr>
              <p:nvPr/>
            </p:nvSpPr>
            <p:spPr bwMode="auto">
              <a:xfrm>
                <a:off x="2219" y="3131"/>
                <a:ext cx="9" cy="15"/>
              </a:xfrm>
              <a:custGeom>
                <a:avLst/>
                <a:gdLst>
                  <a:gd name="T0" fmla="*/ 9 w 9"/>
                  <a:gd name="T1" fmla="*/ 12 h 15"/>
                  <a:gd name="T2" fmla="*/ 9 w 9"/>
                  <a:gd name="T3" fmla="*/ 12 h 15"/>
                  <a:gd name="T4" fmla="*/ 6 w 9"/>
                  <a:gd name="T5" fmla="*/ 12 h 15"/>
                  <a:gd name="T6" fmla="*/ 6 w 9"/>
                  <a:gd name="T7" fmla="*/ 15 h 15"/>
                  <a:gd name="T8" fmla="*/ 6 w 9"/>
                  <a:gd name="T9" fmla="*/ 12 h 15"/>
                  <a:gd name="T10" fmla="*/ 3 w 9"/>
                  <a:gd name="T11" fmla="*/ 12 h 15"/>
                  <a:gd name="T12" fmla="*/ 3 w 9"/>
                  <a:gd name="T13" fmla="*/ 12 h 15"/>
                  <a:gd name="T14" fmla="*/ 3 w 9"/>
                  <a:gd name="T15" fmla="*/ 12 h 15"/>
                  <a:gd name="T16" fmla="*/ 0 w 9"/>
                  <a:gd name="T17" fmla="*/ 12 h 15"/>
                  <a:gd name="T18" fmla="*/ 0 w 9"/>
                  <a:gd name="T19" fmla="*/ 9 h 15"/>
                  <a:gd name="T20" fmla="*/ 0 w 9"/>
                  <a:gd name="T21" fmla="*/ 9 h 15"/>
                  <a:gd name="T22" fmla="*/ 0 w 9"/>
                  <a:gd name="T23" fmla="*/ 6 h 15"/>
                  <a:gd name="T24" fmla="*/ 0 w 9"/>
                  <a:gd name="T25" fmla="*/ 6 h 15"/>
                  <a:gd name="T26" fmla="*/ 0 w 9"/>
                  <a:gd name="T27" fmla="*/ 6 h 15"/>
                  <a:gd name="T28" fmla="*/ 0 w 9"/>
                  <a:gd name="T29" fmla="*/ 3 h 15"/>
                  <a:gd name="T30" fmla="*/ 0 w 9"/>
                  <a:gd name="T31" fmla="*/ 0 h 15"/>
                  <a:gd name="T32" fmla="*/ 3 w 9"/>
                  <a:gd name="T33" fmla="*/ 3 h 15"/>
                  <a:gd name="T34" fmla="*/ 3 w 9"/>
                  <a:gd name="T35" fmla="*/ 3 h 15"/>
                  <a:gd name="T36" fmla="*/ 6 w 9"/>
                  <a:gd name="T37" fmla="*/ 0 h 15"/>
                  <a:gd name="T38" fmla="*/ 6 w 9"/>
                  <a:gd name="T39" fmla="*/ 12 h 15"/>
                  <a:gd name="T40" fmla="*/ 6 w 9"/>
                  <a:gd name="T41" fmla="*/ 12 h 15"/>
                  <a:gd name="T42" fmla="*/ 9 w 9"/>
                  <a:gd name="T43" fmla="*/ 12 h 15"/>
                  <a:gd name="T44" fmla="*/ 9 w 9"/>
                  <a:gd name="T45" fmla="*/ 12 h 1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"/>
                  <a:gd name="T70" fmla="*/ 0 h 15"/>
                  <a:gd name="T71" fmla="*/ 9 w 9"/>
                  <a:gd name="T72" fmla="*/ 15 h 1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" h="15">
                    <a:moveTo>
                      <a:pt x="9" y="12"/>
                    </a:moveTo>
                    <a:lnTo>
                      <a:pt x="9" y="12"/>
                    </a:lnTo>
                    <a:lnTo>
                      <a:pt x="6" y="12"/>
                    </a:lnTo>
                    <a:lnTo>
                      <a:pt x="6" y="15"/>
                    </a:lnTo>
                    <a:lnTo>
                      <a:pt x="6" y="12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9" y="12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86" name="Freeform 776"/>
              <p:cNvSpPr>
                <a:spLocks/>
              </p:cNvSpPr>
              <p:nvPr/>
            </p:nvSpPr>
            <p:spPr bwMode="auto">
              <a:xfrm>
                <a:off x="2236" y="3077"/>
                <a:ext cx="41" cy="63"/>
              </a:xfrm>
              <a:custGeom>
                <a:avLst/>
                <a:gdLst>
                  <a:gd name="T0" fmla="*/ 38 w 41"/>
                  <a:gd name="T1" fmla="*/ 57 h 63"/>
                  <a:gd name="T2" fmla="*/ 35 w 41"/>
                  <a:gd name="T3" fmla="*/ 57 h 63"/>
                  <a:gd name="T4" fmla="*/ 32 w 41"/>
                  <a:gd name="T5" fmla="*/ 57 h 63"/>
                  <a:gd name="T6" fmla="*/ 29 w 41"/>
                  <a:gd name="T7" fmla="*/ 57 h 63"/>
                  <a:gd name="T8" fmla="*/ 26 w 41"/>
                  <a:gd name="T9" fmla="*/ 57 h 63"/>
                  <a:gd name="T10" fmla="*/ 23 w 41"/>
                  <a:gd name="T11" fmla="*/ 60 h 63"/>
                  <a:gd name="T12" fmla="*/ 23 w 41"/>
                  <a:gd name="T13" fmla="*/ 63 h 63"/>
                  <a:gd name="T14" fmla="*/ 15 w 41"/>
                  <a:gd name="T15" fmla="*/ 63 h 63"/>
                  <a:gd name="T16" fmla="*/ 12 w 41"/>
                  <a:gd name="T17" fmla="*/ 63 h 63"/>
                  <a:gd name="T18" fmla="*/ 9 w 41"/>
                  <a:gd name="T19" fmla="*/ 63 h 63"/>
                  <a:gd name="T20" fmla="*/ 9 w 41"/>
                  <a:gd name="T21" fmla="*/ 63 h 63"/>
                  <a:gd name="T22" fmla="*/ 6 w 41"/>
                  <a:gd name="T23" fmla="*/ 63 h 63"/>
                  <a:gd name="T24" fmla="*/ 6 w 41"/>
                  <a:gd name="T25" fmla="*/ 57 h 63"/>
                  <a:gd name="T26" fmla="*/ 3 w 41"/>
                  <a:gd name="T27" fmla="*/ 54 h 63"/>
                  <a:gd name="T28" fmla="*/ 3 w 41"/>
                  <a:gd name="T29" fmla="*/ 49 h 63"/>
                  <a:gd name="T30" fmla="*/ 3 w 41"/>
                  <a:gd name="T31" fmla="*/ 46 h 63"/>
                  <a:gd name="T32" fmla="*/ 0 w 41"/>
                  <a:gd name="T33" fmla="*/ 37 h 63"/>
                  <a:gd name="T34" fmla="*/ 0 w 41"/>
                  <a:gd name="T35" fmla="*/ 31 h 63"/>
                  <a:gd name="T36" fmla="*/ 0 w 41"/>
                  <a:gd name="T37" fmla="*/ 29 h 63"/>
                  <a:gd name="T38" fmla="*/ 3 w 41"/>
                  <a:gd name="T39" fmla="*/ 26 h 63"/>
                  <a:gd name="T40" fmla="*/ 6 w 41"/>
                  <a:gd name="T41" fmla="*/ 23 h 63"/>
                  <a:gd name="T42" fmla="*/ 9 w 41"/>
                  <a:gd name="T43" fmla="*/ 17 h 63"/>
                  <a:gd name="T44" fmla="*/ 12 w 41"/>
                  <a:gd name="T45" fmla="*/ 14 h 63"/>
                  <a:gd name="T46" fmla="*/ 15 w 41"/>
                  <a:gd name="T47" fmla="*/ 9 h 63"/>
                  <a:gd name="T48" fmla="*/ 18 w 41"/>
                  <a:gd name="T49" fmla="*/ 6 h 63"/>
                  <a:gd name="T50" fmla="*/ 18 w 41"/>
                  <a:gd name="T51" fmla="*/ 3 h 63"/>
                  <a:gd name="T52" fmla="*/ 18 w 41"/>
                  <a:gd name="T53" fmla="*/ 0 h 63"/>
                  <a:gd name="T54" fmla="*/ 23 w 41"/>
                  <a:gd name="T55" fmla="*/ 0 h 63"/>
                  <a:gd name="T56" fmla="*/ 32 w 41"/>
                  <a:gd name="T57" fmla="*/ 6 h 63"/>
                  <a:gd name="T58" fmla="*/ 32 w 41"/>
                  <a:gd name="T59" fmla="*/ 6 h 63"/>
                  <a:gd name="T60" fmla="*/ 35 w 41"/>
                  <a:gd name="T61" fmla="*/ 11 h 63"/>
                  <a:gd name="T62" fmla="*/ 38 w 41"/>
                  <a:gd name="T63" fmla="*/ 14 h 63"/>
                  <a:gd name="T64" fmla="*/ 38 w 41"/>
                  <a:gd name="T65" fmla="*/ 23 h 63"/>
                  <a:gd name="T66" fmla="*/ 41 w 41"/>
                  <a:gd name="T67" fmla="*/ 26 h 63"/>
                  <a:gd name="T68" fmla="*/ 41 w 41"/>
                  <a:gd name="T69" fmla="*/ 31 h 63"/>
                  <a:gd name="T70" fmla="*/ 41 w 41"/>
                  <a:gd name="T71" fmla="*/ 31 h 63"/>
                  <a:gd name="T72" fmla="*/ 41 w 41"/>
                  <a:gd name="T73" fmla="*/ 40 h 63"/>
                  <a:gd name="T74" fmla="*/ 41 w 41"/>
                  <a:gd name="T75" fmla="*/ 49 h 63"/>
                  <a:gd name="T76" fmla="*/ 38 w 41"/>
                  <a:gd name="T77" fmla="*/ 54 h 6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1"/>
                  <a:gd name="T118" fmla="*/ 0 h 63"/>
                  <a:gd name="T119" fmla="*/ 41 w 41"/>
                  <a:gd name="T120" fmla="*/ 63 h 6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1" h="63">
                    <a:moveTo>
                      <a:pt x="38" y="54"/>
                    </a:moveTo>
                    <a:lnTo>
                      <a:pt x="38" y="57"/>
                    </a:lnTo>
                    <a:lnTo>
                      <a:pt x="35" y="57"/>
                    </a:lnTo>
                    <a:lnTo>
                      <a:pt x="32" y="57"/>
                    </a:lnTo>
                    <a:lnTo>
                      <a:pt x="29" y="57"/>
                    </a:lnTo>
                    <a:lnTo>
                      <a:pt x="26" y="57"/>
                    </a:lnTo>
                    <a:lnTo>
                      <a:pt x="26" y="60"/>
                    </a:lnTo>
                    <a:lnTo>
                      <a:pt x="23" y="60"/>
                    </a:lnTo>
                    <a:lnTo>
                      <a:pt x="23" y="63"/>
                    </a:lnTo>
                    <a:lnTo>
                      <a:pt x="15" y="63"/>
                    </a:lnTo>
                    <a:lnTo>
                      <a:pt x="12" y="63"/>
                    </a:lnTo>
                    <a:lnTo>
                      <a:pt x="9" y="63"/>
                    </a:lnTo>
                    <a:lnTo>
                      <a:pt x="6" y="63"/>
                    </a:lnTo>
                    <a:lnTo>
                      <a:pt x="6" y="60"/>
                    </a:lnTo>
                    <a:lnTo>
                      <a:pt x="6" y="57"/>
                    </a:lnTo>
                    <a:lnTo>
                      <a:pt x="3" y="57"/>
                    </a:lnTo>
                    <a:lnTo>
                      <a:pt x="3" y="54"/>
                    </a:lnTo>
                    <a:lnTo>
                      <a:pt x="3" y="49"/>
                    </a:lnTo>
                    <a:lnTo>
                      <a:pt x="3" y="46"/>
                    </a:lnTo>
                    <a:lnTo>
                      <a:pt x="0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3" y="26"/>
                    </a:lnTo>
                    <a:lnTo>
                      <a:pt x="6" y="23"/>
                    </a:lnTo>
                    <a:lnTo>
                      <a:pt x="9" y="20"/>
                    </a:lnTo>
                    <a:lnTo>
                      <a:pt x="9" y="17"/>
                    </a:lnTo>
                    <a:lnTo>
                      <a:pt x="12" y="14"/>
                    </a:lnTo>
                    <a:lnTo>
                      <a:pt x="15" y="9"/>
                    </a:lnTo>
                    <a:lnTo>
                      <a:pt x="15" y="6"/>
                    </a:lnTo>
                    <a:lnTo>
                      <a:pt x="18" y="6"/>
                    </a:lnTo>
                    <a:lnTo>
                      <a:pt x="18" y="3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6" y="3"/>
                    </a:lnTo>
                    <a:lnTo>
                      <a:pt x="32" y="6"/>
                    </a:lnTo>
                    <a:lnTo>
                      <a:pt x="35" y="9"/>
                    </a:lnTo>
                    <a:lnTo>
                      <a:pt x="35" y="11"/>
                    </a:lnTo>
                    <a:lnTo>
                      <a:pt x="38" y="14"/>
                    </a:lnTo>
                    <a:lnTo>
                      <a:pt x="38" y="20"/>
                    </a:lnTo>
                    <a:lnTo>
                      <a:pt x="38" y="23"/>
                    </a:lnTo>
                    <a:lnTo>
                      <a:pt x="41" y="26"/>
                    </a:lnTo>
                    <a:lnTo>
                      <a:pt x="41" y="29"/>
                    </a:lnTo>
                    <a:lnTo>
                      <a:pt x="41" y="31"/>
                    </a:lnTo>
                    <a:lnTo>
                      <a:pt x="41" y="34"/>
                    </a:lnTo>
                    <a:lnTo>
                      <a:pt x="41" y="40"/>
                    </a:lnTo>
                    <a:lnTo>
                      <a:pt x="41" y="43"/>
                    </a:lnTo>
                    <a:lnTo>
                      <a:pt x="41" y="49"/>
                    </a:lnTo>
                    <a:lnTo>
                      <a:pt x="41" y="52"/>
                    </a:lnTo>
                    <a:lnTo>
                      <a:pt x="38" y="54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87" name="Freeform 777"/>
              <p:cNvSpPr>
                <a:spLocks/>
              </p:cNvSpPr>
              <p:nvPr/>
            </p:nvSpPr>
            <p:spPr bwMode="auto">
              <a:xfrm>
                <a:off x="2219" y="3080"/>
                <a:ext cx="20" cy="60"/>
              </a:xfrm>
              <a:custGeom>
                <a:avLst/>
                <a:gdLst>
                  <a:gd name="T0" fmla="*/ 0 w 20"/>
                  <a:gd name="T1" fmla="*/ 28 h 60"/>
                  <a:gd name="T2" fmla="*/ 0 w 20"/>
                  <a:gd name="T3" fmla="*/ 26 h 60"/>
                  <a:gd name="T4" fmla="*/ 0 w 20"/>
                  <a:gd name="T5" fmla="*/ 26 h 60"/>
                  <a:gd name="T6" fmla="*/ 0 w 20"/>
                  <a:gd name="T7" fmla="*/ 17 h 60"/>
                  <a:gd name="T8" fmla="*/ 0 w 20"/>
                  <a:gd name="T9" fmla="*/ 14 h 60"/>
                  <a:gd name="T10" fmla="*/ 0 w 20"/>
                  <a:gd name="T11" fmla="*/ 14 h 60"/>
                  <a:gd name="T12" fmla="*/ 0 w 20"/>
                  <a:gd name="T13" fmla="*/ 8 h 60"/>
                  <a:gd name="T14" fmla="*/ 0 w 20"/>
                  <a:gd name="T15" fmla="*/ 6 h 60"/>
                  <a:gd name="T16" fmla="*/ 0 w 20"/>
                  <a:gd name="T17" fmla="*/ 6 h 60"/>
                  <a:gd name="T18" fmla="*/ 0 w 20"/>
                  <a:gd name="T19" fmla="*/ 6 h 60"/>
                  <a:gd name="T20" fmla="*/ 3 w 20"/>
                  <a:gd name="T21" fmla="*/ 6 h 60"/>
                  <a:gd name="T22" fmla="*/ 3 w 20"/>
                  <a:gd name="T23" fmla="*/ 3 h 60"/>
                  <a:gd name="T24" fmla="*/ 6 w 20"/>
                  <a:gd name="T25" fmla="*/ 3 h 60"/>
                  <a:gd name="T26" fmla="*/ 12 w 20"/>
                  <a:gd name="T27" fmla="*/ 0 h 60"/>
                  <a:gd name="T28" fmla="*/ 9 w 20"/>
                  <a:gd name="T29" fmla="*/ 6 h 60"/>
                  <a:gd name="T30" fmla="*/ 12 w 20"/>
                  <a:gd name="T31" fmla="*/ 8 h 60"/>
                  <a:gd name="T32" fmla="*/ 9 w 20"/>
                  <a:gd name="T33" fmla="*/ 11 h 60"/>
                  <a:gd name="T34" fmla="*/ 15 w 20"/>
                  <a:gd name="T35" fmla="*/ 28 h 60"/>
                  <a:gd name="T36" fmla="*/ 17 w 20"/>
                  <a:gd name="T37" fmla="*/ 31 h 60"/>
                  <a:gd name="T38" fmla="*/ 17 w 20"/>
                  <a:gd name="T39" fmla="*/ 34 h 60"/>
                  <a:gd name="T40" fmla="*/ 17 w 20"/>
                  <a:gd name="T41" fmla="*/ 40 h 60"/>
                  <a:gd name="T42" fmla="*/ 20 w 20"/>
                  <a:gd name="T43" fmla="*/ 43 h 60"/>
                  <a:gd name="T44" fmla="*/ 20 w 20"/>
                  <a:gd name="T45" fmla="*/ 46 h 60"/>
                  <a:gd name="T46" fmla="*/ 20 w 20"/>
                  <a:gd name="T47" fmla="*/ 49 h 60"/>
                  <a:gd name="T48" fmla="*/ 20 w 20"/>
                  <a:gd name="T49" fmla="*/ 51 h 60"/>
                  <a:gd name="T50" fmla="*/ 17 w 20"/>
                  <a:gd name="T51" fmla="*/ 54 h 60"/>
                  <a:gd name="T52" fmla="*/ 17 w 20"/>
                  <a:gd name="T53" fmla="*/ 57 h 60"/>
                  <a:gd name="T54" fmla="*/ 17 w 20"/>
                  <a:gd name="T55" fmla="*/ 57 h 60"/>
                  <a:gd name="T56" fmla="*/ 17 w 20"/>
                  <a:gd name="T57" fmla="*/ 60 h 60"/>
                  <a:gd name="T58" fmla="*/ 15 w 20"/>
                  <a:gd name="T59" fmla="*/ 60 h 60"/>
                  <a:gd name="T60" fmla="*/ 15 w 20"/>
                  <a:gd name="T61" fmla="*/ 60 h 60"/>
                  <a:gd name="T62" fmla="*/ 15 w 20"/>
                  <a:gd name="T63" fmla="*/ 60 h 60"/>
                  <a:gd name="T64" fmla="*/ 12 w 20"/>
                  <a:gd name="T65" fmla="*/ 60 h 60"/>
                  <a:gd name="T66" fmla="*/ 12 w 20"/>
                  <a:gd name="T67" fmla="*/ 60 h 60"/>
                  <a:gd name="T68" fmla="*/ 9 w 20"/>
                  <a:gd name="T69" fmla="*/ 60 h 60"/>
                  <a:gd name="T70" fmla="*/ 9 w 20"/>
                  <a:gd name="T71" fmla="*/ 60 h 60"/>
                  <a:gd name="T72" fmla="*/ 6 w 20"/>
                  <a:gd name="T73" fmla="*/ 60 h 60"/>
                  <a:gd name="T74" fmla="*/ 6 w 20"/>
                  <a:gd name="T75" fmla="*/ 60 h 60"/>
                  <a:gd name="T76" fmla="*/ 6 w 20"/>
                  <a:gd name="T77" fmla="*/ 51 h 60"/>
                  <a:gd name="T78" fmla="*/ 3 w 20"/>
                  <a:gd name="T79" fmla="*/ 51 h 60"/>
                  <a:gd name="T80" fmla="*/ 3 w 20"/>
                  <a:gd name="T81" fmla="*/ 51 h 60"/>
                  <a:gd name="T82" fmla="*/ 0 w 20"/>
                  <a:gd name="T83" fmla="*/ 51 h 60"/>
                  <a:gd name="T84" fmla="*/ 0 w 20"/>
                  <a:gd name="T85" fmla="*/ 51 h 60"/>
                  <a:gd name="T86" fmla="*/ 0 w 20"/>
                  <a:gd name="T87" fmla="*/ 49 h 60"/>
                  <a:gd name="T88" fmla="*/ 0 w 20"/>
                  <a:gd name="T89" fmla="*/ 46 h 60"/>
                  <a:gd name="T90" fmla="*/ 0 w 20"/>
                  <a:gd name="T91" fmla="*/ 46 h 60"/>
                  <a:gd name="T92" fmla="*/ 0 w 20"/>
                  <a:gd name="T93" fmla="*/ 43 h 60"/>
                  <a:gd name="T94" fmla="*/ 0 w 20"/>
                  <a:gd name="T95" fmla="*/ 37 h 60"/>
                  <a:gd name="T96" fmla="*/ 0 w 20"/>
                  <a:gd name="T97" fmla="*/ 28 h 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"/>
                  <a:gd name="T148" fmla="*/ 0 h 60"/>
                  <a:gd name="T149" fmla="*/ 20 w 20"/>
                  <a:gd name="T150" fmla="*/ 60 h 6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" h="60">
                    <a:moveTo>
                      <a:pt x="0" y="28"/>
                    </a:moveTo>
                    <a:lnTo>
                      <a:pt x="0" y="26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12" y="0"/>
                    </a:lnTo>
                    <a:lnTo>
                      <a:pt x="9" y="6"/>
                    </a:lnTo>
                    <a:lnTo>
                      <a:pt x="12" y="8"/>
                    </a:lnTo>
                    <a:lnTo>
                      <a:pt x="9" y="11"/>
                    </a:lnTo>
                    <a:lnTo>
                      <a:pt x="15" y="28"/>
                    </a:lnTo>
                    <a:lnTo>
                      <a:pt x="17" y="31"/>
                    </a:lnTo>
                    <a:lnTo>
                      <a:pt x="17" y="34"/>
                    </a:lnTo>
                    <a:lnTo>
                      <a:pt x="17" y="40"/>
                    </a:lnTo>
                    <a:lnTo>
                      <a:pt x="20" y="43"/>
                    </a:lnTo>
                    <a:lnTo>
                      <a:pt x="20" y="46"/>
                    </a:lnTo>
                    <a:lnTo>
                      <a:pt x="20" y="49"/>
                    </a:lnTo>
                    <a:lnTo>
                      <a:pt x="20" y="51"/>
                    </a:lnTo>
                    <a:lnTo>
                      <a:pt x="17" y="54"/>
                    </a:lnTo>
                    <a:lnTo>
                      <a:pt x="17" y="57"/>
                    </a:lnTo>
                    <a:lnTo>
                      <a:pt x="17" y="60"/>
                    </a:lnTo>
                    <a:lnTo>
                      <a:pt x="15" y="60"/>
                    </a:lnTo>
                    <a:lnTo>
                      <a:pt x="12" y="60"/>
                    </a:lnTo>
                    <a:lnTo>
                      <a:pt x="9" y="60"/>
                    </a:lnTo>
                    <a:lnTo>
                      <a:pt x="6" y="60"/>
                    </a:lnTo>
                    <a:lnTo>
                      <a:pt x="6" y="51"/>
                    </a:lnTo>
                    <a:lnTo>
                      <a:pt x="3" y="51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6"/>
                    </a:lnTo>
                    <a:lnTo>
                      <a:pt x="0" y="43"/>
                    </a:lnTo>
                    <a:lnTo>
                      <a:pt x="0" y="37"/>
                    </a:lnTo>
                    <a:lnTo>
                      <a:pt x="0" y="28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18188" name="Group 778"/>
              <p:cNvGrpSpPr>
                <a:grpSpLocks/>
              </p:cNvGrpSpPr>
              <p:nvPr/>
            </p:nvGrpSpPr>
            <p:grpSpPr bwMode="auto">
              <a:xfrm>
                <a:off x="2231" y="3054"/>
                <a:ext cx="11" cy="17"/>
                <a:chOff x="2231" y="3054"/>
                <a:chExt cx="11" cy="17"/>
              </a:xfrm>
            </p:grpSpPr>
            <p:sp>
              <p:nvSpPr>
                <p:cNvPr id="18228" name="Freeform 779"/>
                <p:cNvSpPr>
                  <a:spLocks/>
                </p:cNvSpPr>
                <p:nvPr/>
              </p:nvSpPr>
              <p:spPr bwMode="auto">
                <a:xfrm>
                  <a:off x="2231" y="3054"/>
                  <a:ext cx="11" cy="17"/>
                </a:xfrm>
                <a:custGeom>
                  <a:avLst/>
                  <a:gdLst>
                    <a:gd name="T0" fmla="*/ 11 w 11"/>
                    <a:gd name="T1" fmla="*/ 9 h 17"/>
                    <a:gd name="T2" fmla="*/ 11 w 11"/>
                    <a:gd name="T3" fmla="*/ 9 h 17"/>
                    <a:gd name="T4" fmla="*/ 11 w 11"/>
                    <a:gd name="T5" fmla="*/ 9 h 17"/>
                    <a:gd name="T6" fmla="*/ 11 w 11"/>
                    <a:gd name="T7" fmla="*/ 9 h 17"/>
                    <a:gd name="T8" fmla="*/ 11 w 11"/>
                    <a:gd name="T9" fmla="*/ 9 h 17"/>
                    <a:gd name="T10" fmla="*/ 11 w 11"/>
                    <a:gd name="T11" fmla="*/ 11 h 17"/>
                    <a:gd name="T12" fmla="*/ 11 w 11"/>
                    <a:gd name="T13" fmla="*/ 14 h 17"/>
                    <a:gd name="T14" fmla="*/ 11 w 11"/>
                    <a:gd name="T15" fmla="*/ 14 h 17"/>
                    <a:gd name="T16" fmla="*/ 11 w 11"/>
                    <a:gd name="T17" fmla="*/ 14 h 17"/>
                    <a:gd name="T18" fmla="*/ 8 w 11"/>
                    <a:gd name="T19" fmla="*/ 14 h 17"/>
                    <a:gd name="T20" fmla="*/ 8 w 11"/>
                    <a:gd name="T21" fmla="*/ 14 h 17"/>
                    <a:gd name="T22" fmla="*/ 5 w 11"/>
                    <a:gd name="T23" fmla="*/ 17 h 17"/>
                    <a:gd name="T24" fmla="*/ 5 w 11"/>
                    <a:gd name="T25" fmla="*/ 17 h 17"/>
                    <a:gd name="T26" fmla="*/ 5 w 11"/>
                    <a:gd name="T27" fmla="*/ 17 h 17"/>
                    <a:gd name="T28" fmla="*/ 3 w 11"/>
                    <a:gd name="T29" fmla="*/ 17 h 17"/>
                    <a:gd name="T30" fmla="*/ 3 w 11"/>
                    <a:gd name="T31" fmla="*/ 14 h 17"/>
                    <a:gd name="T32" fmla="*/ 3 w 11"/>
                    <a:gd name="T33" fmla="*/ 14 h 17"/>
                    <a:gd name="T34" fmla="*/ 3 w 11"/>
                    <a:gd name="T35" fmla="*/ 14 h 17"/>
                    <a:gd name="T36" fmla="*/ 0 w 11"/>
                    <a:gd name="T37" fmla="*/ 14 h 17"/>
                    <a:gd name="T38" fmla="*/ 0 w 11"/>
                    <a:gd name="T39" fmla="*/ 14 h 17"/>
                    <a:gd name="T40" fmla="*/ 0 w 11"/>
                    <a:gd name="T41" fmla="*/ 11 h 17"/>
                    <a:gd name="T42" fmla="*/ 0 w 11"/>
                    <a:gd name="T43" fmla="*/ 11 h 17"/>
                    <a:gd name="T44" fmla="*/ 0 w 11"/>
                    <a:gd name="T45" fmla="*/ 9 h 17"/>
                    <a:gd name="T46" fmla="*/ 0 w 11"/>
                    <a:gd name="T47" fmla="*/ 9 h 17"/>
                    <a:gd name="T48" fmla="*/ 0 w 11"/>
                    <a:gd name="T49" fmla="*/ 9 h 17"/>
                    <a:gd name="T50" fmla="*/ 0 w 11"/>
                    <a:gd name="T51" fmla="*/ 6 h 17"/>
                    <a:gd name="T52" fmla="*/ 0 w 11"/>
                    <a:gd name="T53" fmla="*/ 6 h 17"/>
                    <a:gd name="T54" fmla="*/ 0 w 11"/>
                    <a:gd name="T55" fmla="*/ 3 h 17"/>
                    <a:gd name="T56" fmla="*/ 0 w 11"/>
                    <a:gd name="T57" fmla="*/ 3 h 17"/>
                    <a:gd name="T58" fmla="*/ 0 w 11"/>
                    <a:gd name="T59" fmla="*/ 3 h 17"/>
                    <a:gd name="T60" fmla="*/ 0 w 11"/>
                    <a:gd name="T61" fmla="*/ 0 h 17"/>
                    <a:gd name="T62" fmla="*/ 0 w 11"/>
                    <a:gd name="T63" fmla="*/ 3 h 17"/>
                    <a:gd name="T64" fmla="*/ 0 w 11"/>
                    <a:gd name="T65" fmla="*/ 3 h 17"/>
                    <a:gd name="T66" fmla="*/ 3 w 11"/>
                    <a:gd name="T67" fmla="*/ 3 h 17"/>
                    <a:gd name="T68" fmla="*/ 3 w 11"/>
                    <a:gd name="T69" fmla="*/ 3 h 17"/>
                    <a:gd name="T70" fmla="*/ 5 w 11"/>
                    <a:gd name="T71" fmla="*/ 3 h 17"/>
                    <a:gd name="T72" fmla="*/ 5 w 11"/>
                    <a:gd name="T73" fmla="*/ 3 h 17"/>
                    <a:gd name="T74" fmla="*/ 5 w 11"/>
                    <a:gd name="T75" fmla="*/ 3 h 17"/>
                    <a:gd name="T76" fmla="*/ 5 w 11"/>
                    <a:gd name="T77" fmla="*/ 6 h 17"/>
                    <a:gd name="T78" fmla="*/ 8 w 11"/>
                    <a:gd name="T79" fmla="*/ 6 h 17"/>
                    <a:gd name="T80" fmla="*/ 8 w 11"/>
                    <a:gd name="T81" fmla="*/ 6 h 17"/>
                    <a:gd name="T82" fmla="*/ 11 w 11"/>
                    <a:gd name="T83" fmla="*/ 6 h 17"/>
                    <a:gd name="T84" fmla="*/ 11 w 11"/>
                    <a:gd name="T85" fmla="*/ 6 h 17"/>
                    <a:gd name="T86" fmla="*/ 11 w 11"/>
                    <a:gd name="T87" fmla="*/ 6 h 17"/>
                    <a:gd name="T88" fmla="*/ 11 w 11"/>
                    <a:gd name="T89" fmla="*/ 9 h 17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1"/>
                    <a:gd name="T136" fmla="*/ 0 h 17"/>
                    <a:gd name="T137" fmla="*/ 11 w 11"/>
                    <a:gd name="T138" fmla="*/ 17 h 17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1" h="17">
                      <a:moveTo>
                        <a:pt x="11" y="9"/>
                      </a:moveTo>
                      <a:lnTo>
                        <a:pt x="11" y="9"/>
                      </a:lnTo>
                      <a:lnTo>
                        <a:pt x="11" y="11"/>
                      </a:lnTo>
                      <a:lnTo>
                        <a:pt x="11" y="14"/>
                      </a:lnTo>
                      <a:lnTo>
                        <a:pt x="8" y="14"/>
                      </a:lnTo>
                      <a:lnTo>
                        <a:pt x="5" y="17"/>
                      </a:lnTo>
                      <a:lnTo>
                        <a:pt x="3" y="17"/>
                      </a:lnTo>
                      <a:lnTo>
                        <a:pt x="3" y="14"/>
                      </a:lnTo>
                      <a:lnTo>
                        <a:pt x="0" y="14"/>
                      </a:lnTo>
                      <a:lnTo>
                        <a:pt x="0" y="11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5" y="3"/>
                      </a:lnTo>
                      <a:lnTo>
                        <a:pt x="5" y="6"/>
                      </a:lnTo>
                      <a:lnTo>
                        <a:pt x="8" y="6"/>
                      </a:lnTo>
                      <a:lnTo>
                        <a:pt x="11" y="6"/>
                      </a:lnTo>
                      <a:lnTo>
                        <a:pt x="11" y="9"/>
                      </a:lnTo>
                      <a:close/>
                    </a:path>
                  </a:pathLst>
                </a:custGeom>
                <a:solidFill>
                  <a:srgbClr val="B000B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229" name="Freeform 780"/>
                <p:cNvSpPr>
                  <a:spLocks/>
                </p:cNvSpPr>
                <p:nvPr/>
              </p:nvSpPr>
              <p:spPr bwMode="auto">
                <a:xfrm>
                  <a:off x="2231" y="3054"/>
                  <a:ext cx="11" cy="17"/>
                </a:xfrm>
                <a:custGeom>
                  <a:avLst/>
                  <a:gdLst>
                    <a:gd name="T0" fmla="*/ 11 w 11"/>
                    <a:gd name="T1" fmla="*/ 9 h 17"/>
                    <a:gd name="T2" fmla="*/ 11 w 11"/>
                    <a:gd name="T3" fmla="*/ 9 h 17"/>
                    <a:gd name="T4" fmla="*/ 11 w 11"/>
                    <a:gd name="T5" fmla="*/ 9 h 17"/>
                    <a:gd name="T6" fmla="*/ 11 w 11"/>
                    <a:gd name="T7" fmla="*/ 9 h 17"/>
                    <a:gd name="T8" fmla="*/ 11 w 11"/>
                    <a:gd name="T9" fmla="*/ 9 h 17"/>
                    <a:gd name="T10" fmla="*/ 11 w 11"/>
                    <a:gd name="T11" fmla="*/ 11 h 17"/>
                    <a:gd name="T12" fmla="*/ 11 w 11"/>
                    <a:gd name="T13" fmla="*/ 14 h 17"/>
                    <a:gd name="T14" fmla="*/ 11 w 11"/>
                    <a:gd name="T15" fmla="*/ 14 h 17"/>
                    <a:gd name="T16" fmla="*/ 11 w 11"/>
                    <a:gd name="T17" fmla="*/ 14 h 17"/>
                    <a:gd name="T18" fmla="*/ 8 w 11"/>
                    <a:gd name="T19" fmla="*/ 14 h 17"/>
                    <a:gd name="T20" fmla="*/ 8 w 11"/>
                    <a:gd name="T21" fmla="*/ 14 h 17"/>
                    <a:gd name="T22" fmla="*/ 5 w 11"/>
                    <a:gd name="T23" fmla="*/ 17 h 17"/>
                    <a:gd name="T24" fmla="*/ 5 w 11"/>
                    <a:gd name="T25" fmla="*/ 17 h 17"/>
                    <a:gd name="T26" fmla="*/ 5 w 11"/>
                    <a:gd name="T27" fmla="*/ 17 h 17"/>
                    <a:gd name="T28" fmla="*/ 3 w 11"/>
                    <a:gd name="T29" fmla="*/ 17 h 17"/>
                    <a:gd name="T30" fmla="*/ 3 w 11"/>
                    <a:gd name="T31" fmla="*/ 14 h 17"/>
                    <a:gd name="T32" fmla="*/ 3 w 11"/>
                    <a:gd name="T33" fmla="*/ 14 h 17"/>
                    <a:gd name="T34" fmla="*/ 3 w 11"/>
                    <a:gd name="T35" fmla="*/ 14 h 17"/>
                    <a:gd name="T36" fmla="*/ 0 w 11"/>
                    <a:gd name="T37" fmla="*/ 14 h 17"/>
                    <a:gd name="T38" fmla="*/ 0 w 11"/>
                    <a:gd name="T39" fmla="*/ 14 h 17"/>
                    <a:gd name="T40" fmla="*/ 0 w 11"/>
                    <a:gd name="T41" fmla="*/ 11 h 17"/>
                    <a:gd name="T42" fmla="*/ 0 w 11"/>
                    <a:gd name="T43" fmla="*/ 11 h 17"/>
                    <a:gd name="T44" fmla="*/ 0 w 11"/>
                    <a:gd name="T45" fmla="*/ 9 h 17"/>
                    <a:gd name="T46" fmla="*/ 0 w 11"/>
                    <a:gd name="T47" fmla="*/ 9 h 17"/>
                    <a:gd name="T48" fmla="*/ 0 w 11"/>
                    <a:gd name="T49" fmla="*/ 9 h 17"/>
                    <a:gd name="T50" fmla="*/ 0 w 11"/>
                    <a:gd name="T51" fmla="*/ 6 h 17"/>
                    <a:gd name="T52" fmla="*/ 0 w 11"/>
                    <a:gd name="T53" fmla="*/ 6 h 17"/>
                    <a:gd name="T54" fmla="*/ 0 w 11"/>
                    <a:gd name="T55" fmla="*/ 3 h 17"/>
                    <a:gd name="T56" fmla="*/ 0 w 11"/>
                    <a:gd name="T57" fmla="*/ 3 h 17"/>
                    <a:gd name="T58" fmla="*/ 0 w 11"/>
                    <a:gd name="T59" fmla="*/ 3 h 17"/>
                    <a:gd name="T60" fmla="*/ 0 w 11"/>
                    <a:gd name="T61" fmla="*/ 0 h 17"/>
                    <a:gd name="T62" fmla="*/ 0 w 11"/>
                    <a:gd name="T63" fmla="*/ 3 h 17"/>
                    <a:gd name="T64" fmla="*/ 0 w 11"/>
                    <a:gd name="T65" fmla="*/ 3 h 17"/>
                    <a:gd name="T66" fmla="*/ 3 w 11"/>
                    <a:gd name="T67" fmla="*/ 3 h 17"/>
                    <a:gd name="T68" fmla="*/ 3 w 11"/>
                    <a:gd name="T69" fmla="*/ 3 h 17"/>
                    <a:gd name="T70" fmla="*/ 5 w 11"/>
                    <a:gd name="T71" fmla="*/ 3 h 17"/>
                    <a:gd name="T72" fmla="*/ 5 w 11"/>
                    <a:gd name="T73" fmla="*/ 3 h 17"/>
                    <a:gd name="T74" fmla="*/ 5 w 11"/>
                    <a:gd name="T75" fmla="*/ 3 h 17"/>
                    <a:gd name="T76" fmla="*/ 5 w 11"/>
                    <a:gd name="T77" fmla="*/ 6 h 17"/>
                    <a:gd name="T78" fmla="*/ 8 w 11"/>
                    <a:gd name="T79" fmla="*/ 6 h 17"/>
                    <a:gd name="T80" fmla="*/ 8 w 11"/>
                    <a:gd name="T81" fmla="*/ 6 h 17"/>
                    <a:gd name="T82" fmla="*/ 11 w 11"/>
                    <a:gd name="T83" fmla="*/ 6 h 17"/>
                    <a:gd name="T84" fmla="*/ 11 w 11"/>
                    <a:gd name="T85" fmla="*/ 6 h 17"/>
                    <a:gd name="T86" fmla="*/ 11 w 11"/>
                    <a:gd name="T87" fmla="*/ 6 h 17"/>
                    <a:gd name="T88" fmla="*/ 11 w 11"/>
                    <a:gd name="T89" fmla="*/ 9 h 17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1"/>
                    <a:gd name="T136" fmla="*/ 0 h 17"/>
                    <a:gd name="T137" fmla="*/ 11 w 11"/>
                    <a:gd name="T138" fmla="*/ 17 h 17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1" h="17">
                      <a:moveTo>
                        <a:pt x="11" y="9"/>
                      </a:moveTo>
                      <a:lnTo>
                        <a:pt x="11" y="9"/>
                      </a:lnTo>
                      <a:lnTo>
                        <a:pt x="11" y="11"/>
                      </a:lnTo>
                      <a:lnTo>
                        <a:pt x="11" y="14"/>
                      </a:lnTo>
                      <a:lnTo>
                        <a:pt x="8" y="14"/>
                      </a:lnTo>
                      <a:lnTo>
                        <a:pt x="5" y="17"/>
                      </a:lnTo>
                      <a:lnTo>
                        <a:pt x="3" y="17"/>
                      </a:lnTo>
                      <a:lnTo>
                        <a:pt x="3" y="14"/>
                      </a:lnTo>
                      <a:lnTo>
                        <a:pt x="0" y="14"/>
                      </a:lnTo>
                      <a:lnTo>
                        <a:pt x="0" y="11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5" y="3"/>
                      </a:lnTo>
                      <a:lnTo>
                        <a:pt x="5" y="6"/>
                      </a:lnTo>
                      <a:lnTo>
                        <a:pt x="8" y="6"/>
                      </a:lnTo>
                      <a:lnTo>
                        <a:pt x="11" y="6"/>
                      </a:lnTo>
                      <a:lnTo>
                        <a:pt x="11" y="9"/>
                      </a:lnTo>
                    </a:path>
                  </a:pathLst>
                </a:custGeom>
                <a:noFill/>
                <a:ln w="47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18189" name="Freeform 781"/>
              <p:cNvSpPr>
                <a:spLocks/>
              </p:cNvSpPr>
              <p:nvPr/>
            </p:nvSpPr>
            <p:spPr bwMode="auto">
              <a:xfrm>
                <a:off x="2231" y="3054"/>
                <a:ext cx="17" cy="23"/>
              </a:xfrm>
              <a:custGeom>
                <a:avLst/>
                <a:gdLst>
                  <a:gd name="T0" fmla="*/ 17 w 17"/>
                  <a:gd name="T1" fmla="*/ 9 h 23"/>
                  <a:gd name="T2" fmla="*/ 17 w 17"/>
                  <a:gd name="T3" fmla="*/ 11 h 23"/>
                  <a:gd name="T4" fmla="*/ 17 w 17"/>
                  <a:gd name="T5" fmla="*/ 11 h 23"/>
                  <a:gd name="T6" fmla="*/ 17 w 17"/>
                  <a:gd name="T7" fmla="*/ 14 h 23"/>
                  <a:gd name="T8" fmla="*/ 17 w 17"/>
                  <a:gd name="T9" fmla="*/ 14 h 23"/>
                  <a:gd name="T10" fmla="*/ 17 w 17"/>
                  <a:gd name="T11" fmla="*/ 14 h 23"/>
                  <a:gd name="T12" fmla="*/ 17 w 17"/>
                  <a:gd name="T13" fmla="*/ 14 h 23"/>
                  <a:gd name="T14" fmla="*/ 17 w 17"/>
                  <a:gd name="T15" fmla="*/ 17 h 23"/>
                  <a:gd name="T16" fmla="*/ 17 w 17"/>
                  <a:gd name="T17" fmla="*/ 20 h 23"/>
                  <a:gd name="T18" fmla="*/ 17 w 17"/>
                  <a:gd name="T19" fmla="*/ 20 h 23"/>
                  <a:gd name="T20" fmla="*/ 17 w 17"/>
                  <a:gd name="T21" fmla="*/ 20 h 23"/>
                  <a:gd name="T22" fmla="*/ 14 w 17"/>
                  <a:gd name="T23" fmla="*/ 20 h 23"/>
                  <a:gd name="T24" fmla="*/ 14 w 17"/>
                  <a:gd name="T25" fmla="*/ 23 h 23"/>
                  <a:gd name="T26" fmla="*/ 14 w 17"/>
                  <a:gd name="T27" fmla="*/ 23 h 23"/>
                  <a:gd name="T28" fmla="*/ 11 w 17"/>
                  <a:gd name="T29" fmla="*/ 23 h 23"/>
                  <a:gd name="T30" fmla="*/ 11 w 17"/>
                  <a:gd name="T31" fmla="*/ 23 h 23"/>
                  <a:gd name="T32" fmla="*/ 8 w 17"/>
                  <a:gd name="T33" fmla="*/ 23 h 23"/>
                  <a:gd name="T34" fmla="*/ 8 w 17"/>
                  <a:gd name="T35" fmla="*/ 23 h 23"/>
                  <a:gd name="T36" fmla="*/ 8 w 17"/>
                  <a:gd name="T37" fmla="*/ 23 h 23"/>
                  <a:gd name="T38" fmla="*/ 5 w 17"/>
                  <a:gd name="T39" fmla="*/ 23 h 23"/>
                  <a:gd name="T40" fmla="*/ 5 w 17"/>
                  <a:gd name="T41" fmla="*/ 23 h 23"/>
                  <a:gd name="T42" fmla="*/ 5 w 17"/>
                  <a:gd name="T43" fmla="*/ 23 h 23"/>
                  <a:gd name="T44" fmla="*/ 3 w 17"/>
                  <a:gd name="T45" fmla="*/ 20 h 23"/>
                  <a:gd name="T46" fmla="*/ 3 w 17"/>
                  <a:gd name="T47" fmla="*/ 20 h 23"/>
                  <a:gd name="T48" fmla="*/ 3 w 17"/>
                  <a:gd name="T49" fmla="*/ 20 h 23"/>
                  <a:gd name="T50" fmla="*/ 3 w 17"/>
                  <a:gd name="T51" fmla="*/ 17 h 23"/>
                  <a:gd name="T52" fmla="*/ 0 w 17"/>
                  <a:gd name="T53" fmla="*/ 17 h 23"/>
                  <a:gd name="T54" fmla="*/ 0 w 17"/>
                  <a:gd name="T55" fmla="*/ 17 h 23"/>
                  <a:gd name="T56" fmla="*/ 0 w 17"/>
                  <a:gd name="T57" fmla="*/ 14 h 23"/>
                  <a:gd name="T58" fmla="*/ 0 w 17"/>
                  <a:gd name="T59" fmla="*/ 14 h 23"/>
                  <a:gd name="T60" fmla="*/ 0 w 17"/>
                  <a:gd name="T61" fmla="*/ 14 h 23"/>
                  <a:gd name="T62" fmla="*/ 0 w 17"/>
                  <a:gd name="T63" fmla="*/ 11 h 23"/>
                  <a:gd name="T64" fmla="*/ 0 w 17"/>
                  <a:gd name="T65" fmla="*/ 9 h 23"/>
                  <a:gd name="T66" fmla="*/ 0 w 17"/>
                  <a:gd name="T67" fmla="*/ 9 h 23"/>
                  <a:gd name="T68" fmla="*/ 0 w 17"/>
                  <a:gd name="T69" fmla="*/ 9 h 23"/>
                  <a:gd name="T70" fmla="*/ 0 w 17"/>
                  <a:gd name="T71" fmla="*/ 6 h 23"/>
                  <a:gd name="T72" fmla="*/ 0 w 17"/>
                  <a:gd name="T73" fmla="*/ 6 h 23"/>
                  <a:gd name="T74" fmla="*/ 0 w 17"/>
                  <a:gd name="T75" fmla="*/ 3 h 23"/>
                  <a:gd name="T76" fmla="*/ 0 w 17"/>
                  <a:gd name="T77" fmla="*/ 3 h 23"/>
                  <a:gd name="T78" fmla="*/ 0 w 17"/>
                  <a:gd name="T79" fmla="*/ 0 h 23"/>
                  <a:gd name="T80" fmla="*/ 0 w 17"/>
                  <a:gd name="T81" fmla="*/ 3 h 23"/>
                  <a:gd name="T82" fmla="*/ 3 w 17"/>
                  <a:gd name="T83" fmla="*/ 3 h 23"/>
                  <a:gd name="T84" fmla="*/ 3 w 17"/>
                  <a:gd name="T85" fmla="*/ 3 h 23"/>
                  <a:gd name="T86" fmla="*/ 3 w 17"/>
                  <a:gd name="T87" fmla="*/ 3 h 23"/>
                  <a:gd name="T88" fmla="*/ 8 w 17"/>
                  <a:gd name="T89" fmla="*/ 3 h 23"/>
                  <a:gd name="T90" fmla="*/ 8 w 17"/>
                  <a:gd name="T91" fmla="*/ 3 h 23"/>
                  <a:gd name="T92" fmla="*/ 8 w 17"/>
                  <a:gd name="T93" fmla="*/ 3 h 23"/>
                  <a:gd name="T94" fmla="*/ 11 w 17"/>
                  <a:gd name="T95" fmla="*/ 6 h 23"/>
                  <a:gd name="T96" fmla="*/ 11 w 17"/>
                  <a:gd name="T97" fmla="*/ 6 h 23"/>
                  <a:gd name="T98" fmla="*/ 11 w 17"/>
                  <a:gd name="T99" fmla="*/ 6 h 23"/>
                  <a:gd name="T100" fmla="*/ 14 w 17"/>
                  <a:gd name="T101" fmla="*/ 6 h 23"/>
                  <a:gd name="T102" fmla="*/ 14 w 17"/>
                  <a:gd name="T103" fmla="*/ 9 h 23"/>
                  <a:gd name="T104" fmla="*/ 17 w 17"/>
                  <a:gd name="T105" fmla="*/ 9 h 23"/>
                  <a:gd name="T106" fmla="*/ 17 w 17"/>
                  <a:gd name="T107" fmla="*/ 6 h 23"/>
                  <a:gd name="T108" fmla="*/ 17 w 17"/>
                  <a:gd name="T109" fmla="*/ 6 h 23"/>
                  <a:gd name="T110" fmla="*/ 17 w 17"/>
                  <a:gd name="T111" fmla="*/ 9 h 23"/>
                  <a:gd name="T112" fmla="*/ 17 w 17"/>
                  <a:gd name="T113" fmla="*/ 9 h 23"/>
                  <a:gd name="T114" fmla="*/ 17 w 17"/>
                  <a:gd name="T115" fmla="*/ 9 h 2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"/>
                  <a:gd name="T175" fmla="*/ 0 h 23"/>
                  <a:gd name="T176" fmla="*/ 17 w 17"/>
                  <a:gd name="T177" fmla="*/ 23 h 2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" h="23">
                    <a:moveTo>
                      <a:pt x="17" y="9"/>
                    </a:moveTo>
                    <a:lnTo>
                      <a:pt x="17" y="11"/>
                    </a:lnTo>
                    <a:lnTo>
                      <a:pt x="17" y="14"/>
                    </a:lnTo>
                    <a:lnTo>
                      <a:pt x="17" y="17"/>
                    </a:lnTo>
                    <a:lnTo>
                      <a:pt x="17" y="20"/>
                    </a:lnTo>
                    <a:lnTo>
                      <a:pt x="14" y="20"/>
                    </a:lnTo>
                    <a:lnTo>
                      <a:pt x="14" y="23"/>
                    </a:lnTo>
                    <a:lnTo>
                      <a:pt x="11" y="23"/>
                    </a:lnTo>
                    <a:lnTo>
                      <a:pt x="8" y="23"/>
                    </a:lnTo>
                    <a:lnTo>
                      <a:pt x="5" y="23"/>
                    </a:lnTo>
                    <a:lnTo>
                      <a:pt x="3" y="20"/>
                    </a:lnTo>
                    <a:lnTo>
                      <a:pt x="3" y="17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8" y="3"/>
                    </a:lnTo>
                    <a:lnTo>
                      <a:pt x="11" y="6"/>
                    </a:lnTo>
                    <a:lnTo>
                      <a:pt x="14" y="6"/>
                    </a:lnTo>
                    <a:lnTo>
                      <a:pt x="14" y="9"/>
                    </a:lnTo>
                    <a:lnTo>
                      <a:pt x="17" y="9"/>
                    </a:lnTo>
                    <a:lnTo>
                      <a:pt x="17" y="6"/>
                    </a:lnTo>
                    <a:lnTo>
                      <a:pt x="17" y="9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18190" name="Group 782"/>
              <p:cNvGrpSpPr>
                <a:grpSpLocks/>
              </p:cNvGrpSpPr>
              <p:nvPr/>
            </p:nvGrpSpPr>
            <p:grpSpPr bwMode="auto">
              <a:xfrm>
                <a:off x="2228" y="3051"/>
                <a:ext cx="17" cy="9"/>
                <a:chOff x="2228" y="3051"/>
                <a:chExt cx="17" cy="9"/>
              </a:xfrm>
            </p:grpSpPr>
            <p:sp>
              <p:nvSpPr>
                <p:cNvPr id="18226" name="Freeform 783"/>
                <p:cNvSpPr>
                  <a:spLocks/>
                </p:cNvSpPr>
                <p:nvPr/>
              </p:nvSpPr>
              <p:spPr bwMode="auto">
                <a:xfrm>
                  <a:off x="2228" y="3051"/>
                  <a:ext cx="17" cy="9"/>
                </a:xfrm>
                <a:custGeom>
                  <a:avLst/>
                  <a:gdLst>
                    <a:gd name="T0" fmla="*/ 17 w 17"/>
                    <a:gd name="T1" fmla="*/ 6 h 9"/>
                    <a:gd name="T2" fmla="*/ 17 w 17"/>
                    <a:gd name="T3" fmla="*/ 6 h 9"/>
                    <a:gd name="T4" fmla="*/ 17 w 17"/>
                    <a:gd name="T5" fmla="*/ 6 h 9"/>
                    <a:gd name="T6" fmla="*/ 17 w 17"/>
                    <a:gd name="T7" fmla="*/ 6 h 9"/>
                    <a:gd name="T8" fmla="*/ 17 w 17"/>
                    <a:gd name="T9" fmla="*/ 3 h 9"/>
                    <a:gd name="T10" fmla="*/ 17 w 17"/>
                    <a:gd name="T11" fmla="*/ 3 h 9"/>
                    <a:gd name="T12" fmla="*/ 14 w 17"/>
                    <a:gd name="T13" fmla="*/ 3 h 9"/>
                    <a:gd name="T14" fmla="*/ 14 w 17"/>
                    <a:gd name="T15" fmla="*/ 3 h 9"/>
                    <a:gd name="T16" fmla="*/ 14 w 17"/>
                    <a:gd name="T17" fmla="*/ 3 h 9"/>
                    <a:gd name="T18" fmla="*/ 11 w 17"/>
                    <a:gd name="T19" fmla="*/ 0 h 9"/>
                    <a:gd name="T20" fmla="*/ 11 w 17"/>
                    <a:gd name="T21" fmla="*/ 0 h 9"/>
                    <a:gd name="T22" fmla="*/ 8 w 17"/>
                    <a:gd name="T23" fmla="*/ 0 h 9"/>
                    <a:gd name="T24" fmla="*/ 8 w 17"/>
                    <a:gd name="T25" fmla="*/ 0 h 9"/>
                    <a:gd name="T26" fmla="*/ 6 w 17"/>
                    <a:gd name="T27" fmla="*/ 0 h 9"/>
                    <a:gd name="T28" fmla="*/ 6 w 17"/>
                    <a:gd name="T29" fmla="*/ 3 h 9"/>
                    <a:gd name="T30" fmla="*/ 3 w 17"/>
                    <a:gd name="T31" fmla="*/ 3 h 9"/>
                    <a:gd name="T32" fmla="*/ 3 w 17"/>
                    <a:gd name="T33" fmla="*/ 3 h 9"/>
                    <a:gd name="T34" fmla="*/ 3 w 17"/>
                    <a:gd name="T35" fmla="*/ 3 h 9"/>
                    <a:gd name="T36" fmla="*/ 0 w 17"/>
                    <a:gd name="T37" fmla="*/ 6 h 9"/>
                    <a:gd name="T38" fmla="*/ 3 w 17"/>
                    <a:gd name="T39" fmla="*/ 6 h 9"/>
                    <a:gd name="T40" fmla="*/ 3 w 17"/>
                    <a:gd name="T41" fmla="*/ 6 h 9"/>
                    <a:gd name="T42" fmla="*/ 3 w 17"/>
                    <a:gd name="T43" fmla="*/ 9 h 9"/>
                    <a:gd name="T44" fmla="*/ 3 w 17"/>
                    <a:gd name="T45" fmla="*/ 6 h 9"/>
                    <a:gd name="T46" fmla="*/ 3 w 17"/>
                    <a:gd name="T47" fmla="*/ 6 h 9"/>
                    <a:gd name="T48" fmla="*/ 3 w 17"/>
                    <a:gd name="T49" fmla="*/ 3 h 9"/>
                    <a:gd name="T50" fmla="*/ 3 w 17"/>
                    <a:gd name="T51" fmla="*/ 3 h 9"/>
                    <a:gd name="T52" fmla="*/ 3 w 17"/>
                    <a:gd name="T53" fmla="*/ 3 h 9"/>
                    <a:gd name="T54" fmla="*/ 6 w 17"/>
                    <a:gd name="T55" fmla="*/ 3 h 9"/>
                    <a:gd name="T56" fmla="*/ 6 w 17"/>
                    <a:gd name="T57" fmla="*/ 3 h 9"/>
                    <a:gd name="T58" fmla="*/ 8 w 17"/>
                    <a:gd name="T59" fmla="*/ 3 h 9"/>
                    <a:gd name="T60" fmla="*/ 8 w 17"/>
                    <a:gd name="T61" fmla="*/ 3 h 9"/>
                    <a:gd name="T62" fmla="*/ 8 w 17"/>
                    <a:gd name="T63" fmla="*/ 3 h 9"/>
                    <a:gd name="T64" fmla="*/ 11 w 17"/>
                    <a:gd name="T65" fmla="*/ 3 h 9"/>
                    <a:gd name="T66" fmla="*/ 11 w 17"/>
                    <a:gd name="T67" fmla="*/ 6 h 9"/>
                    <a:gd name="T68" fmla="*/ 11 w 17"/>
                    <a:gd name="T69" fmla="*/ 6 h 9"/>
                    <a:gd name="T70" fmla="*/ 11 w 17"/>
                    <a:gd name="T71" fmla="*/ 6 h 9"/>
                    <a:gd name="T72" fmla="*/ 14 w 17"/>
                    <a:gd name="T73" fmla="*/ 6 h 9"/>
                    <a:gd name="T74" fmla="*/ 14 w 17"/>
                    <a:gd name="T75" fmla="*/ 6 h 9"/>
                    <a:gd name="T76" fmla="*/ 14 w 17"/>
                    <a:gd name="T77" fmla="*/ 6 h 9"/>
                    <a:gd name="T78" fmla="*/ 17 w 17"/>
                    <a:gd name="T79" fmla="*/ 6 h 9"/>
                    <a:gd name="T80" fmla="*/ 17 w 17"/>
                    <a:gd name="T81" fmla="*/ 6 h 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7"/>
                    <a:gd name="T124" fmla="*/ 0 h 9"/>
                    <a:gd name="T125" fmla="*/ 17 w 17"/>
                    <a:gd name="T126" fmla="*/ 9 h 9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7" h="9">
                      <a:moveTo>
                        <a:pt x="17" y="6"/>
                      </a:moveTo>
                      <a:lnTo>
                        <a:pt x="17" y="6"/>
                      </a:lnTo>
                      <a:lnTo>
                        <a:pt x="17" y="3"/>
                      </a:lnTo>
                      <a:lnTo>
                        <a:pt x="14" y="3"/>
                      </a:lnTo>
                      <a:lnTo>
                        <a:pt x="11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6" y="3"/>
                      </a:lnTo>
                      <a:lnTo>
                        <a:pt x="3" y="3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9"/>
                      </a:ln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8" y="3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14" y="6"/>
                      </a:lnTo>
                      <a:lnTo>
                        <a:pt x="17" y="6"/>
                      </a:lnTo>
                      <a:close/>
                    </a:path>
                  </a:pathLst>
                </a:custGeom>
                <a:solidFill>
                  <a:srgbClr val="202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227" name="Freeform 784"/>
                <p:cNvSpPr>
                  <a:spLocks/>
                </p:cNvSpPr>
                <p:nvPr/>
              </p:nvSpPr>
              <p:spPr bwMode="auto">
                <a:xfrm>
                  <a:off x="2228" y="3051"/>
                  <a:ext cx="17" cy="9"/>
                </a:xfrm>
                <a:custGeom>
                  <a:avLst/>
                  <a:gdLst>
                    <a:gd name="T0" fmla="*/ 17 w 17"/>
                    <a:gd name="T1" fmla="*/ 6 h 9"/>
                    <a:gd name="T2" fmla="*/ 17 w 17"/>
                    <a:gd name="T3" fmla="*/ 6 h 9"/>
                    <a:gd name="T4" fmla="*/ 17 w 17"/>
                    <a:gd name="T5" fmla="*/ 6 h 9"/>
                    <a:gd name="T6" fmla="*/ 17 w 17"/>
                    <a:gd name="T7" fmla="*/ 6 h 9"/>
                    <a:gd name="T8" fmla="*/ 17 w 17"/>
                    <a:gd name="T9" fmla="*/ 3 h 9"/>
                    <a:gd name="T10" fmla="*/ 17 w 17"/>
                    <a:gd name="T11" fmla="*/ 3 h 9"/>
                    <a:gd name="T12" fmla="*/ 14 w 17"/>
                    <a:gd name="T13" fmla="*/ 3 h 9"/>
                    <a:gd name="T14" fmla="*/ 14 w 17"/>
                    <a:gd name="T15" fmla="*/ 3 h 9"/>
                    <a:gd name="T16" fmla="*/ 14 w 17"/>
                    <a:gd name="T17" fmla="*/ 3 h 9"/>
                    <a:gd name="T18" fmla="*/ 11 w 17"/>
                    <a:gd name="T19" fmla="*/ 0 h 9"/>
                    <a:gd name="T20" fmla="*/ 11 w 17"/>
                    <a:gd name="T21" fmla="*/ 0 h 9"/>
                    <a:gd name="T22" fmla="*/ 8 w 17"/>
                    <a:gd name="T23" fmla="*/ 0 h 9"/>
                    <a:gd name="T24" fmla="*/ 8 w 17"/>
                    <a:gd name="T25" fmla="*/ 0 h 9"/>
                    <a:gd name="T26" fmla="*/ 6 w 17"/>
                    <a:gd name="T27" fmla="*/ 0 h 9"/>
                    <a:gd name="T28" fmla="*/ 6 w 17"/>
                    <a:gd name="T29" fmla="*/ 3 h 9"/>
                    <a:gd name="T30" fmla="*/ 3 w 17"/>
                    <a:gd name="T31" fmla="*/ 3 h 9"/>
                    <a:gd name="T32" fmla="*/ 3 w 17"/>
                    <a:gd name="T33" fmla="*/ 3 h 9"/>
                    <a:gd name="T34" fmla="*/ 3 w 17"/>
                    <a:gd name="T35" fmla="*/ 3 h 9"/>
                    <a:gd name="T36" fmla="*/ 0 w 17"/>
                    <a:gd name="T37" fmla="*/ 6 h 9"/>
                    <a:gd name="T38" fmla="*/ 3 w 17"/>
                    <a:gd name="T39" fmla="*/ 6 h 9"/>
                    <a:gd name="T40" fmla="*/ 3 w 17"/>
                    <a:gd name="T41" fmla="*/ 6 h 9"/>
                    <a:gd name="T42" fmla="*/ 3 w 17"/>
                    <a:gd name="T43" fmla="*/ 9 h 9"/>
                    <a:gd name="T44" fmla="*/ 3 w 17"/>
                    <a:gd name="T45" fmla="*/ 6 h 9"/>
                    <a:gd name="T46" fmla="*/ 3 w 17"/>
                    <a:gd name="T47" fmla="*/ 6 h 9"/>
                    <a:gd name="T48" fmla="*/ 3 w 17"/>
                    <a:gd name="T49" fmla="*/ 3 h 9"/>
                    <a:gd name="T50" fmla="*/ 3 w 17"/>
                    <a:gd name="T51" fmla="*/ 3 h 9"/>
                    <a:gd name="T52" fmla="*/ 3 w 17"/>
                    <a:gd name="T53" fmla="*/ 3 h 9"/>
                    <a:gd name="T54" fmla="*/ 6 w 17"/>
                    <a:gd name="T55" fmla="*/ 3 h 9"/>
                    <a:gd name="T56" fmla="*/ 6 w 17"/>
                    <a:gd name="T57" fmla="*/ 3 h 9"/>
                    <a:gd name="T58" fmla="*/ 8 w 17"/>
                    <a:gd name="T59" fmla="*/ 3 h 9"/>
                    <a:gd name="T60" fmla="*/ 8 w 17"/>
                    <a:gd name="T61" fmla="*/ 3 h 9"/>
                    <a:gd name="T62" fmla="*/ 8 w 17"/>
                    <a:gd name="T63" fmla="*/ 3 h 9"/>
                    <a:gd name="T64" fmla="*/ 11 w 17"/>
                    <a:gd name="T65" fmla="*/ 3 h 9"/>
                    <a:gd name="T66" fmla="*/ 11 w 17"/>
                    <a:gd name="T67" fmla="*/ 6 h 9"/>
                    <a:gd name="T68" fmla="*/ 11 w 17"/>
                    <a:gd name="T69" fmla="*/ 6 h 9"/>
                    <a:gd name="T70" fmla="*/ 11 w 17"/>
                    <a:gd name="T71" fmla="*/ 6 h 9"/>
                    <a:gd name="T72" fmla="*/ 14 w 17"/>
                    <a:gd name="T73" fmla="*/ 6 h 9"/>
                    <a:gd name="T74" fmla="*/ 14 w 17"/>
                    <a:gd name="T75" fmla="*/ 6 h 9"/>
                    <a:gd name="T76" fmla="*/ 14 w 17"/>
                    <a:gd name="T77" fmla="*/ 6 h 9"/>
                    <a:gd name="T78" fmla="*/ 17 w 17"/>
                    <a:gd name="T79" fmla="*/ 6 h 9"/>
                    <a:gd name="T80" fmla="*/ 17 w 17"/>
                    <a:gd name="T81" fmla="*/ 6 h 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7"/>
                    <a:gd name="T124" fmla="*/ 0 h 9"/>
                    <a:gd name="T125" fmla="*/ 17 w 17"/>
                    <a:gd name="T126" fmla="*/ 9 h 9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7" h="9">
                      <a:moveTo>
                        <a:pt x="17" y="6"/>
                      </a:moveTo>
                      <a:lnTo>
                        <a:pt x="17" y="6"/>
                      </a:lnTo>
                      <a:lnTo>
                        <a:pt x="17" y="3"/>
                      </a:lnTo>
                      <a:lnTo>
                        <a:pt x="14" y="3"/>
                      </a:lnTo>
                      <a:lnTo>
                        <a:pt x="11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6" y="3"/>
                      </a:lnTo>
                      <a:lnTo>
                        <a:pt x="3" y="3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9"/>
                      </a:ln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8" y="3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14" y="6"/>
                      </a:lnTo>
                      <a:lnTo>
                        <a:pt x="17" y="6"/>
                      </a:lnTo>
                    </a:path>
                  </a:pathLst>
                </a:custGeom>
                <a:noFill/>
                <a:ln w="47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18191" name="Freeform 785"/>
              <p:cNvSpPr>
                <a:spLocks/>
              </p:cNvSpPr>
              <p:nvPr/>
            </p:nvSpPr>
            <p:spPr bwMode="auto">
              <a:xfrm>
                <a:off x="2228" y="3051"/>
                <a:ext cx="23" cy="14"/>
              </a:xfrm>
              <a:custGeom>
                <a:avLst/>
                <a:gdLst>
                  <a:gd name="T0" fmla="*/ 23 w 23"/>
                  <a:gd name="T1" fmla="*/ 14 h 14"/>
                  <a:gd name="T2" fmla="*/ 23 w 23"/>
                  <a:gd name="T3" fmla="*/ 14 h 14"/>
                  <a:gd name="T4" fmla="*/ 23 w 23"/>
                  <a:gd name="T5" fmla="*/ 14 h 14"/>
                  <a:gd name="T6" fmla="*/ 23 w 23"/>
                  <a:gd name="T7" fmla="*/ 12 h 14"/>
                  <a:gd name="T8" fmla="*/ 23 w 23"/>
                  <a:gd name="T9" fmla="*/ 9 h 14"/>
                  <a:gd name="T10" fmla="*/ 23 w 23"/>
                  <a:gd name="T11" fmla="*/ 9 h 14"/>
                  <a:gd name="T12" fmla="*/ 23 w 23"/>
                  <a:gd name="T13" fmla="*/ 6 h 14"/>
                  <a:gd name="T14" fmla="*/ 23 w 23"/>
                  <a:gd name="T15" fmla="*/ 3 h 14"/>
                  <a:gd name="T16" fmla="*/ 23 w 23"/>
                  <a:gd name="T17" fmla="*/ 3 h 14"/>
                  <a:gd name="T18" fmla="*/ 20 w 23"/>
                  <a:gd name="T19" fmla="*/ 3 h 14"/>
                  <a:gd name="T20" fmla="*/ 20 w 23"/>
                  <a:gd name="T21" fmla="*/ 3 h 14"/>
                  <a:gd name="T22" fmla="*/ 17 w 23"/>
                  <a:gd name="T23" fmla="*/ 3 h 14"/>
                  <a:gd name="T24" fmla="*/ 17 w 23"/>
                  <a:gd name="T25" fmla="*/ 0 h 14"/>
                  <a:gd name="T26" fmla="*/ 14 w 23"/>
                  <a:gd name="T27" fmla="*/ 0 h 14"/>
                  <a:gd name="T28" fmla="*/ 11 w 23"/>
                  <a:gd name="T29" fmla="*/ 0 h 14"/>
                  <a:gd name="T30" fmla="*/ 11 w 23"/>
                  <a:gd name="T31" fmla="*/ 0 h 14"/>
                  <a:gd name="T32" fmla="*/ 8 w 23"/>
                  <a:gd name="T33" fmla="*/ 0 h 14"/>
                  <a:gd name="T34" fmla="*/ 6 w 23"/>
                  <a:gd name="T35" fmla="*/ 3 h 14"/>
                  <a:gd name="T36" fmla="*/ 6 w 23"/>
                  <a:gd name="T37" fmla="*/ 3 h 14"/>
                  <a:gd name="T38" fmla="*/ 3 w 23"/>
                  <a:gd name="T39" fmla="*/ 3 h 14"/>
                  <a:gd name="T40" fmla="*/ 3 w 23"/>
                  <a:gd name="T41" fmla="*/ 3 h 14"/>
                  <a:gd name="T42" fmla="*/ 3 w 23"/>
                  <a:gd name="T43" fmla="*/ 6 h 14"/>
                  <a:gd name="T44" fmla="*/ 3 w 23"/>
                  <a:gd name="T45" fmla="*/ 6 h 14"/>
                  <a:gd name="T46" fmla="*/ 3 w 23"/>
                  <a:gd name="T47" fmla="*/ 9 h 14"/>
                  <a:gd name="T48" fmla="*/ 0 w 23"/>
                  <a:gd name="T49" fmla="*/ 9 h 14"/>
                  <a:gd name="T50" fmla="*/ 3 w 23"/>
                  <a:gd name="T51" fmla="*/ 12 h 14"/>
                  <a:gd name="T52" fmla="*/ 3 w 23"/>
                  <a:gd name="T53" fmla="*/ 12 h 14"/>
                  <a:gd name="T54" fmla="*/ 3 w 23"/>
                  <a:gd name="T55" fmla="*/ 14 h 14"/>
                  <a:gd name="T56" fmla="*/ 3 w 23"/>
                  <a:gd name="T57" fmla="*/ 14 h 14"/>
                  <a:gd name="T58" fmla="*/ 3 w 23"/>
                  <a:gd name="T59" fmla="*/ 14 h 14"/>
                  <a:gd name="T60" fmla="*/ 3 w 23"/>
                  <a:gd name="T61" fmla="*/ 14 h 14"/>
                  <a:gd name="T62" fmla="*/ 3 w 23"/>
                  <a:gd name="T63" fmla="*/ 12 h 14"/>
                  <a:gd name="T64" fmla="*/ 3 w 23"/>
                  <a:gd name="T65" fmla="*/ 12 h 14"/>
                  <a:gd name="T66" fmla="*/ 3 w 23"/>
                  <a:gd name="T67" fmla="*/ 9 h 14"/>
                  <a:gd name="T68" fmla="*/ 3 w 23"/>
                  <a:gd name="T69" fmla="*/ 9 h 14"/>
                  <a:gd name="T70" fmla="*/ 3 w 23"/>
                  <a:gd name="T71" fmla="*/ 6 h 14"/>
                  <a:gd name="T72" fmla="*/ 3 w 23"/>
                  <a:gd name="T73" fmla="*/ 6 h 14"/>
                  <a:gd name="T74" fmla="*/ 3 w 23"/>
                  <a:gd name="T75" fmla="*/ 3 h 14"/>
                  <a:gd name="T76" fmla="*/ 6 w 23"/>
                  <a:gd name="T77" fmla="*/ 6 h 14"/>
                  <a:gd name="T78" fmla="*/ 6 w 23"/>
                  <a:gd name="T79" fmla="*/ 6 h 14"/>
                  <a:gd name="T80" fmla="*/ 6 w 23"/>
                  <a:gd name="T81" fmla="*/ 6 h 14"/>
                  <a:gd name="T82" fmla="*/ 8 w 23"/>
                  <a:gd name="T83" fmla="*/ 6 h 14"/>
                  <a:gd name="T84" fmla="*/ 11 w 23"/>
                  <a:gd name="T85" fmla="*/ 6 h 14"/>
                  <a:gd name="T86" fmla="*/ 11 w 23"/>
                  <a:gd name="T87" fmla="*/ 6 h 14"/>
                  <a:gd name="T88" fmla="*/ 11 w 23"/>
                  <a:gd name="T89" fmla="*/ 6 h 14"/>
                  <a:gd name="T90" fmla="*/ 14 w 23"/>
                  <a:gd name="T91" fmla="*/ 9 h 14"/>
                  <a:gd name="T92" fmla="*/ 14 w 23"/>
                  <a:gd name="T93" fmla="*/ 9 h 14"/>
                  <a:gd name="T94" fmla="*/ 14 w 23"/>
                  <a:gd name="T95" fmla="*/ 9 h 14"/>
                  <a:gd name="T96" fmla="*/ 17 w 23"/>
                  <a:gd name="T97" fmla="*/ 9 h 14"/>
                  <a:gd name="T98" fmla="*/ 17 w 23"/>
                  <a:gd name="T99" fmla="*/ 12 h 14"/>
                  <a:gd name="T100" fmla="*/ 20 w 23"/>
                  <a:gd name="T101" fmla="*/ 12 h 14"/>
                  <a:gd name="T102" fmla="*/ 20 w 23"/>
                  <a:gd name="T103" fmla="*/ 9 h 14"/>
                  <a:gd name="T104" fmla="*/ 20 w 23"/>
                  <a:gd name="T105" fmla="*/ 9 h 14"/>
                  <a:gd name="T106" fmla="*/ 23 w 23"/>
                  <a:gd name="T107" fmla="*/ 12 h 14"/>
                  <a:gd name="T108" fmla="*/ 23 w 23"/>
                  <a:gd name="T109" fmla="*/ 12 h 14"/>
                  <a:gd name="T110" fmla="*/ 23 w 23"/>
                  <a:gd name="T111" fmla="*/ 14 h 1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3"/>
                  <a:gd name="T169" fmla="*/ 0 h 14"/>
                  <a:gd name="T170" fmla="*/ 23 w 23"/>
                  <a:gd name="T171" fmla="*/ 14 h 1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3" h="14">
                    <a:moveTo>
                      <a:pt x="23" y="14"/>
                    </a:moveTo>
                    <a:lnTo>
                      <a:pt x="23" y="14"/>
                    </a:lnTo>
                    <a:lnTo>
                      <a:pt x="23" y="12"/>
                    </a:lnTo>
                    <a:lnTo>
                      <a:pt x="23" y="9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0" y="3"/>
                    </a:lnTo>
                    <a:lnTo>
                      <a:pt x="17" y="3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3" y="9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3" y="12"/>
                    </a:lnTo>
                    <a:lnTo>
                      <a:pt x="3" y="9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6"/>
                    </a:lnTo>
                    <a:lnTo>
                      <a:pt x="8" y="6"/>
                    </a:lnTo>
                    <a:lnTo>
                      <a:pt x="11" y="6"/>
                    </a:lnTo>
                    <a:lnTo>
                      <a:pt x="14" y="9"/>
                    </a:lnTo>
                    <a:lnTo>
                      <a:pt x="17" y="9"/>
                    </a:lnTo>
                    <a:lnTo>
                      <a:pt x="17" y="12"/>
                    </a:lnTo>
                    <a:lnTo>
                      <a:pt x="20" y="12"/>
                    </a:lnTo>
                    <a:lnTo>
                      <a:pt x="20" y="9"/>
                    </a:lnTo>
                    <a:lnTo>
                      <a:pt x="23" y="12"/>
                    </a:lnTo>
                    <a:lnTo>
                      <a:pt x="23" y="14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92" name="Freeform 786"/>
              <p:cNvSpPr>
                <a:spLocks/>
              </p:cNvSpPr>
              <p:nvPr/>
            </p:nvSpPr>
            <p:spPr bwMode="auto">
              <a:xfrm>
                <a:off x="2234" y="3068"/>
                <a:ext cx="14" cy="6"/>
              </a:xfrm>
              <a:custGeom>
                <a:avLst/>
                <a:gdLst>
                  <a:gd name="T0" fmla="*/ 14 w 14"/>
                  <a:gd name="T1" fmla="*/ 0 h 6"/>
                  <a:gd name="T2" fmla="*/ 14 w 14"/>
                  <a:gd name="T3" fmla="*/ 0 h 6"/>
                  <a:gd name="T4" fmla="*/ 14 w 14"/>
                  <a:gd name="T5" fmla="*/ 3 h 6"/>
                  <a:gd name="T6" fmla="*/ 11 w 14"/>
                  <a:gd name="T7" fmla="*/ 3 h 6"/>
                  <a:gd name="T8" fmla="*/ 8 w 14"/>
                  <a:gd name="T9" fmla="*/ 3 h 6"/>
                  <a:gd name="T10" fmla="*/ 8 w 14"/>
                  <a:gd name="T11" fmla="*/ 6 h 6"/>
                  <a:gd name="T12" fmla="*/ 8 w 14"/>
                  <a:gd name="T13" fmla="*/ 6 h 6"/>
                  <a:gd name="T14" fmla="*/ 5 w 14"/>
                  <a:gd name="T15" fmla="*/ 6 h 6"/>
                  <a:gd name="T16" fmla="*/ 5 w 14"/>
                  <a:gd name="T17" fmla="*/ 6 h 6"/>
                  <a:gd name="T18" fmla="*/ 2 w 14"/>
                  <a:gd name="T19" fmla="*/ 6 h 6"/>
                  <a:gd name="T20" fmla="*/ 2 w 14"/>
                  <a:gd name="T21" fmla="*/ 6 h 6"/>
                  <a:gd name="T22" fmla="*/ 0 w 14"/>
                  <a:gd name="T23" fmla="*/ 6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"/>
                  <a:gd name="T37" fmla="*/ 0 h 6"/>
                  <a:gd name="T38" fmla="*/ 14 w 14"/>
                  <a:gd name="T39" fmla="*/ 6 h 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" h="6">
                    <a:moveTo>
                      <a:pt x="14" y="0"/>
                    </a:moveTo>
                    <a:lnTo>
                      <a:pt x="14" y="0"/>
                    </a:lnTo>
                    <a:lnTo>
                      <a:pt x="14" y="3"/>
                    </a:lnTo>
                    <a:lnTo>
                      <a:pt x="11" y="3"/>
                    </a:lnTo>
                    <a:lnTo>
                      <a:pt x="8" y="3"/>
                    </a:lnTo>
                    <a:lnTo>
                      <a:pt x="8" y="6"/>
                    </a:lnTo>
                    <a:lnTo>
                      <a:pt x="5" y="6"/>
                    </a:lnTo>
                    <a:lnTo>
                      <a:pt x="2" y="6"/>
                    </a:lnTo>
                    <a:lnTo>
                      <a:pt x="0" y="6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18193" name="Group 787"/>
              <p:cNvGrpSpPr>
                <a:grpSpLocks/>
              </p:cNvGrpSpPr>
              <p:nvPr/>
            </p:nvGrpSpPr>
            <p:grpSpPr bwMode="auto">
              <a:xfrm>
                <a:off x="2234" y="3071"/>
                <a:ext cx="11" cy="23"/>
                <a:chOff x="2234" y="3071"/>
                <a:chExt cx="11" cy="23"/>
              </a:xfrm>
            </p:grpSpPr>
            <p:sp>
              <p:nvSpPr>
                <p:cNvPr id="18224" name="Freeform 788"/>
                <p:cNvSpPr>
                  <a:spLocks/>
                </p:cNvSpPr>
                <p:nvPr/>
              </p:nvSpPr>
              <p:spPr bwMode="auto">
                <a:xfrm>
                  <a:off x="2234" y="3071"/>
                  <a:ext cx="11" cy="23"/>
                </a:xfrm>
                <a:custGeom>
                  <a:avLst/>
                  <a:gdLst>
                    <a:gd name="T0" fmla="*/ 0 w 11"/>
                    <a:gd name="T1" fmla="*/ 3 h 23"/>
                    <a:gd name="T2" fmla="*/ 0 w 11"/>
                    <a:gd name="T3" fmla="*/ 3 h 23"/>
                    <a:gd name="T4" fmla="*/ 0 w 11"/>
                    <a:gd name="T5" fmla="*/ 6 h 23"/>
                    <a:gd name="T6" fmla="*/ 2 w 11"/>
                    <a:gd name="T7" fmla="*/ 6 h 23"/>
                    <a:gd name="T8" fmla="*/ 2 w 11"/>
                    <a:gd name="T9" fmla="*/ 6 h 23"/>
                    <a:gd name="T10" fmla="*/ 2 w 11"/>
                    <a:gd name="T11" fmla="*/ 6 h 23"/>
                    <a:gd name="T12" fmla="*/ 5 w 11"/>
                    <a:gd name="T13" fmla="*/ 6 h 23"/>
                    <a:gd name="T14" fmla="*/ 8 w 11"/>
                    <a:gd name="T15" fmla="*/ 6 h 23"/>
                    <a:gd name="T16" fmla="*/ 8 w 11"/>
                    <a:gd name="T17" fmla="*/ 3 h 23"/>
                    <a:gd name="T18" fmla="*/ 8 w 11"/>
                    <a:gd name="T19" fmla="*/ 3 h 23"/>
                    <a:gd name="T20" fmla="*/ 8 w 11"/>
                    <a:gd name="T21" fmla="*/ 3 h 23"/>
                    <a:gd name="T22" fmla="*/ 8 w 11"/>
                    <a:gd name="T23" fmla="*/ 0 h 23"/>
                    <a:gd name="T24" fmla="*/ 11 w 11"/>
                    <a:gd name="T25" fmla="*/ 3 h 23"/>
                    <a:gd name="T26" fmla="*/ 11 w 11"/>
                    <a:gd name="T27" fmla="*/ 3 h 23"/>
                    <a:gd name="T28" fmla="*/ 11 w 11"/>
                    <a:gd name="T29" fmla="*/ 3 h 23"/>
                    <a:gd name="T30" fmla="*/ 11 w 11"/>
                    <a:gd name="T31" fmla="*/ 6 h 23"/>
                    <a:gd name="T32" fmla="*/ 11 w 11"/>
                    <a:gd name="T33" fmla="*/ 6 h 23"/>
                    <a:gd name="T34" fmla="*/ 8 w 11"/>
                    <a:gd name="T35" fmla="*/ 6 h 23"/>
                    <a:gd name="T36" fmla="*/ 8 w 11"/>
                    <a:gd name="T37" fmla="*/ 6 h 23"/>
                    <a:gd name="T38" fmla="*/ 8 w 11"/>
                    <a:gd name="T39" fmla="*/ 9 h 23"/>
                    <a:gd name="T40" fmla="*/ 8 w 11"/>
                    <a:gd name="T41" fmla="*/ 9 h 23"/>
                    <a:gd name="T42" fmla="*/ 5 w 11"/>
                    <a:gd name="T43" fmla="*/ 12 h 23"/>
                    <a:gd name="T44" fmla="*/ 5 w 11"/>
                    <a:gd name="T45" fmla="*/ 12 h 23"/>
                    <a:gd name="T46" fmla="*/ 2 w 11"/>
                    <a:gd name="T47" fmla="*/ 20 h 23"/>
                    <a:gd name="T48" fmla="*/ 2 w 11"/>
                    <a:gd name="T49" fmla="*/ 6 h 23"/>
                    <a:gd name="T50" fmla="*/ 2 w 11"/>
                    <a:gd name="T51" fmla="*/ 23 h 23"/>
                    <a:gd name="T52" fmla="*/ 0 w 11"/>
                    <a:gd name="T53" fmla="*/ 15 h 23"/>
                    <a:gd name="T54" fmla="*/ 0 w 11"/>
                    <a:gd name="T55" fmla="*/ 15 h 23"/>
                    <a:gd name="T56" fmla="*/ 0 w 11"/>
                    <a:gd name="T57" fmla="*/ 12 h 23"/>
                    <a:gd name="T58" fmla="*/ 0 w 11"/>
                    <a:gd name="T59" fmla="*/ 9 h 23"/>
                    <a:gd name="T60" fmla="*/ 0 w 11"/>
                    <a:gd name="T61" fmla="*/ 9 h 23"/>
                    <a:gd name="T62" fmla="*/ 0 w 11"/>
                    <a:gd name="T63" fmla="*/ 6 h 23"/>
                    <a:gd name="T64" fmla="*/ 0 w 11"/>
                    <a:gd name="T65" fmla="*/ 6 h 23"/>
                    <a:gd name="T66" fmla="*/ 0 w 11"/>
                    <a:gd name="T67" fmla="*/ 3 h 23"/>
                    <a:gd name="T68" fmla="*/ 0 w 11"/>
                    <a:gd name="T69" fmla="*/ 6 h 23"/>
                    <a:gd name="T70" fmla="*/ 0 w 11"/>
                    <a:gd name="T71" fmla="*/ 3 h 2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1"/>
                    <a:gd name="T109" fmla="*/ 0 h 23"/>
                    <a:gd name="T110" fmla="*/ 11 w 11"/>
                    <a:gd name="T111" fmla="*/ 23 h 23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1" h="2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5" y="6"/>
                      </a:lnTo>
                      <a:lnTo>
                        <a:pt x="8" y="6"/>
                      </a:lnTo>
                      <a:lnTo>
                        <a:pt x="8" y="3"/>
                      </a:lnTo>
                      <a:lnTo>
                        <a:pt x="8" y="0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8" y="6"/>
                      </a:lnTo>
                      <a:lnTo>
                        <a:pt x="8" y="9"/>
                      </a:lnTo>
                      <a:lnTo>
                        <a:pt x="5" y="12"/>
                      </a:lnTo>
                      <a:lnTo>
                        <a:pt x="2" y="20"/>
                      </a:lnTo>
                      <a:lnTo>
                        <a:pt x="2" y="6"/>
                      </a:lnTo>
                      <a:lnTo>
                        <a:pt x="2" y="23"/>
                      </a:lnTo>
                      <a:lnTo>
                        <a:pt x="0" y="15"/>
                      </a:lnTo>
                      <a:lnTo>
                        <a:pt x="0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B000B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225" name="Freeform 789"/>
                <p:cNvSpPr>
                  <a:spLocks/>
                </p:cNvSpPr>
                <p:nvPr/>
              </p:nvSpPr>
              <p:spPr bwMode="auto">
                <a:xfrm>
                  <a:off x="2234" y="3071"/>
                  <a:ext cx="11" cy="23"/>
                </a:xfrm>
                <a:custGeom>
                  <a:avLst/>
                  <a:gdLst>
                    <a:gd name="T0" fmla="*/ 0 w 11"/>
                    <a:gd name="T1" fmla="*/ 3 h 23"/>
                    <a:gd name="T2" fmla="*/ 0 w 11"/>
                    <a:gd name="T3" fmla="*/ 3 h 23"/>
                    <a:gd name="T4" fmla="*/ 0 w 11"/>
                    <a:gd name="T5" fmla="*/ 6 h 23"/>
                    <a:gd name="T6" fmla="*/ 2 w 11"/>
                    <a:gd name="T7" fmla="*/ 6 h 23"/>
                    <a:gd name="T8" fmla="*/ 2 w 11"/>
                    <a:gd name="T9" fmla="*/ 6 h 23"/>
                    <a:gd name="T10" fmla="*/ 2 w 11"/>
                    <a:gd name="T11" fmla="*/ 6 h 23"/>
                    <a:gd name="T12" fmla="*/ 5 w 11"/>
                    <a:gd name="T13" fmla="*/ 6 h 23"/>
                    <a:gd name="T14" fmla="*/ 8 w 11"/>
                    <a:gd name="T15" fmla="*/ 6 h 23"/>
                    <a:gd name="T16" fmla="*/ 8 w 11"/>
                    <a:gd name="T17" fmla="*/ 3 h 23"/>
                    <a:gd name="T18" fmla="*/ 8 w 11"/>
                    <a:gd name="T19" fmla="*/ 3 h 23"/>
                    <a:gd name="T20" fmla="*/ 8 w 11"/>
                    <a:gd name="T21" fmla="*/ 3 h 23"/>
                    <a:gd name="T22" fmla="*/ 8 w 11"/>
                    <a:gd name="T23" fmla="*/ 0 h 23"/>
                    <a:gd name="T24" fmla="*/ 11 w 11"/>
                    <a:gd name="T25" fmla="*/ 3 h 23"/>
                    <a:gd name="T26" fmla="*/ 11 w 11"/>
                    <a:gd name="T27" fmla="*/ 3 h 23"/>
                    <a:gd name="T28" fmla="*/ 11 w 11"/>
                    <a:gd name="T29" fmla="*/ 3 h 23"/>
                    <a:gd name="T30" fmla="*/ 11 w 11"/>
                    <a:gd name="T31" fmla="*/ 6 h 23"/>
                    <a:gd name="T32" fmla="*/ 11 w 11"/>
                    <a:gd name="T33" fmla="*/ 6 h 23"/>
                    <a:gd name="T34" fmla="*/ 8 w 11"/>
                    <a:gd name="T35" fmla="*/ 6 h 23"/>
                    <a:gd name="T36" fmla="*/ 8 w 11"/>
                    <a:gd name="T37" fmla="*/ 6 h 23"/>
                    <a:gd name="T38" fmla="*/ 8 w 11"/>
                    <a:gd name="T39" fmla="*/ 9 h 23"/>
                    <a:gd name="T40" fmla="*/ 8 w 11"/>
                    <a:gd name="T41" fmla="*/ 9 h 23"/>
                    <a:gd name="T42" fmla="*/ 5 w 11"/>
                    <a:gd name="T43" fmla="*/ 12 h 23"/>
                    <a:gd name="T44" fmla="*/ 5 w 11"/>
                    <a:gd name="T45" fmla="*/ 12 h 23"/>
                    <a:gd name="T46" fmla="*/ 2 w 11"/>
                    <a:gd name="T47" fmla="*/ 20 h 23"/>
                    <a:gd name="T48" fmla="*/ 2 w 11"/>
                    <a:gd name="T49" fmla="*/ 6 h 23"/>
                    <a:gd name="T50" fmla="*/ 2 w 11"/>
                    <a:gd name="T51" fmla="*/ 23 h 23"/>
                    <a:gd name="T52" fmla="*/ 0 w 11"/>
                    <a:gd name="T53" fmla="*/ 15 h 23"/>
                    <a:gd name="T54" fmla="*/ 0 w 11"/>
                    <a:gd name="T55" fmla="*/ 15 h 23"/>
                    <a:gd name="T56" fmla="*/ 0 w 11"/>
                    <a:gd name="T57" fmla="*/ 12 h 23"/>
                    <a:gd name="T58" fmla="*/ 0 w 11"/>
                    <a:gd name="T59" fmla="*/ 9 h 23"/>
                    <a:gd name="T60" fmla="*/ 0 w 11"/>
                    <a:gd name="T61" fmla="*/ 9 h 23"/>
                    <a:gd name="T62" fmla="*/ 0 w 11"/>
                    <a:gd name="T63" fmla="*/ 6 h 23"/>
                    <a:gd name="T64" fmla="*/ 0 w 11"/>
                    <a:gd name="T65" fmla="*/ 6 h 23"/>
                    <a:gd name="T66" fmla="*/ 0 w 11"/>
                    <a:gd name="T67" fmla="*/ 3 h 23"/>
                    <a:gd name="T68" fmla="*/ 0 w 11"/>
                    <a:gd name="T69" fmla="*/ 6 h 23"/>
                    <a:gd name="T70" fmla="*/ 0 w 11"/>
                    <a:gd name="T71" fmla="*/ 3 h 2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1"/>
                    <a:gd name="T109" fmla="*/ 0 h 23"/>
                    <a:gd name="T110" fmla="*/ 11 w 11"/>
                    <a:gd name="T111" fmla="*/ 23 h 23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1" h="2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5" y="6"/>
                      </a:lnTo>
                      <a:lnTo>
                        <a:pt x="8" y="6"/>
                      </a:lnTo>
                      <a:lnTo>
                        <a:pt x="8" y="3"/>
                      </a:lnTo>
                      <a:lnTo>
                        <a:pt x="8" y="0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8" y="6"/>
                      </a:lnTo>
                      <a:lnTo>
                        <a:pt x="8" y="9"/>
                      </a:lnTo>
                      <a:lnTo>
                        <a:pt x="5" y="12"/>
                      </a:lnTo>
                      <a:lnTo>
                        <a:pt x="2" y="20"/>
                      </a:lnTo>
                      <a:lnTo>
                        <a:pt x="2" y="6"/>
                      </a:lnTo>
                      <a:lnTo>
                        <a:pt x="2" y="23"/>
                      </a:lnTo>
                      <a:lnTo>
                        <a:pt x="0" y="15"/>
                      </a:lnTo>
                      <a:lnTo>
                        <a:pt x="0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47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18194" name="Freeform 790"/>
              <p:cNvSpPr>
                <a:spLocks/>
              </p:cNvSpPr>
              <p:nvPr/>
            </p:nvSpPr>
            <p:spPr bwMode="auto">
              <a:xfrm>
                <a:off x="2234" y="3071"/>
                <a:ext cx="20" cy="29"/>
              </a:xfrm>
              <a:custGeom>
                <a:avLst/>
                <a:gdLst>
                  <a:gd name="T0" fmla="*/ 0 w 20"/>
                  <a:gd name="T1" fmla="*/ 3 h 29"/>
                  <a:gd name="T2" fmla="*/ 2 w 20"/>
                  <a:gd name="T3" fmla="*/ 3 h 29"/>
                  <a:gd name="T4" fmla="*/ 2 w 20"/>
                  <a:gd name="T5" fmla="*/ 6 h 29"/>
                  <a:gd name="T6" fmla="*/ 2 w 20"/>
                  <a:gd name="T7" fmla="*/ 6 h 29"/>
                  <a:gd name="T8" fmla="*/ 2 w 20"/>
                  <a:gd name="T9" fmla="*/ 6 h 29"/>
                  <a:gd name="T10" fmla="*/ 5 w 20"/>
                  <a:gd name="T11" fmla="*/ 6 h 29"/>
                  <a:gd name="T12" fmla="*/ 5 w 20"/>
                  <a:gd name="T13" fmla="*/ 6 h 29"/>
                  <a:gd name="T14" fmla="*/ 8 w 20"/>
                  <a:gd name="T15" fmla="*/ 6 h 29"/>
                  <a:gd name="T16" fmla="*/ 8 w 20"/>
                  <a:gd name="T17" fmla="*/ 6 h 29"/>
                  <a:gd name="T18" fmla="*/ 11 w 20"/>
                  <a:gd name="T19" fmla="*/ 6 h 29"/>
                  <a:gd name="T20" fmla="*/ 11 w 20"/>
                  <a:gd name="T21" fmla="*/ 3 h 29"/>
                  <a:gd name="T22" fmla="*/ 11 w 20"/>
                  <a:gd name="T23" fmla="*/ 3 h 29"/>
                  <a:gd name="T24" fmla="*/ 14 w 20"/>
                  <a:gd name="T25" fmla="*/ 3 h 29"/>
                  <a:gd name="T26" fmla="*/ 14 w 20"/>
                  <a:gd name="T27" fmla="*/ 3 h 29"/>
                  <a:gd name="T28" fmla="*/ 14 w 20"/>
                  <a:gd name="T29" fmla="*/ 3 h 29"/>
                  <a:gd name="T30" fmla="*/ 14 w 20"/>
                  <a:gd name="T31" fmla="*/ 0 h 29"/>
                  <a:gd name="T32" fmla="*/ 17 w 20"/>
                  <a:gd name="T33" fmla="*/ 3 h 29"/>
                  <a:gd name="T34" fmla="*/ 20 w 20"/>
                  <a:gd name="T35" fmla="*/ 3 h 29"/>
                  <a:gd name="T36" fmla="*/ 17 w 20"/>
                  <a:gd name="T37" fmla="*/ 3 h 29"/>
                  <a:gd name="T38" fmla="*/ 17 w 20"/>
                  <a:gd name="T39" fmla="*/ 6 h 29"/>
                  <a:gd name="T40" fmla="*/ 17 w 20"/>
                  <a:gd name="T41" fmla="*/ 6 h 29"/>
                  <a:gd name="T42" fmla="*/ 14 w 20"/>
                  <a:gd name="T43" fmla="*/ 9 h 29"/>
                  <a:gd name="T44" fmla="*/ 11 w 20"/>
                  <a:gd name="T45" fmla="*/ 9 h 29"/>
                  <a:gd name="T46" fmla="*/ 11 w 20"/>
                  <a:gd name="T47" fmla="*/ 12 h 29"/>
                  <a:gd name="T48" fmla="*/ 11 w 20"/>
                  <a:gd name="T49" fmla="*/ 12 h 29"/>
                  <a:gd name="T50" fmla="*/ 11 w 20"/>
                  <a:gd name="T51" fmla="*/ 12 h 29"/>
                  <a:gd name="T52" fmla="*/ 8 w 20"/>
                  <a:gd name="T53" fmla="*/ 15 h 29"/>
                  <a:gd name="T54" fmla="*/ 8 w 20"/>
                  <a:gd name="T55" fmla="*/ 15 h 29"/>
                  <a:gd name="T56" fmla="*/ 2 w 20"/>
                  <a:gd name="T57" fmla="*/ 26 h 29"/>
                  <a:gd name="T58" fmla="*/ 5 w 20"/>
                  <a:gd name="T59" fmla="*/ 6 h 29"/>
                  <a:gd name="T60" fmla="*/ 2 w 20"/>
                  <a:gd name="T61" fmla="*/ 29 h 29"/>
                  <a:gd name="T62" fmla="*/ 0 w 20"/>
                  <a:gd name="T63" fmla="*/ 20 h 29"/>
                  <a:gd name="T64" fmla="*/ 0 w 20"/>
                  <a:gd name="T65" fmla="*/ 17 h 29"/>
                  <a:gd name="T66" fmla="*/ 0 w 20"/>
                  <a:gd name="T67" fmla="*/ 15 h 29"/>
                  <a:gd name="T68" fmla="*/ 0 w 20"/>
                  <a:gd name="T69" fmla="*/ 12 h 29"/>
                  <a:gd name="T70" fmla="*/ 0 w 20"/>
                  <a:gd name="T71" fmla="*/ 12 h 29"/>
                  <a:gd name="T72" fmla="*/ 0 w 20"/>
                  <a:gd name="T73" fmla="*/ 9 h 29"/>
                  <a:gd name="T74" fmla="*/ 0 w 20"/>
                  <a:gd name="T75" fmla="*/ 6 h 29"/>
                  <a:gd name="T76" fmla="*/ 0 w 20"/>
                  <a:gd name="T77" fmla="*/ 3 h 29"/>
                  <a:gd name="T78" fmla="*/ 0 w 20"/>
                  <a:gd name="T79" fmla="*/ 6 h 29"/>
                  <a:gd name="T80" fmla="*/ 0 w 20"/>
                  <a:gd name="T81" fmla="*/ 3 h 2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"/>
                  <a:gd name="T124" fmla="*/ 0 h 29"/>
                  <a:gd name="T125" fmla="*/ 20 w 20"/>
                  <a:gd name="T126" fmla="*/ 29 h 2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" h="29">
                    <a:moveTo>
                      <a:pt x="0" y="3"/>
                    </a:moveTo>
                    <a:lnTo>
                      <a:pt x="2" y="3"/>
                    </a:lnTo>
                    <a:lnTo>
                      <a:pt x="2" y="6"/>
                    </a:lnTo>
                    <a:lnTo>
                      <a:pt x="5" y="6"/>
                    </a:lnTo>
                    <a:lnTo>
                      <a:pt x="8" y="6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14" y="3"/>
                    </a:lnTo>
                    <a:lnTo>
                      <a:pt x="14" y="0"/>
                    </a:lnTo>
                    <a:lnTo>
                      <a:pt x="17" y="3"/>
                    </a:lnTo>
                    <a:lnTo>
                      <a:pt x="20" y="3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14" y="9"/>
                    </a:lnTo>
                    <a:lnTo>
                      <a:pt x="11" y="9"/>
                    </a:lnTo>
                    <a:lnTo>
                      <a:pt x="11" y="12"/>
                    </a:lnTo>
                    <a:lnTo>
                      <a:pt x="8" y="15"/>
                    </a:lnTo>
                    <a:lnTo>
                      <a:pt x="2" y="26"/>
                    </a:lnTo>
                    <a:lnTo>
                      <a:pt x="5" y="6"/>
                    </a:lnTo>
                    <a:lnTo>
                      <a:pt x="2" y="29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3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18195" name="Group 791"/>
              <p:cNvGrpSpPr>
                <a:grpSpLocks/>
              </p:cNvGrpSpPr>
              <p:nvPr/>
            </p:nvGrpSpPr>
            <p:grpSpPr bwMode="auto">
              <a:xfrm>
                <a:off x="2228" y="3074"/>
                <a:ext cx="20" cy="29"/>
                <a:chOff x="2228" y="3074"/>
                <a:chExt cx="20" cy="29"/>
              </a:xfrm>
            </p:grpSpPr>
            <p:sp>
              <p:nvSpPr>
                <p:cNvPr id="18222" name="Freeform 792"/>
                <p:cNvSpPr>
                  <a:spLocks/>
                </p:cNvSpPr>
                <p:nvPr/>
              </p:nvSpPr>
              <p:spPr bwMode="auto">
                <a:xfrm>
                  <a:off x="2228" y="3074"/>
                  <a:ext cx="20" cy="29"/>
                </a:xfrm>
                <a:custGeom>
                  <a:avLst/>
                  <a:gdLst>
                    <a:gd name="T0" fmla="*/ 6 w 20"/>
                    <a:gd name="T1" fmla="*/ 29 h 29"/>
                    <a:gd name="T2" fmla="*/ 6 w 20"/>
                    <a:gd name="T3" fmla="*/ 26 h 29"/>
                    <a:gd name="T4" fmla="*/ 0 w 20"/>
                    <a:gd name="T5" fmla="*/ 14 h 29"/>
                    <a:gd name="T6" fmla="*/ 3 w 20"/>
                    <a:gd name="T7" fmla="*/ 12 h 29"/>
                    <a:gd name="T8" fmla="*/ 0 w 20"/>
                    <a:gd name="T9" fmla="*/ 9 h 29"/>
                    <a:gd name="T10" fmla="*/ 3 w 20"/>
                    <a:gd name="T11" fmla="*/ 3 h 29"/>
                    <a:gd name="T12" fmla="*/ 3 w 20"/>
                    <a:gd name="T13" fmla="*/ 3 h 29"/>
                    <a:gd name="T14" fmla="*/ 3 w 20"/>
                    <a:gd name="T15" fmla="*/ 6 h 29"/>
                    <a:gd name="T16" fmla="*/ 3 w 20"/>
                    <a:gd name="T17" fmla="*/ 6 h 29"/>
                    <a:gd name="T18" fmla="*/ 6 w 20"/>
                    <a:gd name="T19" fmla="*/ 9 h 29"/>
                    <a:gd name="T20" fmla="*/ 6 w 20"/>
                    <a:gd name="T21" fmla="*/ 9 h 29"/>
                    <a:gd name="T22" fmla="*/ 6 w 20"/>
                    <a:gd name="T23" fmla="*/ 12 h 29"/>
                    <a:gd name="T24" fmla="*/ 6 w 20"/>
                    <a:gd name="T25" fmla="*/ 12 h 29"/>
                    <a:gd name="T26" fmla="*/ 6 w 20"/>
                    <a:gd name="T27" fmla="*/ 14 h 29"/>
                    <a:gd name="T28" fmla="*/ 6 w 20"/>
                    <a:gd name="T29" fmla="*/ 14 h 29"/>
                    <a:gd name="T30" fmla="*/ 6 w 20"/>
                    <a:gd name="T31" fmla="*/ 17 h 29"/>
                    <a:gd name="T32" fmla="*/ 6 w 20"/>
                    <a:gd name="T33" fmla="*/ 23 h 29"/>
                    <a:gd name="T34" fmla="*/ 8 w 20"/>
                    <a:gd name="T35" fmla="*/ 17 h 29"/>
                    <a:gd name="T36" fmla="*/ 8 w 20"/>
                    <a:gd name="T37" fmla="*/ 17 h 29"/>
                    <a:gd name="T38" fmla="*/ 8 w 20"/>
                    <a:gd name="T39" fmla="*/ 14 h 29"/>
                    <a:gd name="T40" fmla="*/ 8 w 20"/>
                    <a:gd name="T41" fmla="*/ 14 h 29"/>
                    <a:gd name="T42" fmla="*/ 8 w 20"/>
                    <a:gd name="T43" fmla="*/ 12 h 29"/>
                    <a:gd name="T44" fmla="*/ 11 w 20"/>
                    <a:gd name="T45" fmla="*/ 12 h 29"/>
                    <a:gd name="T46" fmla="*/ 11 w 20"/>
                    <a:gd name="T47" fmla="*/ 9 h 29"/>
                    <a:gd name="T48" fmla="*/ 14 w 20"/>
                    <a:gd name="T49" fmla="*/ 9 h 29"/>
                    <a:gd name="T50" fmla="*/ 14 w 20"/>
                    <a:gd name="T51" fmla="*/ 6 h 29"/>
                    <a:gd name="T52" fmla="*/ 14 w 20"/>
                    <a:gd name="T53" fmla="*/ 6 h 29"/>
                    <a:gd name="T54" fmla="*/ 14 w 20"/>
                    <a:gd name="T55" fmla="*/ 3 h 29"/>
                    <a:gd name="T56" fmla="*/ 17 w 20"/>
                    <a:gd name="T57" fmla="*/ 3 h 29"/>
                    <a:gd name="T58" fmla="*/ 17 w 20"/>
                    <a:gd name="T59" fmla="*/ 3 h 29"/>
                    <a:gd name="T60" fmla="*/ 17 w 20"/>
                    <a:gd name="T61" fmla="*/ 3 h 29"/>
                    <a:gd name="T62" fmla="*/ 20 w 20"/>
                    <a:gd name="T63" fmla="*/ 0 h 29"/>
                    <a:gd name="T64" fmla="*/ 20 w 20"/>
                    <a:gd name="T65" fmla="*/ 3 h 29"/>
                    <a:gd name="T66" fmla="*/ 20 w 20"/>
                    <a:gd name="T67" fmla="*/ 3 h 29"/>
                    <a:gd name="T68" fmla="*/ 20 w 20"/>
                    <a:gd name="T69" fmla="*/ 3 h 29"/>
                    <a:gd name="T70" fmla="*/ 20 w 20"/>
                    <a:gd name="T71" fmla="*/ 6 h 29"/>
                    <a:gd name="T72" fmla="*/ 20 w 20"/>
                    <a:gd name="T73" fmla="*/ 6 h 29"/>
                    <a:gd name="T74" fmla="*/ 17 w 20"/>
                    <a:gd name="T75" fmla="*/ 9 h 29"/>
                    <a:gd name="T76" fmla="*/ 17 w 20"/>
                    <a:gd name="T77" fmla="*/ 9 h 29"/>
                    <a:gd name="T78" fmla="*/ 17 w 20"/>
                    <a:gd name="T79" fmla="*/ 9 h 29"/>
                    <a:gd name="T80" fmla="*/ 14 w 20"/>
                    <a:gd name="T81" fmla="*/ 12 h 29"/>
                    <a:gd name="T82" fmla="*/ 17 w 20"/>
                    <a:gd name="T83" fmla="*/ 14 h 29"/>
                    <a:gd name="T84" fmla="*/ 14 w 20"/>
                    <a:gd name="T85" fmla="*/ 14 h 29"/>
                    <a:gd name="T86" fmla="*/ 14 w 20"/>
                    <a:gd name="T87" fmla="*/ 17 h 29"/>
                    <a:gd name="T88" fmla="*/ 8 w 20"/>
                    <a:gd name="T89" fmla="*/ 17 h 29"/>
                    <a:gd name="T90" fmla="*/ 8 w 20"/>
                    <a:gd name="T91" fmla="*/ 23 h 29"/>
                    <a:gd name="T92" fmla="*/ 8 w 20"/>
                    <a:gd name="T93" fmla="*/ 23 h 29"/>
                    <a:gd name="T94" fmla="*/ 8 w 20"/>
                    <a:gd name="T95" fmla="*/ 23 h 29"/>
                    <a:gd name="T96" fmla="*/ 6 w 20"/>
                    <a:gd name="T97" fmla="*/ 26 h 29"/>
                    <a:gd name="T98" fmla="*/ 6 w 20"/>
                    <a:gd name="T99" fmla="*/ 26 h 29"/>
                    <a:gd name="T100" fmla="*/ 6 w 20"/>
                    <a:gd name="T101" fmla="*/ 26 h 29"/>
                    <a:gd name="T102" fmla="*/ 6 w 20"/>
                    <a:gd name="T103" fmla="*/ 29 h 29"/>
                    <a:gd name="T104" fmla="*/ 6 w 20"/>
                    <a:gd name="T105" fmla="*/ 29 h 2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0"/>
                    <a:gd name="T160" fmla="*/ 0 h 29"/>
                    <a:gd name="T161" fmla="*/ 20 w 20"/>
                    <a:gd name="T162" fmla="*/ 29 h 2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0" h="29">
                      <a:moveTo>
                        <a:pt x="6" y="29"/>
                      </a:moveTo>
                      <a:lnTo>
                        <a:pt x="6" y="26"/>
                      </a:lnTo>
                      <a:lnTo>
                        <a:pt x="0" y="14"/>
                      </a:lnTo>
                      <a:lnTo>
                        <a:pt x="3" y="12"/>
                      </a:lnTo>
                      <a:lnTo>
                        <a:pt x="0" y="9"/>
                      </a:lnTo>
                      <a:lnTo>
                        <a:pt x="3" y="3"/>
                      </a:lnTo>
                      <a:lnTo>
                        <a:pt x="3" y="6"/>
                      </a:lnTo>
                      <a:lnTo>
                        <a:pt x="6" y="9"/>
                      </a:lnTo>
                      <a:lnTo>
                        <a:pt x="6" y="12"/>
                      </a:lnTo>
                      <a:lnTo>
                        <a:pt x="6" y="14"/>
                      </a:lnTo>
                      <a:lnTo>
                        <a:pt x="6" y="17"/>
                      </a:lnTo>
                      <a:lnTo>
                        <a:pt x="6" y="23"/>
                      </a:lnTo>
                      <a:lnTo>
                        <a:pt x="8" y="17"/>
                      </a:lnTo>
                      <a:lnTo>
                        <a:pt x="8" y="14"/>
                      </a:lnTo>
                      <a:lnTo>
                        <a:pt x="8" y="12"/>
                      </a:lnTo>
                      <a:lnTo>
                        <a:pt x="11" y="12"/>
                      </a:lnTo>
                      <a:lnTo>
                        <a:pt x="11" y="9"/>
                      </a:lnTo>
                      <a:lnTo>
                        <a:pt x="14" y="9"/>
                      </a:lnTo>
                      <a:lnTo>
                        <a:pt x="14" y="6"/>
                      </a:lnTo>
                      <a:lnTo>
                        <a:pt x="14" y="3"/>
                      </a:lnTo>
                      <a:lnTo>
                        <a:pt x="17" y="3"/>
                      </a:lnTo>
                      <a:lnTo>
                        <a:pt x="20" y="0"/>
                      </a:lnTo>
                      <a:lnTo>
                        <a:pt x="20" y="3"/>
                      </a:lnTo>
                      <a:lnTo>
                        <a:pt x="20" y="6"/>
                      </a:lnTo>
                      <a:lnTo>
                        <a:pt x="17" y="9"/>
                      </a:lnTo>
                      <a:lnTo>
                        <a:pt x="14" y="12"/>
                      </a:lnTo>
                      <a:lnTo>
                        <a:pt x="17" y="14"/>
                      </a:lnTo>
                      <a:lnTo>
                        <a:pt x="14" y="14"/>
                      </a:lnTo>
                      <a:lnTo>
                        <a:pt x="14" y="17"/>
                      </a:lnTo>
                      <a:lnTo>
                        <a:pt x="8" y="17"/>
                      </a:lnTo>
                      <a:lnTo>
                        <a:pt x="8" y="23"/>
                      </a:lnTo>
                      <a:lnTo>
                        <a:pt x="6" y="26"/>
                      </a:lnTo>
                      <a:lnTo>
                        <a:pt x="6" y="29"/>
                      </a:lnTo>
                      <a:close/>
                    </a:path>
                  </a:pathLst>
                </a:custGeom>
                <a:solidFill>
                  <a:srgbClr val="FFB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223" name="Freeform 793"/>
                <p:cNvSpPr>
                  <a:spLocks/>
                </p:cNvSpPr>
                <p:nvPr/>
              </p:nvSpPr>
              <p:spPr bwMode="auto">
                <a:xfrm>
                  <a:off x="2228" y="3074"/>
                  <a:ext cx="20" cy="29"/>
                </a:xfrm>
                <a:custGeom>
                  <a:avLst/>
                  <a:gdLst>
                    <a:gd name="T0" fmla="*/ 6 w 20"/>
                    <a:gd name="T1" fmla="*/ 29 h 29"/>
                    <a:gd name="T2" fmla="*/ 6 w 20"/>
                    <a:gd name="T3" fmla="*/ 26 h 29"/>
                    <a:gd name="T4" fmla="*/ 0 w 20"/>
                    <a:gd name="T5" fmla="*/ 14 h 29"/>
                    <a:gd name="T6" fmla="*/ 3 w 20"/>
                    <a:gd name="T7" fmla="*/ 12 h 29"/>
                    <a:gd name="T8" fmla="*/ 0 w 20"/>
                    <a:gd name="T9" fmla="*/ 9 h 29"/>
                    <a:gd name="T10" fmla="*/ 3 w 20"/>
                    <a:gd name="T11" fmla="*/ 3 h 29"/>
                    <a:gd name="T12" fmla="*/ 3 w 20"/>
                    <a:gd name="T13" fmla="*/ 3 h 29"/>
                    <a:gd name="T14" fmla="*/ 3 w 20"/>
                    <a:gd name="T15" fmla="*/ 6 h 29"/>
                    <a:gd name="T16" fmla="*/ 3 w 20"/>
                    <a:gd name="T17" fmla="*/ 6 h 29"/>
                    <a:gd name="T18" fmla="*/ 6 w 20"/>
                    <a:gd name="T19" fmla="*/ 9 h 29"/>
                    <a:gd name="T20" fmla="*/ 6 w 20"/>
                    <a:gd name="T21" fmla="*/ 9 h 29"/>
                    <a:gd name="T22" fmla="*/ 6 w 20"/>
                    <a:gd name="T23" fmla="*/ 12 h 29"/>
                    <a:gd name="T24" fmla="*/ 6 w 20"/>
                    <a:gd name="T25" fmla="*/ 12 h 29"/>
                    <a:gd name="T26" fmla="*/ 6 w 20"/>
                    <a:gd name="T27" fmla="*/ 14 h 29"/>
                    <a:gd name="T28" fmla="*/ 6 w 20"/>
                    <a:gd name="T29" fmla="*/ 14 h 29"/>
                    <a:gd name="T30" fmla="*/ 6 w 20"/>
                    <a:gd name="T31" fmla="*/ 17 h 29"/>
                    <a:gd name="T32" fmla="*/ 6 w 20"/>
                    <a:gd name="T33" fmla="*/ 23 h 29"/>
                    <a:gd name="T34" fmla="*/ 8 w 20"/>
                    <a:gd name="T35" fmla="*/ 17 h 29"/>
                    <a:gd name="T36" fmla="*/ 8 w 20"/>
                    <a:gd name="T37" fmla="*/ 17 h 29"/>
                    <a:gd name="T38" fmla="*/ 8 w 20"/>
                    <a:gd name="T39" fmla="*/ 14 h 29"/>
                    <a:gd name="T40" fmla="*/ 8 w 20"/>
                    <a:gd name="T41" fmla="*/ 14 h 29"/>
                    <a:gd name="T42" fmla="*/ 8 w 20"/>
                    <a:gd name="T43" fmla="*/ 12 h 29"/>
                    <a:gd name="T44" fmla="*/ 11 w 20"/>
                    <a:gd name="T45" fmla="*/ 12 h 29"/>
                    <a:gd name="T46" fmla="*/ 11 w 20"/>
                    <a:gd name="T47" fmla="*/ 9 h 29"/>
                    <a:gd name="T48" fmla="*/ 14 w 20"/>
                    <a:gd name="T49" fmla="*/ 9 h 29"/>
                    <a:gd name="T50" fmla="*/ 14 w 20"/>
                    <a:gd name="T51" fmla="*/ 6 h 29"/>
                    <a:gd name="T52" fmla="*/ 14 w 20"/>
                    <a:gd name="T53" fmla="*/ 6 h 29"/>
                    <a:gd name="T54" fmla="*/ 14 w 20"/>
                    <a:gd name="T55" fmla="*/ 3 h 29"/>
                    <a:gd name="T56" fmla="*/ 17 w 20"/>
                    <a:gd name="T57" fmla="*/ 3 h 29"/>
                    <a:gd name="T58" fmla="*/ 17 w 20"/>
                    <a:gd name="T59" fmla="*/ 3 h 29"/>
                    <a:gd name="T60" fmla="*/ 17 w 20"/>
                    <a:gd name="T61" fmla="*/ 3 h 29"/>
                    <a:gd name="T62" fmla="*/ 20 w 20"/>
                    <a:gd name="T63" fmla="*/ 0 h 29"/>
                    <a:gd name="T64" fmla="*/ 20 w 20"/>
                    <a:gd name="T65" fmla="*/ 3 h 29"/>
                    <a:gd name="T66" fmla="*/ 20 w 20"/>
                    <a:gd name="T67" fmla="*/ 3 h 29"/>
                    <a:gd name="T68" fmla="*/ 20 w 20"/>
                    <a:gd name="T69" fmla="*/ 3 h 29"/>
                    <a:gd name="T70" fmla="*/ 20 w 20"/>
                    <a:gd name="T71" fmla="*/ 6 h 29"/>
                    <a:gd name="T72" fmla="*/ 20 w 20"/>
                    <a:gd name="T73" fmla="*/ 6 h 29"/>
                    <a:gd name="T74" fmla="*/ 17 w 20"/>
                    <a:gd name="T75" fmla="*/ 9 h 29"/>
                    <a:gd name="T76" fmla="*/ 17 w 20"/>
                    <a:gd name="T77" fmla="*/ 9 h 29"/>
                    <a:gd name="T78" fmla="*/ 17 w 20"/>
                    <a:gd name="T79" fmla="*/ 9 h 29"/>
                    <a:gd name="T80" fmla="*/ 14 w 20"/>
                    <a:gd name="T81" fmla="*/ 12 h 29"/>
                    <a:gd name="T82" fmla="*/ 17 w 20"/>
                    <a:gd name="T83" fmla="*/ 14 h 29"/>
                    <a:gd name="T84" fmla="*/ 14 w 20"/>
                    <a:gd name="T85" fmla="*/ 14 h 29"/>
                    <a:gd name="T86" fmla="*/ 14 w 20"/>
                    <a:gd name="T87" fmla="*/ 17 h 29"/>
                    <a:gd name="T88" fmla="*/ 8 w 20"/>
                    <a:gd name="T89" fmla="*/ 17 h 29"/>
                    <a:gd name="T90" fmla="*/ 8 w 20"/>
                    <a:gd name="T91" fmla="*/ 23 h 29"/>
                    <a:gd name="T92" fmla="*/ 8 w 20"/>
                    <a:gd name="T93" fmla="*/ 23 h 29"/>
                    <a:gd name="T94" fmla="*/ 8 w 20"/>
                    <a:gd name="T95" fmla="*/ 23 h 29"/>
                    <a:gd name="T96" fmla="*/ 6 w 20"/>
                    <a:gd name="T97" fmla="*/ 26 h 29"/>
                    <a:gd name="T98" fmla="*/ 6 w 20"/>
                    <a:gd name="T99" fmla="*/ 26 h 29"/>
                    <a:gd name="T100" fmla="*/ 6 w 20"/>
                    <a:gd name="T101" fmla="*/ 26 h 29"/>
                    <a:gd name="T102" fmla="*/ 6 w 20"/>
                    <a:gd name="T103" fmla="*/ 29 h 29"/>
                    <a:gd name="T104" fmla="*/ 6 w 20"/>
                    <a:gd name="T105" fmla="*/ 29 h 2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0"/>
                    <a:gd name="T160" fmla="*/ 0 h 29"/>
                    <a:gd name="T161" fmla="*/ 20 w 20"/>
                    <a:gd name="T162" fmla="*/ 29 h 2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0" h="29">
                      <a:moveTo>
                        <a:pt x="6" y="29"/>
                      </a:moveTo>
                      <a:lnTo>
                        <a:pt x="6" y="26"/>
                      </a:lnTo>
                      <a:lnTo>
                        <a:pt x="0" y="14"/>
                      </a:lnTo>
                      <a:lnTo>
                        <a:pt x="3" y="12"/>
                      </a:lnTo>
                      <a:lnTo>
                        <a:pt x="0" y="9"/>
                      </a:lnTo>
                      <a:lnTo>
                        <a:pt x="3" y="3"/>
                      </a:lnTo>
                      <a:lnTo>
                        <a:pt x="3" y="6"/>
                      </a:lnTo>
                      <a:lnTo>
                        <a:pt x="6" y="9"/>
                      </a:lnTo>
                      <a:lnTo>
                        <a:pt x="6" y="12"/>
                      </a:lnTo>
                      <a:lnTo>
                        <a:pt x="6" y="14"/>
                      </a:lnTo>
                      <a:lnTo>
                        <a:pt x="6" y="17"/>
                      </a:lnTo>
                      <a:lnTo>
                        <a:pt x="6" y="23"/>
                      </a:lnTo>
                      <a:lnTo>
                        <a:pt x="8" y="17"/>
                      </a:lnTo>
                      <a:lnTo>
                        <a:pt x="8" y="14"/>
                      </a:lnTo>
                      <a:lnTo>
                        <a:pt x="8" y="12"/>
                      </a:lnTo>
                      <a:lnTo>
                        <a:pt x="11" y="12"/>
                      </a:lnTo>
                      <a:lnTo>
                        <a:pt x="11" y="9"/>
                      </a:lnTo>
                      <a:lnTo>
                        <a:pt x="14" y="9"/>
                      </a:lnTo>
                      <a:lnTo>
                        <a:pt x="14" y="6"/>
                      </a:lnTo>
                      <a:lnTo>
                        <a:pt x="14" y="3"/>
                      </a:lnTo>
                      <a:lnTo>
                        <a:pt x="17" y="3"/>
                      </a:lnTo>
                      <a:lnTo>
                        <a:pt x="20" y="0"/>
                      </a:lnTo>
                      <a:lnTo>
                        <a:pt x="20" y="3"/>
                      </a:lnTo>
                      <a:lnTo>
                        <a:pt x="20" y="6"/>
                      </a:lnTo>
                      <a:lnTo>
                        <a:pt x="17" y="9"/>
                      </a:lnTo>
                      <a:lnTo>
                        <a:pt x="14" y="12"/>
                      </a:lnTo>
                      <a:lnTo>
                        <a:pt x="17" y="14"/>
                      </a:lnTo>
                      <a:lnTo>
                        <a:pt x="14" y="14"/>
                      </a:lnTo>
                      <a:lnTo>
                        <a:pt x="14" y="17"/>
                      </a:lnTo>
                      <a:lnTo>
                        <a:pt x="8" y="17"/>
                      </a:lnTo>
                      <a:lnTo>
                        <a:pt x="8" y="23"/>
                      </a:lnTo>
                      <a:lnTo>
                        <a:pt x="6" y="26"/>
                      </a:lnTo>
                      <a:lnTo>
                        <a:pt x="6" y="29"/>
                      </a:lnTo>
                    </a:path>
                  </a:pathLst>
                </a:custGeom>
                <a:noFill/>
                <a:ln w="47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18196" name="Freeform 794"/>
              <p:cNvSpPr>
                <a:spLocks/>
              </p:cNvSpPr>
              <p:nvPr/>
            </p:nvSpPr>
            <p:spPr bwMode="auto">
              <a:xfrm>
                <a:off x="2228" y="3074"/>
                <a:ext cx="29" cy="37"/>
              </a:xfrm>
              <a:custGeom>
                <a:avLst/>
                <a:gdLst>
                  <a:gd name="T0" fmla="*/ 8 w 29"/>
                  <a:gd name="T1" fmla="*/ 34 h 37"/>
                  <a:gd name="T2" fmla="*/ 6 w 29"/>
                  <a:gd name="T3" fmla="*/ 34 h 37"/>
                  <a:gd name="T4" fmla="*/ 0 w 29"/>
                  <a:gd name="T5" fmla="*/ 17 h 37"/>
                  <a:gd name="T6" fmla="*/ 3 w 29"/>
                  <a:gd name="T7" fmla="*/ 14 h 37"/>
                  <a:gd name="T8" fmla="*/ 0 w 29"/>
                  <a:gd name="T9" fmla="*/ 12 h 37"/>
                  <a:gd name="T10" fmla="*/ 3 w 29"/>
                  <a:gd name="T11" fmla="*/ 6 h 37"/>
                  <a:gd name="T12" fmla="*/ 6 w 29"/>
                  <a:gd name="T13" fmla="*/ 3 h 37"/>
                  <a:gd name="T14" fmla="*/ 6 w 29"/>
                  <a:gd name="T15" fmla="*/ 6 h 37"/>
                  <a:gd name="T16" fmla="*/ 6 w 29"/>
                  <a:gd name="T17" fmla="*/ 9 h 37"/>
                  <a:gd name="T18" fmla="*/ 6 w 29"/>
                  <a:gd name="T19" fmla="*/ 9 h 37"/>
                  <a:gd name="T20" fmla="*/ 6 w 29"/>
                  <a:gd name="T21" fmla="*/ 12 h 37"/>
                  <a:gd name="T22" fmla="*/ 6 w 29"/>
                  <a:gd name="T23" fmla="*/ 14 h 37"/>
                  <a:gd name="T24" fmla="*/ 6 w 29"/>
                  <a:gd name="T25" fmla="*/ 17 h 37"/>
                  <a:gd name="T26" fmla="*/ 6 w 29"/>
                  <a:gd name="T27" fmla="*/ 17 h 37"/>
                  <a:gd name="T28" fmla="*/ 6 w 29"/>
                  <a:gd name="T29" fmla="*/ 17 h 37"/>
                  <a:gd name="T30" fmla="*/ 8 w 29"/>
                  <a:gd name="T31" fmla="*/ 23 h 37"/>
                  <a:gd name="T32" fmla="*/ 8 w 29"/>
                  <a:gd name="T33" fmla="*/ 29 h 37"/>
                  <a:gd name="T34" fmla="*/ 8 w 29"/>
                  <a:gd name="T35" fmla="*/ 23 h 37"/>
                  <a:gd name="T36" fmla="*/ 11 w 29"/>
                  <a:gd name="T37" fmla="*/ 20 h 37"/>
                  <a:gd name="T38" fmla="*/ 11 w 29"/>
                  <a:gd name="T39" fmla="*/ 17 h 37"/>
                  <a:gd name="T40" fmla="*/ 14 w 29"/>
                  <a:gd name="T41" fmla="*/ 17 h 37"/>
                  <a:gd name="T42" fmla="*/ 14 w 29"/>
                  <a:gd name="T43" fmla="*/ 17 h 37"/>
                  <a:gd name="T44" fmla="*/ 14 w 29"/>
                  <a:gd name="T45" fmla="*/ 14 h 37"/>
                  <a:gd name="T46" fmla="*/ 14 w 29"/>
                  <a:gd name="T47" fmla="*/ 12 h 37"/>
                  <a:gd name="T48" fmla="*/ 17 w 29"/>
                  <a:gd name="T49" fmla="*/ 9 h 37"/>
                  <a:gd name="T50" fmla="*/ 17 w 29"/>
                  <a:gd name="T51" fmla="*/ 9 h 37"/>
                  <a:gd name="T52" fmla="*/ 17 w 29"/>
                  <a:gd name="T53" fmla="*/ 9 h 37"/>
                  <a:gd name="T54" fmla="*/ 17 w 29"/>
                  <a:gd name="T55" fmla="*/ 6 h 37"/>
                  <a:gd name="T56" fmla="*/ 20 w 29"/>
                  <a:gd name="T57" fmla="*/ 6 h 37"/>
                  <a:gd name="T58" fmla="*/ 20 w 29"/>
                  <a:gd name="T59" fmla="*/ 3 h 37"/>
                  <a:gd name="T60" fmla="*/ 23 w 29"/>
                  <a:gd name="T61" fmla="*/ 3 h 37"/>
                  <a:gd name="T62" fmla="*/ 23 w 29"/>
                  <a:gd name="T63" fmla="*/ 3 h 37"/>
                  <a:gd name="T64" fmla="*/ 26 w 29"/>
                  <a:gd name="T65" fmla="*/ 0 h 37"/>
                  <a:gd name="T66" fmla="*/ 29 w 29"/>
                  <a:gd name="T67" fmla="*/ 3 h 37"/>
                  <a:gd name="T68" fmla="*/ 26 w 29"/>
                  <a:gd name="T69" fmla="*/ 3 h 37"/>
                  <a:gd name="T70" fmla="*/ 26 w 29"/>
                  <a:gd name="T71" fmla="*/ 3 h 37"/>
                  <a:gd name="T72" fmla="*/ 26 w 29"/>
                  <a:gd name="T73" fmla="*/ 6 h 37"/>
                  <a:gd name="T74" fmla="*/ 26 w 29"/>
                  <a:gd name="T75" fmla="*/ 6 h 37"/>
                  <a:gd name="T76" fmla="*/ 26 w 29"/>
                  <a:gd name="T77" fmla="*/ 9 h 37"/>
                  <a:gd name="T78" fmla="*/ 23 w 29"/>
                  <a:gd name="T79" fmla="*/ 9 h 37"/>
                  <a:gd name="T80" fmla="*/ 23 w 29"/>
                  <a:gd name="T81" fmla="*/ 12 h 37"/>
                  <a:gd name="T82" fmla="*/ 23 w 29"/>
                  <a:gd name="T83" fmla="*/ 12 h 37"/>
                  <a:gd name="T84" fmla="*/ 20 w 29"/>
                  <a:gd name="T85" fmla="*/ 17 h 37"/>
                  <a:gd name="T86" fmla="*/ 20 w 29"/>
                  <a:gd name="T87" fmla="*/ 17 h 37"/>
                  <a:gd name="T88" fmla="*/ 17 w 29"/>
                  <a:gd name="T89" fmla="*/ 17 h 37"/>
                  <a:gd name="T90" fmla="*/ 17 w 29"/>
                  <a:gd name="T91" fmla="*/ 20 h 37"/>
                  <a:gd name="T92" fmla="*/ 14 w 29"/>
                  <a:gd name="T93" fmla="*/ 23 h 37"/>
                  <a:gd name="T94" fmla="*/ 11 w 29"/>
                  <a:gd name="T95" fmla="*/ 26 h 37"/>
                  <a:gd name="T96" fmla="*/ 11 w 29"/>
                  <a:gd name="T97" fmla="*/ 29 h 37"/>
                  <a:gd name="T98" fmla="*/ 8 w 29"/>
                  <a:gd name="T99" fmla="*/ 29 h 37"/>
                  <a:gd name="T100" fmla="*/ 8 w 29"/>
                  <a:gd name="T101" fmla="*/ 32 h 37"/>
                  <a:gd name="T102" fmla="*/ 8 w 29"/>
                  <a:gd name="T103" fmla="*/ 32 h 37"/>
                  <a:gd name="T104" fmla="*/ 8 w 29"/>
                  <a:gd name="T105" fmla="*/ 34 h 37"/>
                  <a:gd name="T106" fmla="*/ 8 w 29"/>
                  <a:gd name="T107" fmla="*/ 37 h 37"/>
                  <a:gd name="T108" fmla="*/ 8 w 29"/>
                  <a:gd name="T109" fmla="*/ 34 h 3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9"/>
                  <a:gd name="T166" fmla="*/ 0 h 37"/>
                  <a:gd name="T167" fmla="*/ 29 w 29"/>
                  <a:gd name="T168" fmla="*/ 37 h 3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9" h="37">
                    <a:moveTo>
                      <a:pt x="8" y="34"/>
                    </a:moveTo>
                    <a:lnTo>
                      <a:pt x="6" y="34"/>
                    </a:lnTo>
                    <a:lnTo>
                      <a:pt x="0" y="17"/>
                    </a:lnTo>
                    <a:lnTo>
                      <a:pt x="3" y="14"/>
                    </a:lnTo>
                    <a:lnTo>
                      <a:pt x="0" y="12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6" y="9"/>
                    </a:lnTo>
                    <a:lnTo>
                      <a:pt x="6" y="12"/>
                    </a:lnTo>
                    <a:lnTo>
                      <a:pt x="6" y="14"/>
                    </a:lnTo>
                    <a:lnTo>
                      <a:pt x="6" y="17"/>
                    </a:lnTo>
                    <a:lnTo>
                      <a:pt x="8" y="23"/>
                    </a:lnTo>
                    <a:lnTo>
                      <a:pt x="8" y="29"/>
                    </a:lnTo>
                    <a:lnTo>
                      <a:pt x="8" y="23"/>
                    </a:lnTo>
                    <a:lnTo>
                      <a:pt x="11" y="20"/>
                    </a:lnTo>
                    <a:lnTo>
                      <a:pt x="11" y="17"/>
                    </a:lnTo>
                    <a:lnTo>
                      <a:pt x="14" y="17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7" y="9"/>
                    </a:lnTo>
                    <a:lnTo>
                      <a:pt x="17" y="6"/>
                    </a:lnTo>
                    <a:lnTo>
                      <a:pt x="20" y="6"/>
                    </a:lnTo>
                    <a:lnTo>
                      <a:pt x="20" y="3"/>
                    </a:lnTo>
                    <a:lnTo>
                      <a:pt x="23" y="3"/>
                    </a:lnTo>
                    <a:lnTo>
                      <a:pt x="26" y="0"/>
                    </a:lnTo>
                    <a:lnTo>
                      <a:pt x="29" y="3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26" y="9"/>
                    </a:lnTo>
                    <a:lnTo>
                      <a:pt x="23" y="9"/>
                    </a:lnTo>
                    <a:lnTo>
                      <a:pt x="23" y="12"/>
                    </a:lnTo>
                    <a:lnTo>
                      <a:pt x="20" y="17"/>
                    </a:lnTo>
                    <a:lnTo>
                      <a:pt x="17" y="17"/>
                    </a:lnTo>
                    <a:lnTo>
                      <a:pt x="17" y="20"/>
                    </a:lnTo>
                    <a:lnTo>
                      <a:pt x="14" y="23"/>
                    </a:lnTo>
                    <a:lnTo>
                      <a:pt x="11" y="26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8" y="32"/>
                    </a:lnTo>
                    <a:lnTo>
                      <a:pt x="8" y="34"/>
                    </a:lnTo>
                    <a:lnTo>
                      <a:pt x="8" y="37"/>
                    </a:lnTo>
                    <a:lnTo>
                      <a:pt x="8" y="34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97" name="Freeform 795"/>
              <p:cNvSpPr>
                <a:spLocks/>
              </p:cNvSpPr>
              <p:nvPr/>
            </p:nvSpPr>
            <p:spPr bwMode="auto">
              <a:xfrm>
                <a:off x="2234" y="3077"/>
                <a:ext cx="11" cy="6"/>
              </a:xfrm>
              <a:custGeom>
                <a:avLst/>
                <a:gdLst>
                  <a:gd name="T0" fmla="*/ 11 w 11"/>
                  <a:gd name="T1" fmla="*/ 6 h 6"/>
                  <a:gd name="T2" fmla="*/ 5 w 11"/>
                  <a:gd name="T3" fmla="*/ 0 h 6"/>
                  <a:gd name="T4" fmla="*/ 2 w 11"/>
                  <a:gd name="T5" fmla="*/ 3 h 6"/>
                  <a:gd name="T6" fmla="*/ 2 w 11"/>
                  <a:gd name="T7" fmla="*/ 3 h 6"/>
                  <a:gd name="T8" fmla="*/ 0 w 11"/>
                  <a:gd name="T9" fmla="*/ 6 h 6"/>
                  <a:gd name="T10" fmla="*/ 0 w 11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6"/>
                  <a:gd name="T20" fmla="*/ 11 w 11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6">
                    <a:moveTo>
                      <a:pt x="11" y="6"/>
                    </a:moveTo>
                    <a:lnTo>
                      <a:pt x="5" y="0"/>
                    </a:lnTo>
                    <a:lnTo>
                      <a:pt x="2" y="3"/>
                    </a:lnTo>
                    <a:lnTo>
                      <a:pt x="0" y="6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18198" name="Group 796"/>
              <p:cNvGrpSpPr>
                <a:grpSpLocks/>
              </p:cNvGrpSpPr>
              <p:nvPr/>
            </p:nvGrpSpPr>
            <p:grpSpPr bwMode="auto">
              <a:xfrm>
                <a:off x="2228" y="3114"/>
                <a:ext cx="6" cy="6"/>
                <a:chOff x="2228" y="3114"/>
                <a:chExt cx="6" cy="6"/>
              </a:xfrm>
            </p:grpSpPr>
            <p:sp>
              <p:nvSpPr>
                <p:cNvPr id="18220" name="Freeform 797"/>
                <p:cNvSpPr>
                  <a:spLocks/>
                </p:cNvSpPr>
                <p:nvPr/>
              </p:nvSpPr>
              <p:spPr bwMode="auto">
                <a:xfrm>
                  <a:off x="2228" y="3114"/>
                  <a:ext cx="6" cy="6"/>
                </a:xfrm>
                <a:custGeom>
                  <a:avLst/>
                  <a:gdLst>
                    <a:gd name="T0" fmla="*/ 6 w 6"/>
                    <a:gd name="T1" fmla="*/ 3 h 6"/>
                    <a:gd name="T2" fmla="*/ 6 w 6"/>
                    <a:gd name="T3" fmla="*/ 6 h 6"/>
                    <a:gd name="T4" fmla="*/ 0 w 6"/>
                    <a:gd name="T5" fmla="*/ 6 h 6"/>
                    <a:gd name="T6" fmla="*/ 0 w 6"/>
                    <a:gd name="T7" fmla="*/ 3 h 6"/>
                    <a:gd name="T8" fmla="*/ 0 w 6"/>
                    <a:gd name="T9" fmla="*/ 0 h 6"/>
                    <a:gd name="T10" fmla="*/ 6 w 6"/>
                    <a:gd name="T11" fmla="*/ 0 h 6"/>
                    <a:gd name="T12" fmla="*/ 6 w 6"/>
                    <a:gd name="T13" fmla="*/ 3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"/>
                    <a:gd name="T22" fmla="*/ 0 h 6"/>
                    <a:gd name="T23" fmla="*/ 6 w 6"/>
                    <a:gd name="T24" fmla="*/ 6 h 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" h="6">
                      <a:moveTo>
                        <a:pt x="6" y="3"/>
                      </a:move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202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221" name="Freeform 798"/>
                <p:cNvSpPr>
                  <a:spLocks/>
                </p:cNvSpPr>
                <p:nvPr/>
              </p:nvSpPr>
              <p:spPr bwMode="auto">
                <a:xfrm>
                  <a:off x="2228" y="3114"/>
                  <a:ext cx="6" cy="6"/>
                </a:xfrm>
                <a:custGeom>
                  <a:avLst/>
                  <a:gdLst>
                    <a:gd name="T0" fmla="*/ 6 w 6"/>
                    <a:gd name="T1" fmla="*/ 3 h 6"/>
                    <a:gd name="T2" fmla="*/ 6 w 6"/>
                    <a:gd name="T3" fmla="*/ 6 h 6"/>
                    <a:gd name="T4" fmla="*/ 0 w 6"/>
                    <a:gd name="T5" fmla="*/ 6 h 6"/>
                    <a:gd name="T6" fmla="*/ 0 w 6"/>
                    <a:gd name="T7" fmla="*/ 3 h 6"/>
                    <a:gd name="T8" fmla="*/ 0 w 6"/>
                    <a:gd name="T9" fmla="*/ 0 h 6"/>
                    <a:gd name="T10" fmla="*/ 6 w 6"/>
                    <a:gd name="T11" fmla="*/ 0 h 6"/>
                    <a:gd name="T12" fmla="*/ 6 w 6"/>
                    <a:gd name="T13" fmla="*/ 3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"/>
                    <a:gd name="T22" fmla="*/ 0 h 6"/>
                    <a:gd name="T23" fmla="*/ 6 w 6"/>
                    <a:gd name="T24" fmla="*/ 6 h 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" h="6">
                      <a:moveTo>
                        <a:pt x="6" y="3"/>
                      </a:move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3"/>
                      </a:lnTo>
                    </a:path>
                  </a:pathLst>
                </a:custGeom>
                <a:noFill/>
                <a:ln w="47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18199" name="Freeform 799"/>
              <p:cNvSpPr>
                <a:spLocks/>
              </p:cNvSpPr>
              <p:nvPr/>
            </p:nvSpPr>
            <p:spPr bwMode="auto">
              <a:xfrm>
                <a:off x="2234" y="3120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0 h 3"/>
                  <a:gd name="T6" fmla="*/ 0 w 1"/>
                  <a:gd name="T7" fmla="*/ 0 h 3"/>
                  <a:gd name="T8" fmla="*/ 0 w 1"/>
                  <a:gd name="T9" fmla="*/ 3 h 3"/>
                  <a:gd name="T10" fmla="*/ 0 w 1"/>
                  <a:gd name="T11" fmla="*/ 3 h 3"/>
                  <a:gd name="T12" fmla="*/ 0 w 1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3"/>
                  <a:gd name="T23" fmla="*/ 1 w 1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18200" name="Group 800"/>
              <p:cNvGrpSpPr>
                <a:grpSpLocks/>
              </p:cNvGrpSpPr>
              <p:nvPr/>
            </p:nvGrpSpPr>
            <p:grpSpPr bwMode="auto">
              <a:xfrm>
                <a:off x="2228" y="3106"/>
                <a:ext cx="6" cy="2"/>
                <a:chOff x="2228" y="3106"/>
                <a:chExt cx="6" cy="2"/>
              </a:xfrm>
            </p:grpSpPr>
            <p:sp>
              <p:nvSpPr>
                <p:cNvPr id="18218" name="Freeform 801"/>
                <p:cNvSpPr>
                  <a:spLocks/>
                </p:cNvSpPr>
                <p:nvPr/>
              </p:nvSpPr>
              <p:spPr bwMode="auto">
                <a:xfrm>
                  <a:off x="2228" y="3106"/>
                  <a:ext cx="6" cy="2"/>
                </a:xfrm>
                <a:custGeom>
                  <a:avLst/>
                  <a:gdLst>
                    <a:gd name="T0" fmla="*/ 6 w 6"/>
                    <a:gd name="T1" fmla="*/ 2 h 2"/>
                    <a:gd name="T2" fmla="*/ 6 w 6"/>
                    <a:gd name="T3" fmla="*/ 2 h 2"/>
                    <a:gd name="T4" fmla="*/ 6 w 6"/>
                    <a:gd name="T5" fmla="*/ 2 h 2"/>
                    <a:gd name="T6" fmla="*/ 0 w 6"/>
                    <a:gd name="T7" fmla="*/ 2 h 2"/>
                    <a:gd name="T8" fmla="*/ 0 w 6"/>
                    <a:gd name="T9" fmla="*/ 2 h 2"/>
                    <a:gd name="T10" fmla="*/ 0 w 6"/>
                    <a:gd name="T11" fmla="*/ 2 h 2"/>
                    <a:gd name="T12" fmla="*/ 0 w 6"/>
                    <a:gd name="T13" fmla="*/ 0 h 2"/>
                    <a:gd name="T14" fmla="*/ 6 w 6"/>
                    <a:gd name="T15" fmla="*/ 0 h 2"/>
                    <a:gd name="T16" fmla="*/ 6 w 6"/>
                    <a:gd name="T17" fmla="*/ 2 h 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"/>
                    <a:gd name="T28" fmla="*/ 0 h 2"/>
                    <a:gd name="T29" fmla="*/ 6 w 6"/>
                    <a:gd name="T30" fmla="*/ 2 h 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202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219" name="Freeform 802"/>
                <p:cNvSpPr>
                  <a:spLocks/>
                </p:cNvSpPr>
                <p:nvPr/>
              </p:nvSpPr>
              <p:spPr bwMode="auto">
                <a:xfrm>
                  <a:off x="2228" y="3106"/>
                  <a:ext cx="6" cy="2"/>
                </a:xfrm>
                <a:custGeom>
                  <a:avLst/>
                  <a:gdLst>
                    <a:gd name="T0" fmla="*/ 6 w 6"/>
                    <a:gd name="T1" fmla="*/ 2 h 2"/>
                    <a:gd name="T2" fmla="*/ 6 w 6"/>
                    <a:gd name="T3" fmla="*/ 2 h 2"/>
                    <a:gd name="T4" fmla="*/ 6 w 6"/>
                    <a:gd name="T5" fmla="*/ 2 h 2"/>
                    <a:gd name="T6" fmla="*/ 0 w 6"/>
                    <a:gd name="T7" fmla="*/ 2 h 2"/>
                    <a:gd name="T8" fmla="*/ 0 w 6"/>
                    <a:gd name="T9" fmla="*/ 2 h 2"/>
                    <a:gd name="T10" fmla="*/ 0 w 6"/>
                    <a:gd name="T11" fmla="*/ 2 h 2"/>
                    <a:gd name="T12" fmla="*/ 0 w 6"/>
                    <a:gd name="T13" fmla="*/ 0 h 2"/>
                    <a:gd name="T14" fmla="*/ 6 w 6"/>
                    <a:gd name="T15" fmla="*/ 0 h 2"/>
                    <a:gd name="T16" fmla="*/ 6 w 6"/>
                    <a:gd name="T17" fmla="*/ 2 h 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"/>
                    <a:gd name="T28" fmla="*/ 0 h 2"/>
                    <a:gd name="T29" fmla="*/ 6 w 6"/>
                    <a:gd name="T30" fmla="*/ 2 h 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2"/>
                      </a:lnTo>
                    </a:path>
                  </a:pathLst>
                </a:custGeom>
                <a:noFill/>
                <a:ln w="47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18201" name="Freeform 803"/>
              <p:cNvSpPr>
                <a:spLocks/>
              </p:cNvSpPr>
              <p:nvPr/>
            </p:nvSpPr>
            <p:spPr bwMode="auto">
              <a:xfrm>
                <a:off x="2234" y="3108"/>
                <a:ext cx="1" cy="6"/>
              </a:xfrm>
              <a:custGeom>
                <a:avLst/>
                <a:gdLst>
                  <a:gd name="T0" fmla="*/ 0 w 1"/>
                  <a:gd name="T1" fmla="*/ 3 h 6"/>
                  <a:gd name="T2" fmla="*/ 0 w 1"/>
                  <a:gd name="T3" fmla="*/ 3 h 6"/>
                  <a:gd name="T4" fmla="*/ 0 w 1"/>
                  <a:gd name="T5" fmla="*/ 0 h 6"/>
                  <a:gd name="T6" fmla="*/ 0 w 1"/>
                  <a:gd name="T7" fmla="*/ 0 h 6"/>
                  <a:gd name="T8" fmla="*/ 0 w 1"/>
                  <a:gd name="T9" fmla="*/ 3 h 6"/>
                  <a:gd name="T10" fmla="*/ 0 w 1"/>
                  <a:gd name="T11" fmla="*/ 3 h 6"/>
                  <a:gd name="T12" fmla="*/ 0 w 1"/>
                  <a:gd name="T13" fmla="*/ 6 h 6"/>
                  <a:gd name="T14" fmla="*/ 0 w 1"/>
                  <a:gd name="T15" fmla="*/ 6 h 6"/>
                  <a:gd name="T16" fmla="*/ 0 w 1"/>
                  <a:gd name="T17" fmla="*/ 3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6"/>
                  <a:gd name="T29" fmla="*/ 1 w 1"/>
                  <a:gd name="T30" fmla="*/ 6 h 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6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3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202" name="Freeform 804"/>
              <p:cNvSpPr>
                <a:spLocks/>
              </p:cNvSpPr>
              <p:nvPr/>
            </p:nvSpPr>
            <p:spPr bwMode="auto">
              <a:xfrm>
                <a:off x="2222" y="3086"/>
                <a:ext cx="3" cy="45"/>
              </a:xfrm>
              <a:custGeom>
                <a:avLst/>
                <a:gdLst>
                  <a:gd name="T0" fmla="*/ 3 w 3"/>
                  <a:gd name="T1" fmla="*/ 45 h 45"/>
                  <a:gd name="T2" fmla="*/ 3 w 3"/>
                  <a:gd name="T3" fmla="*/ 40 h 45"/>
                  <a:gd name="T4" fmla="*/ 3 w 3"/>
                  <a:gd name="T5" fmla="*/ 37 h 45"/>
                  <a:gd name="T6" fmla="*/ 3 w 3"/>
                  <a:gd name="T7" fmla="*/ 34 h 45"/>
                  <a:gd name="T8" fmla="*/ 3 w 3"/>
                  <a:gd name="T9" fmla="*/ 28 h 45"/>
                  <a:gd name="T10" fmla="*/ 3 w 3"/>
                  <a:gd name="T11" fmla="*/ 25 h 45"/>
                  <a:gd name="T12" fmla="*/ 3 w 3"/>
                  <a:gd name="T13" fmla="*/ 20 h 45"/>
                  <a:gd name="T14" fmla="*/ 3 w 3"/>
                  <a:gd name="T15" fmla="*/ 17 h 45"/>
                  <a:gd name="T16" fmla="*/ 3 w 3"/>
                  <a:gd name="T17" fmla="*/ 14 h 45"/>
                  <a:gd name="T18" fmla="*/ 3 w 3"/>
                  <a:gd name="T19" fmla="*/ 11 h 45"/>
                  <a:gd name="T20" fmla="*/ 3 w 3"/>
                  <a:gd name="T21" fmla="*/ 8 h 45"/>
                  <a:gd name="T22" fmla="*/ 3 w 3"/>
                  <a:gd name="T23" fmla="*/ 5 h 45"/>
                  <a:gd name="T24" fmla="*/ 3 w 3"/>
                  <a:gd name="T25" fmla="*/ 2 h 45"/>
                  <a:gd name="T26" fmla="*/ 0 w 3"/>
                  <a:gd name="T27" fmla="*/ 0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"/>
                  <a:gd name="T43" fmla="*/ 0 h 45"/>
                  <a:gd name="T44" fmla="*/ 3 w 3"/>
                  <a:gd name="T45" fmla="*/ 45 h 4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" h="45">
                    <a:moveTo>
                      <a:pt x="3" y="45"/>
                    </a:moveTo>
                    <a:lnTo>
                      <a:pt x="3" y="40"/>
                    </a:lnTo>
                    <a:lnTo>
                      <a:pt x="3" y="37"/>
                    </a:lnTo>
                    <a:lnTo>
                      <a:pt x="3" y="34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0"/>
                    </a:lnTo>
                    <a:lnTo>
                      <a:pt x="3" y="17"/>
                    </a:lnTo>
                    <a:lnTo>
                      <a:pt x="3" y="14"/>
                    </a:lnTo>
                    <a:lnTo>
                      <a:pt x="3" y="11"/>
                    </a:lnTo>
                    <a:lnTo>
                      <a:pt x="3" y="8"/>
                    </a:lnTo>
                    <a:lnTo>
                      <a:pt x="3" y="5"/>
                    </a:lnTo>
                    <a:lnTo>
                      <a:pt x="3" y="2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203" name="Freeform 805"/>
              <p:cNvSpPr>
                <a:spLocks/>
              </p:cNvSpPr>
              <p:nvPr/>
            </p:nvSpPr>
            <p:spPr bwMode="auto">
              <a:xfrm>
                <a:off x="2225" y="309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0 h 3"/>
                  <a:gd name="T4" fmla="*/ 3 w 3"/>
                  <a:gd name="T5" fmla="*/ 0 h 3"/>
                  <a:gd name="T6" fmla="*/ 3 w 3"/>
                  <a:gd name="T7" fmla="*/ 0 h 3"/>
                  <a:gd name="T8" fmla="*/ 3 w 3"/>
                  <a:gd name="T9" fmla="*/ 0 h 3"/>
                  <a:gd name="T10" fmla="*/ 3 w 3"/>
                  <a:gd name="T11" fmla="*/ 3 h 3"/>
                  <a:gd name="T12" fmla="*/ 0 w 3"/>
                  <a:gd name="T13" fmla="*/ 0 h 3"/>
                  <a:gd name="T14" fmla="*/ 0 w 3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0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204" name="Freeform 806"/>
              <p:cNvSpPr>
                <a:spLocks/>
              </p:cNvSpPr>
              <p:nvPr/>
            </p:nvSpPr>
            <p:spPr bwMode="auto">
              <a:xfrm>
                <a:off x="2259" y="3083"/>
                <a:ext cx="6" cy="51"/>
              </a:xfrm>
              <a:custGeom>
                <a:avLst/>
                <a:gdLst>
                  <a:gd name="T0" fmla="*/ 3 w 6"/>
                  <a:gd name="T1" fmla="*/ 51 h 51"/>
                  <a:gd name="T2" fmla="*/ 0 w 6"/>
                  <a:gd name="T3" fmla="*/ 51 h 51"/>
                  <a:gd name="T4" fmla="*/ 0 w 6"/>
                  <a:gd name="T5" fmla="*/ 48 h 51"/>
                  <a:gd name="T6" fmla="*/ 0 w 6"/>
                  <a:gd name="T7" fmla="*/ 48 h 51"/>
                  <a:gd name="T8" fmla="*/ 0 w 6"/>
                  <a:gd name="T9" fmla="*/ 43 h 51"/>
                  <a:gd name="T10" fmla="*/ 0 w 6"/>
                  <a:gd name="T11" fmla="*/ 43 h 51"/>
                  <a:gd name="T12" fmla="*/ 0 w 6"/>
                  <a:gd name="T13" fmla="*/ 40 h 51"/>
                  <a:gd name="T14" fmla="*/ 0 w 6"/>
                  <a:gd name="T15" fmla="*/ 37 h 51"/>
                  <a:gd name="T16" fmla="*/ 0 w 6"/>
                  <a:gd name="T17" fmla="*/ 31 h 51"/>
                  <a:gd name="T18" fmla="*/ 0 w 6"/>
                  <a:gd name="T19" fmla="*/ 28 h 51"/>
                  <a:gd name="T20" fmla="*/ 0 w 6"/>
                  <a:gd name="T21" fmla="*/ 25 h 51"/>
                  <a:gd name="T22" fmla="*/ 0 w 6"/>
                  <a:gd name="T23" fmla="*/ 23 h 51"/>
                  <a:gd name="T24" fmla="*/ 0 w 6"/>
                  <a:gd name="T25" fmla="*/ 20 h 51"/>
                  <a:gd name="T26" fmla="*/ 0 w 6"/>
                  <a:gd name="T27" fmla="*/ 17 h 51"/>
                  <a:gd name="T28" fmla="*/ 0 w 6"/>
                  <a:gd name="T29" fmla="*/ 14 h 51"/>
                  <a:gd name="T30" fmla="*/ 0 w 6"/>
                  <a:gd name="T31" fmla="*/ 14 h 51"/>
                  <a:gd name="T32" fmla="*/ 0 w 6"/>
                  <a:gd name="T33" fmla="*/ 11 h 51"/>
                  <a:gd name="T34" fmla="*/ 0 w 6"/>
                  <a:gd name="T35" fmla="*/ 8 h 51"/>
                  <a:gd name="T36" fmla="*/ 0 w 6"/>
                  <a:gd name="T37" fmla="*/ 5 h 51"/>
                  <a:gd name="T38" fmla="*/ 0 w 6"/>
                  <a:gd name="T39" fmla="*/ 5 h 51"/>
                  <a:gd name="T40" fmla="*/ 3 w 6"/>
                  <a:gd name="T41" fmla="*/ 3 h 51"/>
                  <a:gd name="T42" fmla="*/ 3 w 6"/>
                  <a:gd name="T43" fmla="*/ 0 h 51"/>
                  <a:gd name="T44" fmla="*/ 6 w 6"/>
                  <a:gd name="T45" fmla="*/ 0 h 5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"/>
                  <a:gd name="T70" fmla="*/ 0 h 51"/>
                  <a:gd name="T71" fmla="*/ 6 w 6"/>
                  <a:gd name="T72" fmla="*/ 51 h 5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" h="51">
                    <a:moveTo>
                      <a:pt x="3" y="51"/>
                    </a:moveTo>
                    <a:lnTo>
                      <a:pt x="0" y="51"/>
                    </a:lnTo>
                    <a:lnTo>
                      <a:pt x="0" y="48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6" y="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205" name="Freeform 807"/>
              <p:cNvSpPr>
                <a:spLocks/>
              </p:cNvSpPr>
              <p:nvPr/>
            </p:nvSpPr>
            <p:spPr bwMode="auto">
              <a:xfrm>
                <a:off x="2236" y="3103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3 h 5"/>
                  <a:gd name="T4" fmla="*/ 0 w 1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5"/>
                  <a:gd name="T11" fmla="*/ 1 w 1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5">
                    <a:moveTo>
                      <a:pt x="0" y="0"/>
                    </a:moveTo>
                    <a:lnTo>
                      <a:pt x="0" y="3"/>
                    </a:lnTo>
                    <a:lnTo>
                      <a:pt x="0" y="5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206" name="Line 808"/>
              <p:cNvSpPr>
                <a:spLocks noChangeShapeType="1"/>
              </p:cNvSpPr>
              <p:nvPr/>
            </p:nvSpPr>
            <p:spPr bwMode="auto">
              <a:xfrm flipV="1">
                <a:off x="2265" y="3134"/>
                <a:ext cx="1" cy="12"/>
              </a:xfrm>
              <a:prstGeom prst="line">
                <a:avLst/>
              </a:prstGeom>
              <a:noFill/>
              <a:ln w="4763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207" name="Freeform 809"/>
              <p:cNvSpPr>
                <a:spLocks/>
              </p:cNvSpPr>
              <p:nvPr/>
            </p:nvSpPr>
            <p:spPr bwMode="auto">
              <a:xfrm>
                <a:off x="2242" y="3140"/>
                <a:ext cx="6" cy="20"/>
              </a:xfrm>
              <a:custGeom>
                <a:avLst/>
                <a:gdLst>
                  <a:gd name="T0" fmla="*/ 6 w 6"/>
                  <a:gd name="T1" fmla="*/ 20 h 20"/>
                  <a:gd name="T2" fmla="*/ 6 w 6"/>
                  <a:gd name="T3" fmla="*/ 20 h 20"/>
                  <a:gd name="T4" fmla="*/ 3 w 6"/>
                  <a:gd name="T5" fmla="*/ 11 h 20"/>
                  <a:gd name="T6" fmla="*/ 0 w 6"/>
                  <a:gd name="T7" fmla="*/ 0 h 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20"/>
                  <a:gd name="T14" fmla="*/ 6 w 6"/>
                  <a:gd name="T15" fmla="*/ 20 h 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20">
                    <a:moveTo>
                      <a:pt x="6" y="20"/>
                    </a:moveTo>
                    <a:lnTo>
                      <a:pt x="6" y="20"/>
                    </a:lnTo>
                    <a:lnTo>
                      <a:pt x="3" y="11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208" name="Freeform 810"/>
              <p:cNvSpPr>
                <a:spLocks/>
              </p:cNvSpPr>
              <p:nvPr/>
            </p:nvSpPr>
            <p:spPr bwMode="auto">
              <a:xfrm>
                <a:off x="2245" y="3151"/>
                <a:ext cx="3" cy="9"/>
              </a:xfrm>
              <a:custGeom>
                <a:avLst/>
                <a:gdLst>
                  <a:gd name="T0" fmla="*/ 3 w 3"/>
                  <a:gd name="T1" fmla="*/ 9 h 9"/>
                  <a:gd name="T2" fmla="*/ 0 w 3"/>
                  <a:gd name="T3" fmla="*/ 0 h 9"/>
                  <a:gd name="T4" fmla="*/ 0 w 3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9"/>
                  <a:gd name="T11" fmla="*/ 3 w 3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9">
                    <a:moveTo>
                      <a:pt x="3" y="9"/>
                    </a:move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209" name="Freeform 811"/>
              <p:cNvSpPr>
                <a:spLocks/>
              </p:cNvSpPr>
              <p:nvPr/>
            </p:nvSpPr>
            <p:spPr bwMode="auto">
              <a:xfrm>
                <a:off x="2259" y="3140"/>
                <a:ext cx="29" cy="17"/>
              </a:xfrm>
              <a:custGeom>
                <a:avLst/>
                <a:gdLst>
                  <a:gd name="T0" fmla="*/ 0 w 29"/>
                  <a:gd name="T1" fmla="*/ 17 h 17"/>
                  <a:gd name="T2" fmla="*/ 0 w 29"/>
                  <a:gd name="T3" fmla="*/ 14 h 17"/>
                  <a:gd name="T4" fmla="*/ 0 w 29"/>
                  <a:gd name="T5" fmla="*/ 14 h 17"/>
                  <a:gd name="T6" fmla="*/ 0 w 29"/>
                  <a:gd name="T7" fmla="*/ 11 h 17"/>
                  <a:gd name="T8" fmla="*/ 0 w 29"/>
                  <a:gd name="T9" fmla="*/ 11 h 17"/>
                  <a:gd name="T10" fmla="*/ 0 w 29"/>
                  <a:gd name="T11" fmla="*/ 11 h 17"/>
                  <a:gd name="T12" fmla="*/ 0 w 29"/>
                  <a:gd name="T13" fmla="*/ 9 h 17"/>
                  <a:gd name="T14" fmla="*/ 0 w 29"/>
                  <a:gd name="T15" fmla="*/ 9 h 17"/>
                  <a:gd name="T16" fmla="*/ 0 w 29"/>
                  <a:gd name="T17" fmla="*/ 6 h 17"/>
                  <a:gd name="T18" fmla="*/ 0 w 29"/>
                  <a:gd name="T19" fmla="*/ 6 h 17"/>
                  <a:gd name="T20" fmla="*/ 3 w 29"/>
                  <a:gd name="T21" fmla="*/ 3 h 17"/>
                  <a:gd name="T22" fmla="*/ 3 w 29"/>
                  <a:gd name="T23" fmla="*/ 3 h 17"/>
                  <a:gd name="T24" fmla="*/ 3 w 29"/>
                  <a:gd name="T25" fmla="*/ 3 h 17"/>
                  <a:gd name="T26" fmla="*/ 6 w 29"/>
                  <a:gd name="T27" fmla="*/ 0 h 17"/>
                  <a:gd name="T28" fmla="*/ 6 w 29"/>
                  <a:gd name="T29" fmla="*/ 0 h 17"/>
                  <a:gd name="T30" fmla="*/ 6 w 29"/>
                  <a:gd name="T31" fmla="*/ 0 h 17"/>
                  <a:gd name="T32" fmla="*/ 9 w 29"/>
                  <a:gd name="T33" fmla="*/ 0 h 17"/>
                  <a:gd name="T34" fmla="*/ 9 w 29"/>
                  <a:gd name="T35" fmla="*/ 0 h 17"/>
                  <a:gd name="T36" fmla="*/ 12 w 29"/>
                  <a:gd name="T37" fmla="*/ 0 h 17"/>
                  <a:gd name="T38" fmla="*/ 12 w 29"/>
                  <a:gd name="T39" fmla="*/ 0 h 17"/>
                  <a:gd name="T40" fmla="*/ 15 w 29"/>
                  <a:gd name="T41" fmla="*/ 0 h 17"/>
                  <a:gd name="T42" fmla="*/ 15 w 29"/>
                  <a:gd name="T43" fmla="*/ 0 h 17"/>
                  <a:gd name="T44" fmla="*/ 18 w 29"/>
                  <a:gd name="T45" fmla="*/ 0 h 17"/>
                  <a:gd name="T46" fmla="*/ 18 w 29"/>
                  <a:gd name="T47" fmla="*/ 0 h 17"/>
                  <a:gd name="T48" fmla="*/ 18 w 29"/>
                  <a:gd name="T49" fmla="*/ 0 h 17"/>
                  <a:gd name="T50" fmla="*/ 20 w 29"/>
                  <a:gd name="T51" fmla="*/ 0 h 17"/>
                  <a:gd name="T52" fmla="*/ 20 w 29"/>
                  <a:gd name="T53" fmla="*/ 0 h 17"/>
                  <a:gd name="T54" fmla="*/ 23 w 29"/>
                  <a:gd name="T55" fmla="*/ 0 h 17"/>
                  <a:gd name="T56" fmla="*/ 23 w 29"/>
                  <a:gd name="T57" fmla="*/ 3 h 17"/>
                  <a:gd name="T58" fmla="*/ 26 w 29"/>
                  <a:gd name="T59" fmla="*/ 3 h 17"/>
                  <a:gd name="T60" fmla="*/ 26 w 29"/>
                  <a:gd name="T61" fmla="*/ 3 h 17"/>
                  <a:gd name="T62" fmla="*/ 26 w 29"/>
                  <a:gd name="T63" fmla="*/ 6 h 17"/>
                  <a:gd name="T64" fmla="*/ 26 w 29"/>
                  <a:gd name="T65" fmla="*/ 6 h 17"/>
                  <a:gd name="T66" fmla="*/ 29 w 29"/>
                  <a:gd name="T67" fmla="*/ 9 h 17"/>
                  <a:gd name="T68" fmla="*/ 29 w 29"/>
                  <a:gd name="T69" fmla="*/ 9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"/>
                  <a:gd name="T106" fmla="*/ 0 h 17"/>
                  <a:gd name="T107" fmla="*/ 29 w 29"/>
                  <a:gd name="T108" fmla="*/ 17 h 1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" h="17">
                    <a:moveTo>
                      <a:pt x="0" y="17"/>
                    </a:moveTo>
                    <a:lnTo>
                      <a:pt x="0" y="14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3"/>
                    </a:lnTo>
                    <a:lnTo>
                      <a:pt x="26" y="3"/>
                    </a:lnTo>
                    <a:lnTo>
                      <a:pt x="26" y="6"/>
                    </a:lnTo>
                    <a:lnTo>
                      <a:pt x="29" y="9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18210" name="Group 812"/>
              <p:cNvGrpSpPr>
                <a:grpSpLocks/>
              </p:cNvGrpSpPr>
              <p:nvPr/>
            </p:nvGrpSpPr>
            <p:grpSpPr bwMode="auto">
              <a:xfrm>
                <a:off x="2259" y="3149"/>
                <a:ext cx="29" cy="20"/>
                <a:chOff x="2259" y="3149"/>
                <a:chExt cx="29" cy="20"/>
              </a:xfrm>
            </p:grpSpPr>
            <p:sp>
              <p:nvSpPr>
                <p:cNvPr id="18216" name="Freeform 813"/>
                <p:cNvSpPr>
                  <a:spLocks/>
                </p:cNvSpPr>
                <p:nvPr/>
              </p:nvSpPr>
              <p:spPr bwMode="auto">
                <a:xfrm>
                  <a:off x="2259" y="3149"/>
                  <a:ext cx="29" cy="20"/>
                </a:xfrm>
                <a:custGeom>
                  <a:avLst/>
                  <a:gdLst>
                    <a:gd name="T0" fmla="*/ 9 w 29"/>
                    <a:gd name="T1" fmla="*/ 20 h 20"/>
                    <a:gd name="T2" fmla="*/ 0 w 29"/>
                    <a:gd name="T3" fmla="*/ 5 h 20"/>
                    <a:gd name="T4" fmla="*/ 26 w 29"/>
                    <a:gd name="T5" fmla="*/ 0 h 20"/>
                    <a:gd name="T6" fmla="*/ 29 w 29"/>
                    <a:gd name="T7" fmla="*/ 14 h 20"/>
                    <a:gd name="T8" fmla="*/ 9 w 29"/>
                    <a:gd name="T9" fmla="*/ 2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20"/>
                    <a:gd name="T17" fmla="*/ 29 w 29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20">
                      <a:moveTo>
                        <a:pt x="9" y="20"/>
                      </a:moveTo>
                      <a:lnTo>
                        <a:pt x="0" y="5"/>
                      </a:lnTo>
                      <a:lnTo>
                        <a:pt x="26" y="0"/>
                      </a:lnTo>
                      <a:lnTo>
                        <a:pt x="29" y="14"/>
                      </a:lnTo>
                      <a:lnTo>
                        <a:pt x="9" y="20"/>
                      </a:lnTo>
                      <a:close/>
                    </a:path>
                  </a:pathLst>
                </a:custGeom>
                <a:solidFill>
                  <a:srgbClr val="C00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217" name="Freeform 814"/>
                <p:cNvSpPr>
                  <a:spLocks/>
                </p:cNvSpPr>
                <p:nvPr/>
              </p:nvSpPr>
              <p:spPr bwMode="auto">
                <a:xfrm>
                  <a:off x="2259" y="3149"/>
                  <a:ext cx="29" cy="20"/>
                </a:xfrm>
                <a:custGeom>
                  <a:avLst/>
                  <a:gdLst>
                    <a:gd name="T0" fmla="*/ 9 w 29"/>
                    <a:gd name="T1" fmla="*/ 20 h 20"/>
                    <a:gd name="T2" fmla="*/ 0 w 29"/>
                    <a:gd name="T3" fmla="*/ 5 h 20"/>
                    <a:gd name="T4" fmla="*/ 26 w 29"/>
                    <a:gd name="T5" fmla="*/ 0 h 20"/>
                    <a:gd name="T6" fmla="*/ 29 w 29"/>
                    <a:gd name="T7" fmla="*/ 14 h 20"/>
                    <a:gd name="T8" fmla="*/ 9 w 29"/>
                    <a:gd name="T9" fmla="*/ 2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20"/>
                    <a:gd name="T17" fmla="*/ 29 w 29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20">
                      <a:moveTo>
                        <a:pt x="9" y="20"/>
                      </a:moveTo>
                      <a:lnTo>
                        <a:pt x="0" y="5"/>
                      </a:lnTo>
                      <a:lnTo>
                        <a:pt x="26" y="0"/>
                      </a:lnTo>
                      <a:lnTo>
                        <a:pt x="29" y="14"/>
                      </a:lnTo>
                      <a:lnTo>
                        <a:pt x="9" y="20"/>
                      </a:lnTo>
                    </a:path>
                  </a:pathLst>
                </a:custGeom>
                <a:noFill/>
                <a:ln w="47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18211" name="Freeform 815"/>
              <p:cNvSpPr>
                <a:spLocks/>
              </p:cNvSpPr>
              <p:nvPr/>
            </p:nvSpPr>
            <p:spPr bwMode="auto">
              <a:xfrm>
                <a:off x="2259" y="3149"/>
                <a:ext cx="35" cy="28"/>
              </a:xfrm>
              <a:custGeom>
                <a:avLst/>
                <a:gdLst>
                  <a:gd name="T0" fmla="*/ 12 w 35"/>
                  <a:gd name="T1" fmla="*/ 28 h 28"/>
                  <a:gd name="T2" fmla="*/ 0 w 35"/>
                  <a:gd name="T3" fmla="*/ 8 h 28"/>
                  <a:gd name="T4" fmla="*/ 29 w 35"/>
                  <a:gd name="T5" fmla="*/ 0 h 28"/>
                  <a:gd name="T6" fmla="*/ 35 w 35"/>
                  <a:gd name="T7" fmla="*/ 22 h 28"/>
                  <a:gd name="T8" fmla="*/ 12 w 35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28"/>
                  <a:gd name="T17" fmla="*/ 35 w 35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28">
                    <a:moveTo>
                      <a:pt x="12" y="28"/>
                    </a:moveTo>
                    <a:lnTo>
                      <a:pt x="0" y="8"/>
                    </a:lnTo>
                    <a:lnTo>
                      <a:pt x="29" y="0"/>
                    </a:lnTo>
                    <a:lnTo>
                      <a:pt x="35" y="22"/>
                    </a:lnTo>
                    <a:lnTo>
                      <a:pt x="12" y="28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18212" name="Group 816"/>
              <p:cNvGrpSpPr>
                <a:grpSpLocks/>
              </p:cNvGrpSpPr>
              <p:nvPr/>
            </p:nvGrpSpPr>
            <p:grpSpPr bwMode="auto">
              <a:xfrm>
                <a:off x="2259" y="3134"/>
                <a:ext cx="9" cy="3"/>
                <a:chOff x="2259" y="3134"/>
                <a:chExt cx="9" cy="3"/>
              </a:xfrm>
            </p:grpSpPr>
            <p:sp>
              <p:nvSpPr>
                <p:cNvPr id="18214" name="Freeform 817"/>
                <p:cNvSpPr>
                  <a:spLocks/>
                </p:cNvSpPr>
                <p:nvPr/>
              </p:nvSpPr>
              <p:spPr bwMode="auto">
                <a:xfrm>
                  <a:off x="2259" y="3134"/>
                  <a:ext cx="9" cy="3"/>
                </a:xfrm>
                <a:custGeom>
                  <a:avLst/>
                  <a:gdLst>
                    <a:gd name="T0" fmla="*/ 3 w 9"/>
                    <a:gd name="T1" fmla="*/ 0 h 3"/>
                    <a:gd name="T2" fmla="*/ 0 w 9"/>
                    <a:gd name="T3" fmla="*/ 0 h 3"/>
                    <a:gd name="T4" fmla="*/ 0 w 9"/>
                    <a:gd name="T5" fmla="*/ 0 h 3"/>
                    <a:gd name="T6" fmla="*/ 0 w 9"/>
                    <a:gd name="T7" fmla="*/ 3 h 3"/>
                    <a:gd name="T8" fmla="*/ 0 w 9"/>
                    <a:gd name="T9" fmla="*/ 3 h 3"/>
                    <a:gd name="T10" fmla="*/ 0 w 9"/>
                    <a:gd name="T11" fmla="*/ 3 h 3"/>
                    <a:gd name="T12" fmla="*/ 0 w 9"/>
                    <a:gd name="T13" fmla="*/ 3 h 3"/>
                    <a:gd name="T14" fmla="*/ 3 w 9"/>
                    <a:gd name="T15" fmla="*/ 3 h 3"/>
                    <a:gd name="T16" fmla="*/ 3 w 9"/>
                    <a:gd name="T17" fmla="*/ 3 h 3"/>
                    <a:gd name="T18" fmla="*/ 3 w 9"/>
                    <a:gd name="T19" fmla="*/ 3 h 3"/>
                    <a:gd name="T20" fmla="*/ 3 w 9"/>
                    <a:gd name="T21" fmla="*/ 3 h 3"/>
                    <a:gd name="T22" fmla="*/ 6 w 9"/>
                    <a:gd name="T23" fmla="*/ 3 h 3"/>
                    <a:gd name="T24" fmla="*/ 6 w 9"/>
                    <a:gd name="T25" fmla="*/ 3 h 3"/>
                    <a:gd name="T26" fmla="*/ 6 w 9"/>
                    <a:gd name="T27" fmla="*/ 3 h 3"/>
                    <a:gd name="T28" fmla="*/ 9 w 9"/>
                    <a:gd name="T29" fmla="*/ 3 h 3"/>
                    <a:gd name="T30" fmla="*/ 9 w 9"/>
                    <a:gd name="T31" fmla="*/ 3 h 3"/>
                    <a:gd name="T32" fmla="*/ 9 w 9"/>
                    <a:gd name="T33" fmla="*/ 3 h 3"/>
                    <a:gd name="T34" fmla="*/ 9 w 9"/>
                    <a:gd name="T35" fmla="*/ 3 h 3"/>
                    <a:gd name="T36" fmla="*/ 9 w 9"/>
                    <a:gd name="T37" fmla="*/ 0 h 3"/>
                    <a:gd name="T38" fmla="*/ 9 w 9"/>
                    <a:gd name="T39" fmla="*/ 0 h 3"/>
                    <a:gd name="T40" fmla="*/ 9 w 9"/>
                    <a:gd name="T41" fmla="*/ 0 h 3"/>
                    <a:gd name="T42" fmla="*/ 9 w 9"/>
                    <a:gd name="T43" fmla="*/ 0 h 3"/>
                    <a:gd name="T44" fmla="*/ 6 w 9"/>
                    <a:gd name="T45" fmla="*/ 0 h 3"/>
                    <a:gd name="T46" fmla="*/ 3 w 9"/>
                    <a:gd name="T47" fmla="*/ 0 h 3"/>
                    <a:gd name="T48" fmla="*/ 3 w 9"/>
                    <a:gd name="T49" fmla="*/ 0 h 3"/>
                    <a:gd name="T50" fmla="*/ 3 w 9"/>
                    <a:gd name="T51" fmla="*/ 0 h 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9"/>
                    <a:gd name="T79" fmla="*/ 0 h 3"/>
                    <a:gd name="T80" fmla="*/ 9 w 9"/>
                    <a:gd name="T81" fmla="*/ 3 h 3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9" h="3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9" y="3"/>
                      </a:lnTo>
                      <a:lnTo>
                        <a:pt x="9" y="0"/>
                      </a:lnTo>
                      <a:lnTo>
                        <a:pt x="6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B000B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215" name="Freeform 818"/>
                <p:cNvSpPr>
                  <a:spLocks/>
                </p:cNvSpPr>
                <p:nvPr/>
              </p:nvSpPr>
              <p:spPr bwMode="auto">
                <a:xfrm>
                  <a:off x="2259" y="3134"/>
                  <a:ext cx="9" cy="3"/>
                </a:xfrm>
                <a:custGeom>
                  <a:avLst/>
                  <a:gdLst>
                    <a:gd name="T0" fmla="*/ 3 w 9"/>
                    <a:gd name="T1" fmla="*/ 0 h 3"/>
                    <a:gd name="T2" fmla="*/ 0 w 9"/>
                    <a:gd name="T3" fmla="*/ 0 h 3"/>
                    <a:gd name="T4" fmla="*/ 0 w 9"/>
                    <a:gd name="T5" fmla="*/ 0 h 3"/>
                    <a:gd name="T6" fmla="*/ 0 w 9"/>
                    <a:gd name="T7" fmla="*/ 3 h 3"/>
                    <a:gd name="T8" fmla="*/ 0 w 9"/>
                    <a:gd name="T9" fmla="*/ 3 h 3"/>
                    <a:gd name="T10" fmla="*/ 0 w 9"/>
                    <a:gd name="T11" fmla="*/ 3 h 3"/>
                    <a:gd name="T12" fmla="*/ 0 w 9"/>
                    <a:gd name="T13" fmla="*/ 3 h 3"/>
                    <a:gd name="T14" fmla="*/ 3 w 9"/>
                    <a:gd name="T15" fmla="*/ 3 h 3"/>
                    <a:gd name="T16" fmla="*/ 3 w 9"/>
                    <a:gd name="T17" fmla="*/ 3 h 3"/>
                    <a:gd name="T18" fmla="*/ 3 w 9"/>
                    <a:gd name="T19" fmla="*/ 3 h 3"/>
                    <a:gd name="T20" fmla="*/ 3 w 9"/>
                    <a:gd name="T21" fmla="*/ 3 h 3"/>
                    <a:gd name="T22" fmla="*/ 6 w 9"/>
                    <a:gd name="T23" fmla="*/ 3 h 3"/>
                    <a:gd name="T24" fmla="*/ 6 w 9"/>
                    <a:gd name="T25" fmla="*/ 3 h 3"/>
                    <a:gd name="T26" fmla="*/ 6 w 9"/>
                    <a:gd name="T27" fmla="*/ 3 h 3"/>
                    <a:gd name="T28" fmla="*/ 9 w 9"/>
                    <a:gd name="T29" fmla="*/ 3 h 3"/>
                    <a:gd name="T30" fmla="*/ 9 w 9"/>
                    <a:gd name="T31" fmla="*/ 3 h 3"/>
                    <a:gd name="T32" fmla="*/ 9 w 9"/>
                    <a:gd name="T33" fmla="*/ 3 h 3"/>
                    <a:gd name="T34" fmla="*/ 9 w 9"/>
                    <a:gd name="T35" fmla="*/ 3 h 3"/>
                    <a:gd name="T36" fmla="*/ 9 w 9"/>
                    <a:gd name="T37" fmla="*/ 0 h 3"/>
                    <a:gd name="T38" fmla="*/ 9 w 9"/>
                    <a:gd name="T39" fmla="*/ 0 h 3"/>
                    <a:gd name="T40" fmla="*/ 9 w 9"/>
                    <a:gd name="T41" fmla="*/ 0 h 3"/>
                    <a:gd name="T42" fmla="*/ 9 w 9"/>
                    <a:gd name="T43" fmla="*/ 0 h 3"/>
                    <a:gd name="T44" fmla="*/ 6 w 9"/>
                    <a:gd name="T45" fmla="*/ 0 h 3"/>
                    <a:gd name="T46" fmla="*/ 3 w 9"/>
                    <a:gd name="T47" fmla="*/ 0 h 3"/>
                    <a:gd name="T48" fmla="*/ 3 w 9"/>
                    <a:gd name="T49" fmla="*/ 0 h 3"/>
                    <a:gd name="T50" fmla="*/ 3 w 9"/>
                    <a:gd name="T51" fmla="*/ 0 h 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9"/>
                    <a:gd name="T79" fmla="*/ 0 h 3"/>
                    <a:gd name="T80" fmla="*/ 9 w 9"/>
                    <a:gd name="T81" fmla="*/ 3 h 3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9" h="3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9" y="3"/>
                      </a:lnTo>
                      <a:lnTo>
                        <a:pt x="9" y="0"/>
                      </a:lnTo>
                      <a:lnTo>
                        <a:pt x="6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47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sp>
            <p:nvSpPr>
              <p:cNvPr id="18213" name="Freeform 819"/>
              <p:cNvSpPr>
                <a:spLocks/>
              </p:cNvSpPr>
              <p:nvPr/>
            </p:nvSpPr>
            <p:spPr bwMode="auto">
              <a:xfrm>
                <a:off x="2259" y="3134"/>
                <a:ext cx="18" cy="12"/>
              </a:xfrm>
              <a:custGeom>
                <a:avLst/>
                <a:gdLst>
                  <a:gd name="T0" fmla="*/ 3 w 18"/>
                  <a:gd name="T1" fmla="*/ 0 h 12"/>
                  <a:gd name="T2" fmla="*/ 3 w 18"/>
                  <a:gd name="T3" fmla="*/ 0 h 12"/>
                  <a:gd name="T4" fmla="*/ 3 w 18"/>
                  <a:gd name="T5" fmla="*/ 3 h 12"/>
                  <a:gd name="T6" fmla="*/ 0 w 18"/>
                  <a:gd name="T7" fmla="*/ 3 h 12"/>
                  <a:gd name="T8" fmla="*/ 0 w 18"/>
                  <a:gd name="T9" fmla="*/ 6 h 12"/>
                  <a:gd name="T10" fmla="*/ 0 w 18"/>
                  <a:gd name="T11" fmla="*/ 6 h 12"/>
                  <a:gd name="T12" fmla="*/ 0 w 18"/>
                  <a:gd name="T13" fmla="*/ 6 h 12"/>
                  <a:gd name="T14" fmla="*/ 0 w 18"/>
                  <a:gd name="T15" fmla="*/ 9 h 12"/>
                  <a:gd name="T16" fmla="*/ 0 w 18"/>
                  <a:gd name="T17" fmla="*/ 9 h 12"/>
                  <a:gd name="T18" fmla="*/ 0 w 18"/>
                  <a:gd name="T19" fmla="*/ 9 h 12"/>
                  <a:gd name="T20" fmla="*/ 3 w 18"/>
                  <a:gd name="T21" fmla="*/ 9 h 12"/>
                  <a:gd name="T22" fmla="*/ 3 w 18"/>
                  <a:gd name="T23" fmla="*/ 9 h 12"/>
                  <a:gd name="T24" fmla="*/ 3 w 18"/>
                  <a:gd name="T25" fmla="*/ 6 h 12"/>
                  <a:gd name="T26" fmla="*/ 3 w 18"/>
                  <a:gd name="T27" fmla="*/ 6 h 12"/>
                  <a:gd name="T28" fmla="*/ 3 w 18"/>
                  <a:gd name="T29" fmla="*/ 6 h 12"/>
                  <a:gd name="T30" fmla="*/ 6 w 18"/>
                  <a:gd name="T31" fmla="*/ 6 h 12"/>
                  <a:gd name="T32" fmla="*/ 6 w 18"/>
                  <a:gd name="T33" fmla="*/ 6 h 12"/>
                  <a:gd name="T34" fmla="*/ 6 w 18"/>
                  <a:gd name="T35" fmla="*/ 9 h 12"/>
                  <a:gd name="T36" fmla="*/ 6 w 18"/>
                  <a:gd name="T37" fmla="*/ 9 h 12"/>
                  <a:gd name="T38" fmla="*/ 6 w 18"/>
                  <a:gd name="T39" fmla="*/ 12 h 12"/>
                  <a:gd name="T40" fmla="*/ 6 w 18"/>
                  <a:gd name="T41" fmla="*/ 12 h 12"/>
                  <a:gd name="T42" fmla="*/ 9 w 18"/>
                  <a:gd name="T43" fmla="*/ 12 h 12"/>
                  <a:gd name="T44" fmla="*/ 9 w 18"/>
                  <a:gd name="T45" fmla="*/ 12 h 12"/>
                  <a:gd name="T46" fmla="*/ 9 w 18"/>
                  <a:gd name="T47" fmla="*/ 9 h 12"/>
                  <a:gd name="T48" fmla="*/ 12 w 18"/>
                  <a:gd name="T49" fmla="*/ 9 h 12"/>
                  <a:gd name="T50" fmla="*/ 12 w 18"/>
                  <a:gd name="T51" fmla="*/ 9 h 12"/>
                  <a:gd name="T52" fmla="*/ 15 w 18"/>
                  <a:gd name="T53" fmla="*/ 9 h 12"/>
                  <a:gd name="T54" fmla="*/ 15 w 18"/>
                  <a:gd name="T55" fmla="*/ 9 h 12"/>
                  <a:gd name="T56" fmla="*/ 15 w 18"/>
                  <a:gd name="T57" fmla="*/ 9 h 12"/>
                  <a:gd name="T58" fmla="*/ 18 w 18"/>
                  <a:gd name="T59" fmla="*/ 9 h 12"/>
                  <a:gd name="T60" fmla="*/ 18 w 18"/>
                  <a:gd name="T61" fmla="*/ 6 h 12"/>
                  <a:gd name="T62" fmla="*/ 18 w 18"/>
                  <a:gd name="T63" fmla="*/ 6 h 12"/>
                  <a:gd name="T64" fmla="*/ 18 w 18"/>
                  <a:gd name="T65" fmla="*/ 6 h 12"/>
                  <a:gd name="T66" fmla="*/ 18 w 18"/>
                  <a:gd name="T67" fmla="*/ 3 h 12"/>
                  <a:gd name="T68" fmla="*/ 15 w 18"/>
                  <a:gd name="T69" fmla="*/ 0 h 12"/>
                  <a:gd name="T70" fmla="*/ 15 w 18"/>
                  <a:gd name="T71" fmla="*/ 0 h 12"/>
                  <a:gd name="T72" fmla="*/ 12 w 18"/>
                  <a:gd name="T73" fmla="*/ 0 h 12"/>
                  <a:gd name="T74" fmla="*/ 9 w 18"/>
                  <a:gd name="T75" fmla="*/ 0 h 12"/>
                  <a:gd name="T76" fmla="*/ 6 w 18"/>
                  <a:gd name="T77" fmla="*/ 0 h 12"/>
                  <a:gd name="T78" fmla="*/ 6 w 18"/>
                  <a:gd name="T79" fmla="*/ 0 h 12"/>
                  <a:gd name="T80" fmla="*/ 3 w 18"/>
                  <a:gd name="T81" fmla="*/ 0 h 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8"/>
                  <a:gd name="T124" fmla="*/ 0 h 12"/>
                  <a:gd name="T125" fmla="*/ 18 w 18"/>
                  <a:gd name="T126" fmla="*/ 12 h 1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8" h="12">
                    <a:moveTo>
                      <a:pt x="3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6" y="9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2" y="9"/>
                    </a:lnTo>
                    <a:lnTo>
                      <a:pt x="15" y="9"/>
                    </a:lnTo>
                    <a:lnTo>
                      <a:pt x="18" y="9"/>
                    </a:lnTo>
                    <a:lnTo>
                      <a:pt x="18" y="6"/>
                    </a:lnTo>
                    <a:lnTo>
                      <a:pt x="18" y="3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17" name="Group 820"/>
            <p:cNvGrpSpPr>
              <a:grpSpLocks/>
            </p:cNvGrpSpPr>
            <p:nvPr/>
          </p:nvGrpSpPr>
          <p:grpSpPr bwMode="auto">
            <a:xfrm>
              <a:off x="2795" y="1820"/>
              <a:ext cx="1205" cy="1800"/>
              <a:chOff x="3590" y="2584"/>
              <a:chExt cx="1643" cy="2229"/>
            </a:xfrm>
          </p:grpSpPr>
          <p:sp>
            <p:nvSpPr>
              <p:cNvPr id="18174" name="Freeform 821"/>
              <p:cNvSpPr>
                <a:spLocks/>
              </p:cNvSpPr>
              <p:nvPr/>
            </p:nvSpPr>
            <p:spPr bwMode="auto">
              <a:xfrm>
                <a:off x="3590" y="2584"/>
                <a:ext cx="1643" cy="2229"/>
              </a:xfrm>
              <a:custGeom>
                <a:avLst/>
                <a:gdLst>
                  <a:gd name="T0" fmla="*/ 0 w 1643"/>
                  <a:gd name="T1" fmla="*/ 201 h 2229"/>
                  <a:gd name="T2" fmla="*/ 748 w 1643"/>
                  <a:gd name="T3" fmla="*/ 0 h 2229"/>
                  <a:gd name="T4" fmla="*/ 854 w 1643"/>
                  <a:gd name="T5" fmla="*/ 0 h 2229"/>
                  <a:gd name="T6" fmla="*/ 1640 w 1643"/>
                  <a:gd name="T7" fmla="*/ 212 h 2229"/>
                  <a:gd name="T8" fmla="*/ 1640 w 1643"/>
                  <a:gd name="T9" fmla="*/ 679 h 2229"/>
                  <a:gd name="T10" fmla="*/ 1643 w 1643"/>
                  <a:gd name="T11" fmla="*/ 906 h 2229"/>
                  <a:gd name="T12" fmla="*/ 1631 w 1643"/>
                  <a:gd name="T13" fmla="*/ 1367 h 2229"/>
                  <a:gd name="T14" fmla="*/ 957 w 1643"/>
                  <a:gd name="T15" fmla="*/ 2060 h 2229"/>
                  <a:gd name="T16" fmla="*/ 966 w 1643"/>
                  <a:gd name="T17" fmla="*/ 2229 h 2229"/>
                  <a:gd name="T18" fmla="*/ 831 w 1643"/>
                  <a:gd name="T19" fmla="*/ 2163 h 2229"/>
                  <a:gd name="T20" fmla="*/ 831 w 1643"/>
                  <a:gd name="T21" fmla="*/ 1988 h 2229"/>
                  <a:gd name="T22" fmla="*/ 929 w 1643"/>
                  <a:gd name="T23" fmla="*/ 1951 h 2229"/>
                  <a:gd name="T24" fmla="*/ 1221 w 1643"/>
                  <a:gd name="T25" fmla="*/ 1645 h 2229"/>
                  <a:gd name="T26" fmla="*/ 1508 w 1643"/>
                  <a:gd name="T27" fmla="*/ 1295 h 2229"/>
                  <a:gd name="T28" fmla="*/ 1451 w 1643"/>
                  <a:gd name="T29" fmla="*/ 390 h 2229"/>
                  <a:gd name="T30" fmla="*/ 811 w 1643"/>
                  <a:gd name="T31" fmla="*/ 189 h 2229"/>
                  <a:gd name="T32" fmla="*/ 223 w 1643"/>
                  <a:gd name="T33" fmla="*/ 358 h 2229"/>
                  <a:gd name="T34" fmla="*/ 149 w 1643"/>
                  <a:gd name="T35" fmla="*/ 1309 h 2229"/>
                  <a:gd name="T36" fmla="*/ 510 w 1643"/>
                  <a:gd name="T37" fmla="*/ 1742 h 2229"/>
                  <a:gd name="T38" fmla="*/ 817 w 1643"/>
                  <a:gd name="T39" fmla="*/ 1988 h 2229"/>
                  <a:gd name="T40" fmla="*/ 817 w 1643"/>
                  <a:gd name="T41" fmla="*/ 2163 h 2229"/>
                  <a:gd name="T42" fmla="*/ 688 w 1643"/>
                  <a:gd name="T43" fmla="*/ 2209 h 2229"/>
                  <a:gd name="T44" fmla="*/ 676 w 1643"/>
                  <a:gd name="T45" fmla="*/ 2040 h 2229"/>
                  <a:gd name="T46" fmla="*/ 17 w 1643"/>
                  <a:gd name="T47" fmla="*/ 1361 h 2229"/>
                  <a:gd name="T48" fmla="*/ 3 w 1643"/>
                  <a:gd name="T49" fmla="*/ 565 h 2229"/>
                  <a:gd name="T50" fmla="*/ 0 w 1643"/>
                  <a:gd name="T51" fmla="*/ 201 h 222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3"/>
                  <a:gd name="T79" fmla="*/ 0 h 2229"/>
                  <a:gd name="T80" fmla="*/ 1643 w 1643"/>
                  <a:gd name="T81" fmla="*/ 2229 h 222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3" h="2229">
                    <a:moveTo>
                      <a:pt x="0" y="201"/>
                    </a:moveTo>
                    <a:lnTo>
                      <a:pt x="748" y="0"/>
                    </a:lnTo>
                    <a:lnTo>
                      <a:pt x="854" y="0"/>
                    </a:lnTo>
                    <a:lnTo>
                      <a:pt x="1640" y="212"/>
                    </a:lnTo>
                    <a:lnTo>
                      <a:pt x="1640" y="679"/>
                    </a:lnTo>
                    <a:lnTo>
                      <a:pt x="1643" y="906"/>
                    </a:lnTo>
                    <a:lnTo>
                      <a:pt x="1631" y="1367"/>
                    </a:lnTo>
                    <a:lnTo>
                      <a:pt x="957" y="2060"/>
                    </a:lnTo>
                    <a:lnTo>
                      <a:pt x="966" y="2229"/>
                    </a:lnTo>
                    <a:lnTo>
                      <a:pt x="831" y="2163"/>
                    </a:lnTo>
                    <a:lnTo>
                      <a:pt x="831" y="1988"/>
                    </a:lnTo>
                    <a:lnTo>
                      <a:pt x="929" y="1951"/>
                    </a:lnTo>
                    <a:lnTo>
                      <a:pt x="1221" y="1645"/>
                    </a:lnTo>
                    <a:lnTo>
                      <a:pt x="1508" y="1295"/>
                    </a:lnTo>
                    <a:lnTo>
                      <a:pt x="1451" y="390"/>
                    </a:lnTo>
                    <a:lnTo>
                      <a:pt x="811" y="189"/>
                    </a:lnTo>
                    <a:lnTo>
                      <a:pt x="223" y="358"/>
                    </a:lnTo>
                    <a:lnTo>
                      <a:pt x="149" y="1309"/>
                    </a:lnTo>
                    <a:lnTo>
                      <a:pt x="510" y="1742"/>
                    </a:lnTo>
                    <a:lnTo>
                      <a:pt x="817" y="1988"/>
                    </a:lnTo>
                    <a:lnTo>
                      <a:pt x="817" y="2163"/>
                    </a:lnTo>
                    <a:lnTo>
                      <a:pt x="688" y="2209"/>
                    </a:lnTo>
                    <a:lnTo>
                      <a:pt x="676" y="2040"/>
                    </a:lnTo>
                    <a:lnTo>
                      <a:pt x="17" y="1361"/>
                    </a:lnTo>
                    <a:lnTo>
                      <a:pt x="3" y="565"/>
                    </a:lnTo>
                    <a:lnTo>
                      <a:pt x="0" y="201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75" name="Freeform 822"/>
              <p:cNvSpPr>
                <a:spLocks/>
              </p:cNvSpPr>
              <p:nvPr/>
            </p:nvSpPr>
            <p:spPr bwMode="auto">
              <a:xfrm>
                <a:off x="3590" y="2584"/>
                <a:ext cx="1643" cy="2229"/>
              </a:xfrm>
              <a:custGeom>
                <a:avLst/>
                <a:gdLst>
                  <a:gd name="T0" fmla="*/ 0 w 1643"/>
                  <a:gd name="T1" fmla="*/ 201 h 2229"/>
                  <a:gd name="T2" fmla="*/ 748 w 1643"/>
                  <a:gd name="T3" fmla="*/ 0 h 2229"/>
                  <a:gd name="T4" fmla="*/ 854 w 1643"/>
                  <a:gd name="T5" fmla="*/ 0 h 2229"/>
                  <a:gd name="T6" fmla="*/ 1640 w 1643"/>
                  <a:gd name="T7" fmla="*/ 212 h 2229"/>
                  <a:gd name="T8" fmla="*/ 1640 w 1643"/>
                  <a:gd name="T9" fmla="*/ 679 h 2229"/>
                  <a:gd name="T10" fmla="*/ 1643 w 1643"/>
                  <a:gd name="T11" fmla="*/ 906 h 2229"/>
                  <a:gd name="T12" fmla="*/ 1631 w 1643"/>
                  <a:gd name="T13" fmla="*/ 1367 h 2229"/>
                  <a:gd name="T14" fmla="*/ 957 w 1643"/>
                  <a:gd name="T15" fmla="*/ 2060 h 2229"/>
                  <a:gd name="T16" fmla="*/ 966 w 1643"/>
                  <a:gd name="T17" fmla="*/ 2229 h 2229"/>
                  <a:gd name="T18" fmla="*/ 831 w 1643"/>
                  <a:gd name="T19" fmla="*/ 2163 h 2229"/>
                  <a:gd name="T20" fmla="*/ 831 w 1643"/>
                  <a:gd name="T21" fmla="*/ 1988 h 2229"/>
                  <a:gd name="T22" fmla="*/ 929 w 1643"/>
                  <a:gd name="T23" fmla="*/ 1951 h 2229"/>
                  <a:gd name="T24" fmla="*/ 1221 w 1643"/>
                  <a:gd name="T25" fmla="*/ 1645 h 2229"/>
                  <a:gd name="T26" fmla="*/ 1508 w 1643"/>
                  <a:gd name="T27" fmla="*/ 1295 h 2229"/>
                  <a:gd name="T28" fmla="*/ 1451 w 1643"/>
                  <a:gd name="T29" fmla="*/ 390 h 2229"/>
                  <a:gd name="T30" fmla="*/ 811 w 1643"/>
                  <a:gd name="T31" fmla="*/ 189 h 2229"/>
                  <a:gd name="T32" fmla="*/ 223 w 1643"/>
                  <a:gd name="T33" fmla="*/ 358 h 2229"/>
                  <a:gd name="T34" fmla="*/ 149 w 1643"/>
                  <a:gd name="T35" fmla="*/ 1309 h 2229"/>
                  <a:gd name="T36" fmla="*/ 510 w 1643"/>
                  <a:gd name="T37" fmla="*/ 1742 h 2229"/>
                  <a:gd name="T38" fmla="*/ 817 w 1643"/>
                  <a:gd name="T39" fmla="*/ 1988 h 2229"/>
                  <a:gd name="T40" fmla="*/ 817 w 1643"/>
                  <a:gd name="T41" fmla="*/ 2163 h 2229"/>
                  <a:gd name="T42" fmla="*/ 688 w 1643"/>
                  <a:gd name="T43" fmla="*/ 2209 h 2229"/>
                  <a:gd name="T44" fmla="*/ 676 w 1643"/>
                  <a:gd name="T45" fmla="*/ 2040 h 2229"/>
                  <a:gd name="T46" fmla="*/ 17 w 1643"/>
                  <a:gd name="T47" fmla="*/ 1361 h 2229"/>
                  <a:gd name="T48" fmla="*/ 3 w 1643"/>
                  <a:gd name="T49" fmla="*/ 565 h 2229"/>
                  <a:gd name="T50" fmla="*/ 0 w 1643"/>
                  <a:gd name="T51" fmla="*/ 201 h 222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3"/>
                  <a:gd name="T79" fmla="*/ 0 h 2229"/>
                  <a:gd name="T80" fmla="*/ 1643 w 1643"/>
                  <a:gd name="T81" fmla="*/ 2229 h 222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3" h="2229">
                    <a:moveTo>
                      <a:pt x="0" y="201"/>
                    </a:moveTo>
                    <a:lnTo>
                      <a:pt x="748" y="0"/>
                    </a:lnTo>
                    <a:lnTo>
                      <a:pt x="854" y="0"/>
                    </a:lnTo>
                    <a:lnTo>
                      <a:pt x="1640" y="212"/>
                    </a:lnTo>
                    <a:lnTo>
                      <a:pt x="1640" y="679"/>
                    </a:lnTo>
                    <a:lnTo>
                      <a:pt x="1643" y="906"/>
                    </a:lnTo>
                    <a:lnTo>
                      <a:pt x="1631" y="1367"/>
                    </a:lnTo>
                    <a:lnTo>
                      <a:pt x="957" y="2060"/>
                    </a:lnTo>
                    <a:lnTo>
                      <a:pt x="966" y="2229"/>
                    </a:lnTo>
                    <a:lnTo>
                      <a:pt x="831" y="2163"/>
                    </a:lnTo>
                    <a:lnTo>
                      <a:pt x="831" y="1988"/>
                    </a:lnTo>
                    <a:lnTo>
                      <a:pt x="929" y="1951"/>
                    </a:lnTo>
                    <a:lnTo>
                      <a:pt x="1221" y="1645"/>
                    </a:lnTo>
                    <a:lnTo>
                      <a:pt x="1508" y="1295"/>
                    </a:lnTo>
                    <a:lnTo>
                      <a:pt x="1451" y="390"/>
                    </a:lnTo>
                    <a:lnTo>
                      <a:pt x="811" y="189"/>
                    </a:lnTo>
                    <a:lnTo>
                      <a:pt x="223" y="358"/>
                    </a:lnTo>
                    <a:lnTo>
                      <a:pt x="149" y="1309"/>
                    </a:lnTo>
                    <a:lnTo>
                      <a:pt x="510" y="1742"/>
                    </a:lnTo>
                    <a:lnTo>
                      <a:pt x="817" y="1988"/>
                    </a:lnTo>
                    <a:lnTo>
                      <a:pt x="817" y="2163"/>
                    </a:lnTo>
                    <a:lnTo>
                      <a:pt x="688" y="2209"/>
                    </a:lnTo>
                    <a:lnTo>
                      <a:pt x="676" y="2040"/>
                    </a:lnTo>
                    <a:lnTo>
                      <a:pt x="17" y="1361"/>
                    </a:lnTo>
                    <a:lnTo>
                      <a:pt x="3" y="565"/>
                    </a:lnTo>
                    <a:lnTo>
                      <a:pt x="0" y="201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418" name="Rectangle 823"/>
            <p:cNvSpPr>
              <a:spLocks noChangeArrowheads="1"/>
            </p:cNvSpPr>
            <p:nvPr/>
          </p:nvSpPr>
          <p:spPr bwMode="auto">
            <a:xfrm>
              <a:off x="1099" y="714"/>
              <a:ext cx="110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419" name="Rectangle 824"/>
            <p:cNvSpPr>
              <a:spLocks noChangeArrowheads="1"/>
            </p:cNvSpPr>
            <p:nvPr/>
          </p:nvSpPr>
          <p:spPr bwMode="auto">
            <a:xfrm>
              <a:off x="1066" y="740"/>
              <a:ext cx="1237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humidade relativa</a:t>
              </a:r>
            </a:p>
            <a:p>
              <a:pPr algn="ctr"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exterior</a:t>
              </a:r>
              <a:endParaRPr lang="pt-PT" altLang="pt-PT" sz="1400">
                <a:latin typeface="Times New Roman" pitchFamily="18" charset="0"/>
              </a:endParaRPr>
            </a:p>
          </p:txBody>
        </p:sp>
        <p:sp>
          <p:nvSpPr>
            <p:cNvPr id="17420" name="Freeform 827"/>
            <p:cNvSpPr>
              <a:spLocks/>
            </p:cNvSpPr>
            <p:nvPr/>
          </p:nvSpPr>
          <p:spPr bwMode="auto">
            <a:xfrm>
              <a:off x="2780" y="915"/>
              <a:ext cx="835" cy="405"/>
            </a:xfrm>
            <a:custGeom>
              <a:avLst/>
              <a:gdLst>
                <a:gd name="T0" fmla="*/ 0 w 1138"/>
                <a:gd name="T1" fmla="*/ 0 h 501"/>
                <a:gd name="T2" fmla="*/ 0 w 1138"/>
                <a:gd name="T3" fmla="*/ 5 h 501"/>
                <a:gd name="T4" fmla="*/ 1 w 1138"/>
                <a:gd name="T5" fmla="*/ 5 h 501"/>
                <a:gd name="T6" fmla="*/ 0 60000 65536"/>
                <a:gd name="T7" fmla="*/ 0 60000 65536"/>
                <a:gd name="T8" fmla="*/ 0 60000 65536"/>
                <a:gd name="T9" fmla="*/ 0 w 1138"/>
                <a:gd name="T10" fmla="*/ 0 h 501"/>
                <a:gd name="T11" fmla="*/ 1138 w 1138"/>
                <a:gd name="T12" fmla="*/ 501 h 5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38" h="501">
                  <a:moveTo>
                    <a:pt x="0" y="0"/>
                  </a:moveTo>
                  <a:lnTo>
                    <a:pt x="0" y="501"/>
                  </a:lnTo>
                  <a:lnTo>
                    <a:pt x="1138" y="498"/>
                  </a:lnTo>
                </a:path>
              </a:pathLst>
            </a:custGeom>
            <a:noFill/>
            <a:ln w="63500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421" name="Group 828"/>
            <p:cNvGrpSpPr>
              <a:grpSpLocks/>
            </p:cNvGrpSpPr>
            <p:nvPr/>
          </p:nvGrpSpPr>
          <p:grpSpPr bwMode="auto">
            <a:xfrm>
              <a:off x="1549" y="1755"/>
              <a:ext cx="331" cy="576"/>
              <a:chOff x="1892" y="2504"/>
              <a:chExt cx="451" cy="713"/>
            </a:xfrm>
          </p:grpSpPr>
          <p:sp>
            <p:nvSpPr>
              <p:cNvPr id="18018" name="Freeform 829"/>
              <p:cNvSpPr>
                <a:spLocks/>
              </p:cNvSpPr>
              <p:nvPr/>
            </p:nvSpPr>
            <p:spPr bwMode="auto">
              <a:xfrm>
                <a:off x="1892" y="2504"/>
                <a:ext cx="445" cy="708"/>
              </a:xfrm>
              <a:custGeom>
                <a:avLst/>
                <a:gdLst>
                  <a:gd name="T0" fmla="*/ 330 w 445"/>
                  <a:gd name="T1" fmla="*/ 708 h 708"/>
                  <a:gd name="T2" fmla="*/ 336 w 445"/>
                  <a:gd name="T3" fmla="*/ 613 h 708"/>
                  <a:gd name="T4" fmla="*/ 422 w 445"/>
                  <a:gd name="T5" fmla="*/ 536 h 708"/>
                  <a:gd name="T6" fmla="*/ 356 w 445"/>
                  <a:gd name="T7" fmla="*/ 467 h 708"/>
                  <a:gd name="T8" fmla="*/ 445 w 445"/>
                  <a:gd name="T9" fmla="*/ 404 h 708"/>
                  <a:gd name="T10" fmla="*/ 296 w 445"/>
                  <a:gd name="T11" fmla="*/ 372 h 708"/>
                  <a:gd name="T12" fmla="*/ 439 w 445"/>
                  <a:gd name="T13" fmla="*/ 255 h 708"/>
                  <a:gd name="T14" fmla="*/ 293 w 445"/>
                  <a:gd name="T15" fmla="*/ 281 h 708"/>
                  <a:gd name="T16" fmla="*/ 413 w 445"/>
                  <a:gd name="T17" fmla="*/ 72 h 708"/>
                  <a:gd name="T18" fmla="*/ 253 w 445"/>
                  <a:gd name="T19" fmla="*/ 166 h 708"/>
                  <a:gd name="T20" fmla="*/ 313 w 445"/>
                  <a:gd name="T21" fmla="*/ 0 h 708"/>
                  <a:gd name="T22" fmla="*/ 218 w 445"/>
                  <a:gd name="T23" fmla="*/ 92 h 708"/>
                  <a:gd name="T24" fmla="*/ 132 w 445"/>
                  <a:gd name="T25" fmla="*/ 0 h 708"/>
                  <a:gd name="T26" fmla="*/ 178 w 445"/>
                  <a:gd name="T27" fmla="*/ 158 h 708"/>
                  <a:gd name="T28" fmla="*/ 63 w 445"/>
                  <a:gd name="T29" fmla="*/ 109 h 708"/>
                  <a:gd name="T30" fmla="*/ 161 w 445"/>
                  <a:gd name="T31" fmla="*/ 238 h 708"/>
                  <a:gd name="T32" fmla="*/ 0 w 445"/>
                  <a:gd name="T33" fmla="*/ 249 h 708"/>
                  <a:gd name="T34" fmla="*/ 170 w 445"/>
                  <a:gd name="T35" fmla="*/ 327 h 708"/>
                  <a:gd name="T36" fmla="*/ 49 w 445"/>
                  <a:gd name="T37" fmla="*/ 421 h 708"/>
                  <a:gd name="T38" fmla="*/ 215 w 445"/>
                  <a:gd name="T39" fmla="*/ 415 h 708"/>
                  <a:gd name="T40" fmla="*/ 72 w 445"/>
                  <a:gd name="T41" fmla="*/ 510 h 708"/>
                  <a:gd name="T42" fmla="*/ 201 w 445"/>
                  <a:gd name="T43" fmla="*/ 504 h 708"/>
                  <a:gd name="T44" fmla="*/ 138 w 445"/>
                  <a:gd name="T45" fmla="*/ 573 h 708"/>
                  <a:gd name="T46" fmla="*/ 207 w 445"/>
                  <a:gd name="T47" fmla="*/ 702 h 708"/>
                  <a:gd name="T48" fmla="*/ 330 w 445"/>
                  <a:gd name="T49" fmla="*/ 708 h 70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45"/>
                  <a:gd name="T76" fmla="*/ 0 h 708"/>
                  <a:gd name="T77" fmla="*/ 445 w 445"/>
                  <a:gd name="T78" fmla="*/ 708 h 70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45" h="708">
                    <a:moveTo>
                      <a:pt x="330" y="708"/>
                    </a:moveTo>
                    <a:lnTo>
                      <a:pt x="336" y="613"/>
                    </a:lnTo>
                    <a:lnTo>
                      <a:pt x="422" y="536"/>
                    </a:lnTo>
                    <a:lnTo>
                      <a:pt x="356" y="467"/>
                    </a:lnTo>
                    <a:lnTo>
                      <a:pt x="445" y="404"/>
                    </a:lnTo>
                    <a:lnTo>
                      <a:pt x="296" y="372"/>
                    </a:lnTo>
                    <a:lnTo>
                      <a:pt x="439" y="255"/>
                    </a:lnTo>
                    <a:lnTo>
                      <a:pt x="293" y="281"/>
                    </a:lnTo>
                    <a:lnTo>
                      <a:pt x="413" y="72"/>
                    </a:lnTo>
                    <a:lnTo>
                      <a:pt x="253" y="166"/>
                    </a:lnTo>
                    <a:lnTo>
                      <a:pt x="313" y="0"/>
                    </a:lnTo>
                    <a:lnTo>
                      <a:pt x="218" y="92"/>
                    </a:lnTo>
                    <a:lnTo>
                      <a:pt x="132" y="0"/>
                    </a:lnTo>
                    <a:lnTo>
                      <a:pt x="178" y="158"/>
                    </a:lnTo>
                    <a:lnTo>
                      <a:pt x="63" y="109"/>
                    </a:lnTo>
                    <a:lnTo>
                      <a:pt x="161" y="238"/>
                    </a:lnTo>
                    <a:lnTo>
                      <a:pt x="0" y="249"/>
                    </a:lnTo>
                    <a:lnTo>
                      <a:pt x="170" y="327"/>
                    </a:lnTo>
                    <a:lnTo>
                      <a:pt x="49" y="421"/>
                    </a:lnTo>
                    <a:lnTo>
                      <a:pt x="215" y="415"/>
                    </a:lnTo>
                    <a:lnTo>
                      <a:pt x="72" y="510"/>
                    </a:lnTo>
                    <a:lnTo>
                      <a:pt x="201" y="504"/>
                    </a:lnTo>
                    <a:lnTo>
                      <a:pt x="138" y="573"/>
                    </a:lnTo>
                    <a:lnTo>
                      <a:pt x="207" y="702"/>
                    </a:lnTo>
                    <a:lnTo>
                      <a:pt x="330" y="708"/>
                    </a:lnTo>
                    <a:close/>
                  </a:path>
                </a:pathLst>
              </a:cu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19" name="Rectangle 830"/>
              <p:cNvSpPr>
                <a:spLocks noChangeArrowheads="1"/>
              </p:cNvSpPr>
              <p:nvPr/>
            </p:nvSpPr>
            <p:spPr bwMode="auto">
              <a:xfrm>
                <a:off x="2216" y="3200"/>
                <a:ext cx="12" cy="12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020" name="Freeform 831"/>
              <p:cNvSpPr>
                <a:spLocks/>
              </p:cNvSpPr>
              <p:nvPr/>
            </p:nvSpPr>
            <p:spPr bwMode="auto">
              <a:xfrm>
                <a:off x="2216" y="3177"/>
                <a:ext cx="15" cy="12"/>
              </a:xfrm>
              <a:custGeom>
                <a:avLst/>
                <a:gdLst>
                  <a:gd name="T0" fmla="*/ 0 w 15"/>
                  <a:gd name="T1" fmla="*/ 12 h 12"/>
                  <a:gd name="T2" fmla="*/ 12 w 15"/>
                  <a:gd name="T3" fmla="*/ 12 h 12"/>
                  <a:gd name="T4" fmla="*/ 15 w 15"/>
                  <a:gd name="T5" fmla="*/ 0 h 12"/>
                  <a:gd name="T6" fmla="*/ 3 w 15"/>
                  <a:gd name="T7" fmla="*/ 0 h 12"/>
                  <a:gd name="T8" fmla="*/ 0 w 15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2"/>
                  <a:gd name="T17" fmla="*/ 15 w 15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2">
                    <a:moveTo>
                      <a:pt x="0" y="12"/>
                    </a:moveTo>
                    <a:lnTo>
                      <a:pt x="12" y="12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21" name="Rectangle 832"/>
              <p:cNvSpPr>
                <a:spLocks noChangeArrowheads="1"/>
              </p:cNvSpPr>
              <p:nvPr/>
            </p:nvSpPr>
            <p:spPr bwMode="auto">
              <a:xfrm>
                <a:off x="2219" y="3154"/>
                <a:ext cx="12" cy="12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022" name="Freeform 833"/>
              <p:cNvSpPr>
                <a:spLocks/>
              </p:cNvSpPr>
              <p:nvPr/>
            </p:nvSpPr>
            <p:spPr bwMode="auto">
              <a:xfrm>
                <a:off x="2219" y="3131"/>
                <a:ext cx="15" cy="12"/>
              </a:xfrm>
              <a:custGeom>
                <a:avLst/>
                <a:gdLst>
                  <a:gd name="T0" fmla="*/ 0 w 15"/>
                  <a:gd name="T1" fmla="*/ 12 h 12"/>
                  <a:gd name="T2" fmla="*/ 12 w 15"/>
                  <a:gd name="T3" fmla="*/ 12 h 12"/>
                  <a:gd name="T4" fmla="*/ 15 w 15"/>
                  <a:gd name="T5" fmla="*/ 0 h 12"/>
                  <a:gd name="T6" fmla="*/ 3 w 15"/>
                  <a:gd name="T7" fmla="*/ 0 h 12"/>
                  <a:gd name="T8" fmla="*/ 0 w 15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2"/>
                  <a:gd name="T17" fmla="*/ 15 w 15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2">
                    <a:moveTo>
                      <a:pt x="0" y="12"/>
                    </a:moveTo>
                    <a:lnTo>
                      <a:pt x="12" y="12"/>
                    </a:lnTo>
                    <a:lnTo>
                      <a:pt x="15" y="0"/>
                    </a:lnTo>
                    <a:lnTo>
                      <a:pt x="3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23" name="Freeform 834"/>
              <p:cNvSpPr>
                <a:spLocks/>
              </p:cNvSpPr>
              <p:nvPr/>
            </p:nvSpPr>
            <p:spPr bwMode="auto">
              <a:xfrm>
                <a:off x="2222" y="3108"/>
                <a:ext cx="17" cy="15"/>
              </a:xfrm>
              <a:custGeom>
                <a:avLst/>
                <a:gdLst>
                  <a:gd name="T0" fmla="*/ 0 w 17"/>
                  <a:gd name="T1" fmla="*/ 12 h 15"/>
                  <a:gd name="T2" fmla="*/ 12 w 17"/>
                  <a:gd name="T3" fmla="*/ 12 h 15"/>
                  <a:gd name="T4" fmla="*/ 12 w 17"/>
                  <a:gd name="T5" fmla="*/ 9 h 15"/>
                  <a:gd name="T6" fmla="*/ 6 w 17"/>
                  <a:gd name="T7" fmla="*/ 9 h 15"/>
                  <a:gd name="T8" fmla="*/ 12 w 17"/>
                  <a:gd name="T9" fmla="*/ 15 h 15"/>
                  <a:gd name="T10" fmla="*/ 17 w 17"/>
                  <a:gd name="T11" fmla="*/ 9 h 15"/>
                  <a:gd name="T12" fmla="*/ 9 w 17"/>
                  <a:gd name="T13" fmla="*/ 0 h 15"/>
                  <a:gd name="T14" fmla="*/ 3 w 17"/>
                  <a:gd name="T15" fmla="*/ 6 h 15"/>
                  <a:gd name="T16" fmla="*/ 3 w 17"/>
                  <a:gd name="T17" fmla="*/ 6 h 15"/>
                  <a:gd name="T18" fmla="*/ 0 w 17"/>
                  <a:gd name="T19" fmla="*/ 9 h 15"/>
                  <a:gd name="T20" fmla="*/ 0 w 17"/>
                  <a:gd name="T21" fmla="*/ 9 h 15"/>
                  <a:gd name="T22" fmla="*/ 0 w 17"/>
                  <a:gd name="T23" fmla="*/ 12 h 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5"/>
                  <a:gd name="T38" fmla="*/ 17 w 17"/>
                  <a:gd name="T39" fmla="*/ 15 h 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5">
                    <a:moveTo>
                      <a:pt x="0" y="12"/>
                    </a:moveTo>
                    <a:lnTo>
                      <a:pt x="12" y="12"/>
                    </a:lnTo>
                    <a:lnTo>
                      <a:pt x="12" y="9"/>
                    </a:lnTo>
                    <a:lnTo>
                      <a:pt x="6" y="9"/>
                    </a:lnTo>
                    <a:lnTo>
                      <a:pt x="12" y="15"/>
                    </a:lnTo>
                    <a:lnTo>
                      <a:pt x="17" y="9"/>
                    </a:lnTo>
                    <a:lnTo>
                      <a:pt x="9" y="0"/>
                    </a:lnTo>
                    <a:lnTo>
                      <a:pt x="3" y="6"/>
                    </a:lnTo>
                    <a:lnTo>
                      <a:pt x="0" y="9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24" name="Freeform 835"/>
              <p:cNvSpPr>
                <a:spLocks/>
              </p:cNvSpPr>
              <p:nvPr/>
            </p:nvSpPr>
            <p:spPr bwMode="auto">
              <a:xfrm>
                <a:off x="2239" y="3091"/>
                <a:ext cx="18" cy="17"/>
              </a:xfrm>
              <a:custGeom>
                <a:avLst/>
                <a:gdLst>
                  <a:gd name="T0" fmla="*/ 0 w 18"/>
                  <a:gd name="T1" fmla="*/ 9 h 17"/>
                  <a:gd name="T2" fmla="*/ 9 w 18"/>
                  <a:gd name="T3" fmla="*/ 17 h 17"/>
                  <a:gd name="T4" fmla="*/ 18 w 18"/>
                  <a:gd name="T5" fmla="*/ 9 h 17"/>
                  <a:gd name="T6" fmla="*/ 9 w 18"/>
                  <a:gd name="T7" fmla="*/ 0 h 17"/>
                  <a:gd name="T8" fmla="*/ 0 w 18"/>
                  <a:gd name="T9" fmla="*/ 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7"/>
                  <a:gd name="T17" fmla="*/ 18 w 18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7">
                    <a:moveTo>
                      <a:pt x="0" y="9"/>
                    </a:moveTo>
                    <a:lnTo>
                      <a:pt x="9" y="17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25" name="Freeform 836"/>
              <p:cNvSpPr>
                <a:spLocks/>
              </p:cNvSpPr>
              <p:nvPr/>
            </p:nvSpPr>
            <p:spPr bwMode="auto">
              <a:xfrm>
                <a:off x="2257" y="3077"/>
                <a:ext cx="17" cy="17"/>
              </a:xfrm>
              <a:custGeom>
                <a:avLst/>
                <a:gdLst>
                  <a:gd name="T0" fmla="*/ 0 w 17"/>
                  <a:gd name="T1" fmla="*/ 9 h 17"/>
                  <a:gd name="T2" fmla="*/ 8 w 17"/>
                  <a:gd name="T3" fmla="*/ 17 h 17"/>
                  <a:gd name="T4" fmla="*/ 17 w 17"/>
                  <a:gd name="T5" fmla="*/ 9 h 17"/>
                  <a:gd name="T6" fmla="*/ 8 w 17"/>
                  <a:gd name="T7" fmla="*/ 0 h 17"/>
                  <a:gd name="T8" fmla="*/ 0 w 17"/>
                  <a:gd name="T9" fmla="*/ 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9"/>
                    </a:moveTo>
                    <a:lnTo>
                      <a:pt x="8" y="17"/>
                    </a:lnTo>
                    <a:lnTo>
                      <a:pt x="17" y="9"/>
                    </a:lnTo>
                    <a:lnTo>
                      <a:pt x="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26" name="Freeform 837"/>
              <p:cNvSpPr>
                <a:spLocks/>
              </p:cNvSpPr>
              <p:nvPr/>
            </p:nvSpPr>
            <p:spPr bwMode="auto">
              <a:xfrm>
                <a:off x="2274" y="3060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8 w 17"/>
                  <a:gd name="T3" fmla="*/ 17 h 17"/>
                  <a:gd name="T4" fmla="*/ 17 w 17"/>
                  <a:gd name="T5" fmla="*/ 8 h 17"/>
                  <a:gd name="T6" fmla="*/ 8 w 17"/>
                  <a:gd name="T7" fmla="*/ 0 h 17"/>
                  <a:gd name="T8" fmla="*/ 0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8"/>
                    </a:moveTo>
                    <a:lnTo>
                      <a:pt x="8" y="17"/>
                    </a:lnTo>
                    <a:lnTo>
                      <a:pt x="17" y="8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27" name="Freeform 838"/>
              <p:cNvSpPr>
                <a:spLocks/>
              </p:cNvSpPr>
              <p:nvPr/>
            </p:nvSpPr>
            <p:spPr bwMode="auto">
              <a:xfrm>
                <a:off x="2288" y="3045"/>
                <a:ext cx="17" cy="18"/>
              </a:xfrm>
              <a:custGeom>
                <a:avLst/>
                <a:gdLst>
                  <a:gd name="T0" fmla="*/ 0 w 17"/>
                  <a:gd name="T1" fmla="*/ 9 h 18"/>
                  <a:gd name="T2" fmla="*/ 9 w 17"/>
                  <a:gd name="T3" fmla="*/ 18 h 18"/>
                  <a:gd name="T4" fmla="*/ 17 w 17"/>
                  <a:gd name="T5" fmla="*/ 9 h 18"/>
                  <a:gd name="T6" fmla="*/ 9 w 17"/>
                  <a:gd name="T7" fmla="*/ 0 h 18"/>
                  <a:gd name="T8" fmla="*/ 0 w 17"/>
                  <a:gd name="T9" fmla="*/ 9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0" y="9"/>
                    </a:moveTo>
                    <a:lnTo>
                      <a:pt x="9" y="18"/>
                    </a:lnTo>
                    <a:lnTo>
                      <a:pt x="17" y="9"/>
                    </a:lnTo>
                    <a:lnTo>
                      <a:pt x="9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28" name="Freeform 839"/>
              <p:cNvSpPr>
                <a:spLocks/>
              </p:cNvSpPr>
              <p:nvPr/>
            </p:nvSpPr>
            <p:spPr bwMode="auto">
              <a:xfrm>
                <a:off x="2305" y="3031"/>
                <a:ext cx="15" cy="14"/>
              </a:xfrm>
              <a:custGeom>
                <a:avLst/>
                <a:gdLst>
                  <a:gd name="T0" fmla="*/ 0 w 15"/>
                  <a:gd name="T1" fmla="*/ 6 h 14"/>
                  <a:gd name="T2" fmla="*/ 9 w 15"/>
                  <a:gd name="T3" fmla="*/ 14 h 14"/>
                  <a:gd name="T4" fmla="*/ 15 w 15"/>
                  <a:gd name="T5" fmla="*/ 14 h 14"/>
                  <a:gd name="T6" fmla="*/ 12 w 15"/>
                  <a:gd name="T7" fmla="*/ 12 h 14"/>
                  <a:gd name="T8" fmla="*/ 15 w 15"/>
                  <a:gd name="T9" fmla="*/ 9 h 14"/>
                  <a:gd name="T10" fmla="*/ 15 w 15"/>
                  <a:gd name="T11" fmla="*/ 9 h 14"/>
                  <a:gd name="T12" fmla="*/ 15 w 15"/>
                  <a:gd name="T13" fmla="*/ 6 h 14"/>
                  <a:gd name="T14" fmla="*/ 9 w 15"/>
                  <a:gd name="T15" fmla="*/ 0 h 14"/>
                  <a:gd name="T16" fmla="*/ 0 w 15"/>
                  <a:gd name="T17" fmla="*/ 9 h 14"/>
                  <a:gd name="T18" fmla="*/ 6 w 15"/>
                  <a:gd name="T19" fmla="*/ 14 h 14"/>
                  <a:gd name="T20" fmla="*/ 6 w 15"/>
                  <a:gd name="T21" fmla="*/ 6 h 14"/>
                  <a:gd name="T22" fmla="*/ 3 w 15"/>
                  <a:gd name="T23" fmla="*/ 9 h 14"/>
                  <a:gd name="T24" fmla="*/ 3 w 15"/>
                  <a:gd name="T25" fmla="*/ 9 h 14"/>
                  <a:gd name="T26" fmla="*/ 9 w 15"/>
                  <a:gd name="T27" fmla="*/ 9 h 14"/>
                  <a:gd name="T28" fmla="*/ 6 w 15"/>
                  <a:gd name="T29" fmla="*/ 6 h 14"/>
                  <a:gd name="T30" fmla="*/ 0 w 15"/>
                  <a:gd name="T31" fmla="*/ 6 h 1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"/>
                  <a:gd name="T49" fmla="*/ 0 h 14"/>
                  <a:gd name="T50" fmla="*/ 15 w 15"/>
                  <a:gd name="T51" fmla="*/ 14 h 1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" h="14">
                    <a:moveTo>
                      <a:pt x="0" y="6"/>
                    </a:moveTo>
                    <a:lnTo>
                      <a:pt x="9" y="14"/>
                    </a:lnTo>
                    <a:lnTo>
                      <a:pt x="15" y="14"/>
                    </a:lnTo>
                    <a:lnTo>
                      <a:pt x="12" y="12"/>
                    </a:lnTo>
                    <a:lnTo>
                      <a:pt x="15" y="9"/>
                    </a:lnTo>
                    <a:lnTo>
                      <a:pt x="15" y="6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6" y="14"/>
                    </a:lnTo>
                    <a:lnTo>
                      <a:pt x="6" y="6"/>
                    </a:lnTo>
                    <a:lnTo>
                      <a:pt x="3" y="9"/>
                    </a:lnTo>
                    <a:lnTo>
                      <a:pt x="9" y="9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29" name="Freeform 840"/>
              <p:cNvSpPr>
                <a:spLocks/>
              </p:cNvSpPr>
              <p:nvPr/>
            </p:nvSpPr>
            <p:spPr bwMode="auto">
              <a:xfrm>
                <a:off x="2288" y="3014"/>
                <a:ext cx="17" cy="17"/>
              </a:xfrm>
              <a:custGeom>
                <a:avLst/>
                <a:gdLst>
                  <a:gd name="T0" fmla="*/ 9 w 17"/>
                  <a:gd name="T1" fmla="*/ 17 h 17"/>
                  <a:gd name="T2" fmla="*/ 17 w 17"/>
                  <a:gd name="T3" fmla="*/ 9 h 17"/>
                  <a:gd name="T4" fmla="*/ 9 w 17"/>
                  <a:gd name="T5" fmla="*/ 0 h 17"/>
                  <a:gd name="T6" fmla="*/ 0 w 17"/>
                  <a:gd name="T7" fmla="*/ 9 h 17"/>
                  <a:gd name="T8" fmla="*/ 9 w 17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9" y="17"/>
                    </a:moveTo>
                    <a:lnTo>
                      <a:pt x="17" y="9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30" name="Freeform 841"/>
              <p:cNvSpPr>
                <a:spLocks/>
              </p:cNvSpPr>
              <p:nvPr/>
            </p:nvSpPr>
            <p:spPr bwMode="auto">
              <a:xfrm>
                <a:off x="2274" y="2997"/>
                <a:ext cx="14" cy="17"/>
              </a:xfrm>
              <a:custGeom>
                <a:avLst/>
                <a:gdLst>
                  <a:gd name="T0" fmla="*/ 5 w 14"/>
                  <a:gd name="T1" fmla="*/ 17 h 17"/>
                  <a:gd name="T2" fmla="*/ 14 w 14"/>
                  <a:gd name="T3" fmla="*/ 8 h 17"/>
                  <a:gd name="T4" fmla="*/ 8 w 14"/>
                  <a:gd name="T5" fmla="*/ 0 h 17"/>
                  <a:gd name="T6" fmla="*/ 0 w 14"/>
                  <a:gd name="T7" fmla="*/ 8 h 17"/>
                  <a:gd name="T8" fmla="*/ 5 w 14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7"/>
                  <a:gd name="T17" fmla="*/ 14 w 14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7">
                    <a:moveTo>
                      <a:pt x="5" y="17"/>
                    </a:moveTo>
                    <a:lnTo>
                      <a:pt x="14" y="8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31" name="Freeform 842"/>
              <p:cNvSpPr>
                <a:spLocks/>
              </p:cNvSpPr>
              <p:nvPr/>
            </p:nvSpPr>
            <p:spPr bwMode="auto">
              <a:xfrm>
                <a:off x="2257" y="2980"/>
                <a:ext cx="17" cy="17"/>
              </a:xfrm>
              <a:custGeom>
                <a:avLst/>
                <a:gdLst>
                  <a:gd name="T0" fmla="*/ 8 w 17"/>
                  <a:gd name="T1" fmla="*/ 17 h 17"/>
                  <a:gd name="T2" fmla="*/ 17 w 17"/>
                  <a:gd name="T3" fmla="*/ 8 h 17"/>
                  <a:gd name="T4" fmla="*/ 8 w 17"/>
                  <a:gd name="T5" fmla="*/ 0 h 17"/>
                  <a:gd name="T6" fmla="*/ 0 w 17"/>
                  <a:gd name="T7" fmla="*/ 8 h 17"/>
                  <a:gd name="T8" fmla="*/ 8 w 17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8" y="17"/>
                    </a:moveTo>
                    <a:lnTo>
                      <a:pt x="17" y="8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8" y="17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32" name="Freeform 843"/>
              <p:cNvSpPr>
                <a:spLocks/>
              </p:cNvSpPr>
              <p:nvPr/>
            </p:nvSpPr>
            <p:spPr bwMode="auto">
              <a:xfrm>
                <a:off x="2242" y="2965"/>
                <a:ext cx="15" cy="15"/>
              </a:xfrm>
              <a:custGeom>
                <a:avLst/>
                <a:gdLst>
                  <a:gd name="T0" fmla="*/ 6 w 15"/>
                  <a:gd name="T1" fmla="*/ 15 h 15"/>
                  <a:gd name="T2" fmla="*/ 15 w 15"/>
                  <a:gd name="T3" fmla="*/ 6 h 15"/>
                  <a:gd name="T4" fmla="*/ 12 w 15"/>
                  <a:gd name="T5" fmla="*/ 3 h 15"/>
                  <a:gd name="T6" fmla="*/ 6 w 15"/>
                  <a:gd name="T7" fmla="*/ 6 h 15"/>
                  <a:gd name="T8" fmla="*/ 9 w 15"/>
                  <a:gd name="T9" fmla="*/ 9 h 15"/>
                  <a:gd name="T10" fmla="*/ 12 w 15"/>
                  <a:gd name="T11" fmla="*/ 6 h 15"/>
                  <a:gd name="T12" fmla="*/ 12 w 15"/>
                  <a:gd name="T13" fmla="*/ 6 h 15"/>
                  <a:gd name="T14" fmla="*/ 9 w 15"/>
                  <a:gd name="T15" fmla="*/ 12 h 15"/>
                  <a:gd name="T16" fmla="*/ 12 w 15"/>
                  <a:gd name="T17" fmla="*/ 9 h 15"/>
                  <a:gd name="T18" fmla="*/ 6 w 15"/>
                  <a:gd name="T19" fmla="*/ 0 h 15"/>
                  <a:gd name="T20" fmla="*/ 3 w 15"/>
                  <a:gd name="T21" fmla="*/ 3 h 15"/>
                  <a:gd name="T22" fmla="*/ 3 w 15"/>
                  <a:gd name="T23" fmla="*/ 3 h 15"/>
                  <a:gd name="T24" fmla="*/ 0 w 15"/>
                  <a:gd name="T25" fmla="*/ 6 h 15"/>
                  <a:gd name="T26" fmla="*/ 0 w 15"/>
                  <a:gd name="T27" fmla="*/ 6 h 15"/>
                  <a:gd name="T28" fmla="*/ 3 w 15"/>
                  <a:gd name="T29" fmla="*/ 12 h 15"/>
                  <a:gd name="T30" fmla="*/ 6 w 15"/>
                  <a:gd name="T31" fmla="*/ 15 h 1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"/>
                  <a:gd name="T49" fmla="*/ 0 h 15"/>
                  <a:gd name="T50" fmla="*/ 15 w 15"/>
                  <a:gd name="T51" fmla="*/ 15 h 1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" h="15">
                    <a:moveTo>
                      <a:pt x="6" y="15"/>
                    </a:moveTo>
                    <a:lnTo>
                      <a:pt x="15" y="6"/>
                    </a:lnTo>
                    <a:lnTo>
                      <a:pt x="12" y="3"/>
                    </a:lnTo>
                    <a:lnTo>
                      <a:pt x="6" y="6"/>
                    </a:lnTo>
                    <a:lnTo>
                      <a:pt x="9" y="9"/>
                    </a:lnTo>
                    <a:lnTo>
                      <a:pt x="12" y="6"/>
                    </a:lnTo>
                    <a:lnTo>
                      <a:pt x="9" y="12"/>
                    </a:lnTo>
                    <a:lnTo>
                      <a:pt x="12" y="9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2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33" name="Freeform 844"/>
              <p:cNvSpPr>
                <a:spLocks/>
              </p:cNvSpPr>
              <p:nvPr/>
            </p:nvSpPr>
            <p:spPr bwMode="auto">
              <a:xfrm>
                <a:off x="2257" y="2951"/>
                <a:ext cx="17" cy="14"/>
              </a:xfrm>
              <a:custGeom>
                <a:avLst/>
                <a:gdLst>
                  <a:gd name="T0" fmla="*/ 0 w 17"/>
                  <a:gd name="T1" fmla="*/ 6 h 14"/>
                  <a:gd name="T2" fmla="*/ 5 w 17"/>
                  <a:gd name="T3" fmla="*/ 14 h 14"/>
                  <a:gd name="T4" fmla="*/ 17 w 17"/>
                  <a:gd name="T5" fmla="*/ 8 h 14"/>
                  <a:gd name="T6" fmla="*/ 11 w 17"/>
                  <a:gd name="T7" fmla="*/ 0 h 14"/>
                  <a:gd name="T8" fmla="*/ 0 w 17"/>
                  <a:gd name="T9" fmla="*/ 6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0" y="6"/>
                    </a:moveTo>
                    <a:lnTo>
                      <a:pt x="5" y="14"/>
                    </a:lnTo>
                    <a:lnTo>
                      <a:pt x="17" y="8"/>
                    </a:lnTo>
                    <a:lnTo>
                      <a:pt x="11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34" name="Freeform 845"/>
              <p:cNvSpPr>
                <a:spLocks/>
              </p:cNvSpPr>
              <p:nvPr/>
            </p:nvSpPr>
            <p:spPr bwMode="auto">
              <a:xfrm>
                <a:off x="2277" y="2937"/>
                <a:ext cx="14" cy="17"/>
              </a:xfrm>
              <a:custGeom>
                <a:avLst/>
                <a:gdLst>
                  <a:gd name="T0" fmla="*/ 0 w 14"/>
                  <a:gd name="T1" fmla="*/ 8 h 17"/>
                  <a:gd name="T2" fmla="*/ 5 w 14"/>
                  <a:gd name="T3" fmla="*/ 17 h 17"/>
                  <a:gd name="T4" fmla="*/ 14 w 14"/>
                  <a:gd name="T5" fmla="*/ 8 h 17"/>
                  <a:gd name="T6" fmla="*/ 8 w 14"/>
                  <a:gd name="T7" fmla="*/ 0 h 17"/>
                  <a:gd name="T8" fmla="*/ 0 w 14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7"/>
                  <a:gd name="T17" fmla="*/ 14 w 14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7">
                    <a:moveTo>
                      <a:pt x="0" y="8"/>
                    </a:moveTo>
                    <a:lnTo>
                      <a:pt x="5" y="17"/>
                    </a:lnTo>
                    <a:lnTo>
                      <a:pt x="14" y="8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35" name="Freeform 846"/>
              <p:cNvSpPr>
                <a:spLocks/>
              </p:cNvSpPr>
              <p:nvPr/>
            </p:nvSpPr>
            <p:spPr bwMode="auto">
              <a:xfrm>
                <a:off x="2294" y="2925"/>
                <a:ext cx="17" cy="14"/>
              </a:xfrm>
              <a:custGeom>
                <a:avLst/>
                <a:gdLst>
                  <a:gd name="T0" fmla="*/ 0 w 17"/>
                  <a:gd name="T1" fmla="*/ 6 h 14"/>
                  <a:gd name="T2" fmla="*/ 6 w 17"/>
                  <a:gd name="T3" fmla="*/ 14 h 14"/>
                  <a:gd name="T4" fmla="*/ 17 w 17"/>
                  <a:gd name="T5" fmla="*/ 9 h 14"/>
                  <a:gd name="T6" fmla="*/ 11 w 17"/>
                  <a:gd name="T7" fmla="*/ 0 h 14"/>
                  <a:gd name="T8" fmla="*/ 0 w 17"/>
                  <a:gd name="T9" fmla="*/ 6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0" y="6"/>
                    </a:moveTo>
                    <a:lnTo>
                      <a:pt x="6" y="14"/>
                    </a:lnTo>
                    <a:lnTo>
                      <a:pt x="17" y="9"/>
                    </a:lnTo>
                    <a:lnTo>
                      <a:pt x="11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36" name="Freeform 847"/>
              <p:cNvSpPr>
                <a:spLocks/>
              </p:cNvSpPr>
              <p:nvPr/>
            </p:nvSpPr>
            <p:spPr bwMode="auto">
              <a:xfrm>
                <a:off x="2314" y="2911"/>
                <a:ext cx="14" cy="17"/>
              </a:xfrm>
              <a:custGeom>
                <a:avLst/>
                <a:gdLst>
                  <a:gd name="T0" fmla="*/ 0 w 14"/>
                  <a:gd name="T1" fmla="*/ 8 h 17"/>
                  <a:gd name="T2" fmla="*/ 6 w 14"/>
                  <a:gd name="T3" fmla="*/ 17 h 17"/>
                  <a:gd name="T4" fmla="*/ 14 w 14"/>
                  <a:gd name="T5" fmla="*/ 8 h 17"/>
                  <a:gd name="T6" fmla="*/ 8 w 14"/>
                  <a:gd name="T7" fmla="*/ 0 h 17"/>
                  <a:gd name="T8" fmla="*/ 0 w 14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7"/>
                  <a:gd name="T17" fmla="*/ 14 w 14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7">
                    <a:moveTo>
                      <a:pt x="0" y="8"/>
                    </a:moveTo>
                    <a:lnTo>
                      <a:pt x="6" y="17"/>
                    </a:lnTo>
                    <a:lnTo>
                      <a:pt x="14" y="8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37" name="Freeform 848"/>
              <p:cNvSpPr>
                <a:spLocks/>
              </p:cNvSpPr>
              <p:nvPr/>
            </p:nvSpPr>
            <p:spPr bwMode="auto">
              <a:xfrm>
                <a:off x="2325" y="2899"/>
                <a:ext cx="18" cy="15"/>
              </a:xfrm>
              <a:custGeom>
                <a:avLst/>
                <a:gdLst>
                  <a:gd name="T0" fmla="*/ 6 w 18"/>
                  <a:gd name="T1" fmla="*/ 6 h 15"/>
                  <a:gd name="T2" fmla="*/ 12 w 18"/>
                  <a:gd name="T3" fmla="*/ 15 h 15"/>
                  <a:gd name="T4" fmla="*/ 15 w 18"/>
                  <a:gd name="T5" fmla="*/ 15 h 15"/>
                  <a:gd name="T6" fmla="*/ 15 w 18"/>
                  <a:gd name="T7" fmla="*/ 12 h 15"/>
                  <a:gd name="T8" fmla="*/ 18 w 18"/>
                  <a:gd name="T9" fmla="*/ 9 h 15"/>
                  <a:gd name="T10" fmla="*/ 18 w 18"/>
                  <a:gd name="T11" fmla="*/ 9 h 15"/>
                  <a:gd name="T12" fmla="*/ 15 w 18"/>
                  <a:gd name="T13" fmla="*/ 6 h 15"/>
                  <a:gd name="T14" fmla="*/ 12 w 18"/>
                  <a:gd name="T15" fmla="*/ 3 h 15"/>
                  <a:gd name="T16" fmla="*/ 15 w 18"/>
                  <a:gd name="T17" fmla="*/ 3 h 15"/>
                  <a:gd name="T18" fmla="*/ 3 w 18"/>
                  <a:gd name="T19" fmla="*/ 0 h 15"/>
                  <a:gd name="T20" fmla="*/ 0 w 18"/>
                  <a:gd name="T21" fmla="*/ 12 h 15"/>
                  <a:gd name="T22" fmla="*/ 12 w 18"/>
                  <a:gd name="T23" fmla="*/ 15 h 15"/>
                  <a:gd name="T24" fmla="*/ 9 w 18"/>
                  <a:gd name="T25" fmla="*/ 6 h 15"/>
                  <a:gd name="T26" fmla="*/ 6 w 18"/>
                  <a:gd name="T27" fmla="*/ 9 h 15"/>
                  <a:gd name="T28" fmla="*/ 6 w 18"/>
                  <a:gd name="T29" fmla="*/ 9 h 15"/>
                  <a:gd name="T30" fmla="*/ 9 w 18"/>
                  <a:gd name="T31" fmla="*/ 12 h 15"/>
                  <a:gd name="T32" fmla="*/ 12 w 18"/>
                  <a:gd name="T33" fmla="*/ 15 h 15"/>
                  <a:gd name="T34" fmla="*/ 12 w 18"/>
                  <a:gd name="T35" fmla="*/ 9 h 15"/>
                  <a:gd name="T36" fmla="*/ 9 w 18"/>
                  <a:gd name="T37" fmla="*/ 6 h 15"/>
                  <a:gd name="T38" fmla="*/ 6 w 18"/>
                  <a:gd name="T39" fmla="*/ 6 h 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"/>
                  <a:gd name="T61" fmla="*/ 0 h 15"/>
                  <a:gd name="T62" fmla="*/ 18 w 18"/>
                  <a:gd name="T63" fmla="*/ 15 h 1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" h="15">
                    <a:moveTo>
                      <a:pt x="6" y="6"/>
                    </a:moveTo>
                    <a:lnTo>
                      <a:pt x="12" y="15"/>
                    </a:lnTo>
                    <a:lnTo>
                      <a:pt x="15" y="15"/>
                    </a:lnTo>
                    <a:lnTo>
                      <a:pt x="15" y="12"/>
                    </a:lnTo>
                    <a:lnTo>
                      <a:pt x="18" y="9"/>
                    </a:lnTo>
                    <a:lnTo>
                      <a:pt x="15" y="6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3" y="0"/>
                    </a:lnTo>
                    <a:lnTo>
                      <a:pt x="0" y="12"/>
                    </a:lnTo>
                    <a:lnTo>
                      <a:pt x="12" y="15"/>
                    </a:lnTo>
                    <a:lnTo>
                      <a:pt x="9" y="6"/>
                    </a:lnTo>
                    <a:lnTo>
                      <a:pt x="6" y="9"/>
                    </a:lnTo>
                    <a:lnTo>
                      <a:pt x="9" y="12"/>
                    </a:lnTo>
                    <a:lnTo>
                      <a:pt x="12" y="15"/>
                    </a:lnTo>
                    <a:lnTo>
                      <a:pt x="12" y="9"/>
                    </a:lnTo>
                    <a:lnTo>
                      <a:pt x="9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38" name="Freeform 849"/>
              <p:cNvSpPr>
                <a:spLocks/>
              </p:cNvSpPr>
              <p:nvPr/>
            </p:nvSpPr>
            <p:spPr bwMode="auto">
              <a:xfrm>
                <a:off x="2302" y="2896"/>
                <a:ext cx="15" cy="12"/>
              </a:xfrm>
              <a:custGeom>
                <a:avLst/>
                <a:gdLst>
                  <a:gd name="T0" fmla="*/ 12 w 15"/>
                  <a:gd name="T1" fmla="*/ 12 h 12"/>
                  <a:gd name="T2" fmla="*/ 15 w 15"/>
                  <a:gd name="T3" fmla="*/ 0 h 12"/>
                  <a:gd name="T4" fmla="*/ 3 w 15"/>
                  <a:gd name="T5" fmla="*/ 0 h 12"/>
                  <a:gd name="T6" fmla="*/ 0 w 15"/>
                  <a:gd name="T7" fmla="*/ 12 h 12"/>
                  <a:gd name="T8" fmla="*/ 12 w 15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2"/>
                  <a:gd name="T17" fmla="*/ 15 w 15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2">
                    <a:moveTo>
                      <a:pt x="12" y="12"/>
                    </a:moveTo>
                    <a:lnTo>
                      <a:pt x="15" y="0"/>
                    </a:lnTo>
                    <a:lnTo>
                      <a:pt x="3" y="0"/>
                    </a:lnTo>
                    <a:lnTo>
                      <a:pt x="0" y="12"/>
                    </a:ln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39" name="Freeform 850"/>
              <p:cNvSpPr>
                <a:spLocks/>
              </p:cNvSpPr>
              <p:nvPr/>
            </p:nvSpPr>
            <p:spPr bwMode="auto">
              <a:xfrm>
                <a:off x="2282" y="2891"/>
                <a:ext cx="15" cy="14"/>
              </a:xfrm>
              <a:custGeom>
                <a:avLst/>
                <a:gdLst>
                  <a:gd name="T0" fmla="*/ 12 w 15"/>
                  <a:gd name="T1" fmla="*/ 14 h 14"/>
                  <a:gd name="T2" fmla="*/ 15 w 15"/>
                  <a:gd name="T3" fmla="*/ 3 h 14"/>
                  <a:gd name="T4" fmla="*/ 3 w 15"/>
                  <a:gd name="T5" fmla="*/ 0 h 14"/>
                  <a:gd name="T6" fmla="*/ 0 w 15"/>
                  <a:gd name="T7" fmla="*/ 11 h 14"/>
                  <a:gd name="T8" fmla="*/ 12 w 15"/>
                  <a:gd name="T9" fmla="*/ 1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4"/>
                  <a:gd name="T17" fmla="*/ 15 w 15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4">
                    <a:moveTo>
                      <a:pt x="12" y="14"/>
                    </a:moveTo>
                    <a:lnTo>
                      <a:pt x="15" y="3"/>
                    </a:lnTo>
                    <a:lnTo>
                      <a:pt x="3" y="0"/>
                    </a:lnTo>
                    <a:lnTo>
                      <a:pt x="0" y="11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40" name="Freeform 851"/>
              <p:cNvSpPr>
                <a:spLocks/>
              </p:cNvSpPr>
              <p:nvPr/>
            </p:nvSpPr>
            <p:spPr bwMode="auto">
              <a:xfrm>
                <a:off x="2259" y="2885"/>
                <a:ext cx="15" cy="14"/>
              </a:xfrm>
              <a:custGeom>
                <a:avLst/>
                <a:gdLst>
                  <a:gd name="T0" fmla="*/ 12 w 15"/>
                  <a:gd name="T1" fmla="*/ 14 h 14"/>
                  <a:gd name="T2" fmla="*/ 15 w 15"/>
                  <a:gd name="T3" fmla="*/ 3 h 14"/>
                  <a:gd name="T4" fmla="*/ 3 w 15"/>
                  <a:gd name="T5" fmla="*/ 0 h 14"/>
                  <a:gd name="T6" fmla="*/ 0 w 15"/>
                  <a:gd name="T7" fmla="*/ 11 h 14"/>
                  <a:gd name="T8" fmla="*/ 12 w 15"/>
                  <a:gd name="T9" fmla="*/ 1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4"/>
                  <a:gd name="T17" fmla="*/ 15 w 15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4">
                    <a:moveTo>
                      <a:pt x="12" y="14"/>
                    </a:moveTo>
                    <a:lnTo>
                      <a:pt x="15" y="3"/>
                    </a:lnTo>
                    <a:lnTo>
                      <a:pt x="3" y="0"/>
                    </a:lnTo>
                    <a:lnTo>
                      <a:pt x="0" y="11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41" name="Freeform 852"/>
              <p:cNvSpPr>
                <a:spLocks/>
              </p:cNvSpPr>
              <p:nvPr/>
            </p:nvSpPr>
            <p:spPr bwMode="auto">
              <a:xfrm>
                <a:off x="2236" y="2882"/>
                <a:ext cx="15" cy="14"/>
              </a:xfrm>
              <a:custGeom>
                <a:avLst/>
                <a:gdLst>
                  <a:gd name="T0" fmla="*/ 12 w 15"/>
                  <a:gd name="T1" fmla="*/ 14 h 14"/>
                  <a:gd name="T2" fmla="*/ 15 w 15"/>
                  <a:gd name="T3" fmla="*/ 3 h 14"/>
                  <a:gd name="T4" fmla="*/ 3 w 15"/>
                  <a:gd name="T5" fmla="*/ 0 h 14"/>
                  <a:gd name="T6" fmla="*/ 0 w 15"/>
                  <a:gd name="T7" fmla="*/ 12 h 14"/>
                  <a:gd name="T8" fmla="*/ 12 w 15"/>
                  <a:gd name="T9" fmla="*/ 1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4"/>
                  <a:gd name="T17" fmla="*/ 15 w 15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4">
                    <a:moveTo>
                      <a:pt x="12" y="14"/>
                    </a:moveTo>
                    <a:lnTo>
                      <a:pt x="15" y="3"/>
                    </a:lnTo>
                    <a:lnTo>
                      <a:pt x="3" y="0"/>
                    </a:lnTo>
                    <a:lnTo>
                      <a:pt x="0" y="12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42" name="Freeform 853"/>
              <p:cNvSpPr>
                <a:spLocks/>
              </p:cNvSpPr>
              <p:nvPr/>
            </p:nvSpPr>
            <p:spPr bwMode="auto">
              <a:xfrm>
                <a:off x="2213" y="2876"/>
                <a:ext cx="15" cy="15"/>
              </a:xfrm>
              <a:custGeom>
                <a:avLst/>
                <a:gdLst>
                  <a:gd name="T0" fmla="*/ 12 w 15"/>
                  <a:gd name="T1" fmla="*/ 15 h 15"/>
                  <a:gd name="T2" fmla="*/ 15 w 15"/>
                  <a:gd name="T3" fmla="*/ 3 h 15"/>
                  <a:gd name="T4" fmla="*/ 3 w 15"/>
                  <a:gd name="T5" fmla="*/ 0 h 15"/>
                  <a:gd name="T6" fmla="*/ 0 w 15"/>
                  <a:gd name="T7" fmla="*/ 12 h 15"/>
                  <a:gd name="T8" fmla="*/ 12 w 15"/>
                  <a:gd name="T9" fmla="*/ 15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5"/>
                  <a:gd name="T17" fmla="*/ 15 w 15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5">
                    <a:moveTo>
                      <a:pt x="12" y="15"/>
                    </a:moveTo>
                    <a:lnTo>
                      <a:pt x="15" y="3"/>
                    </a:lnTo>
                    <a:lnTo>
                      <a:pt x="3" y="0"/>
                    </a:lnTo>
                    <a:lnTo>
                      <a:pt x="0" y="12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43" name="Freeform 854"/>
              <p:cNvSpPr>
                <a:spLocks/>
              </p:cNvSpPr>
              <p:nvPr/>
            </p:nvSpPr>
            <p:spPr bwMode="auto">
              <a:xfrm>
                <a:off x="2191" y="2871"/>
                <a:ext cx="14" cy="14"/>
              </a:xfrm>
              <a:custGeom>
                <a:avLst/>
                <a:gdLst>
                  <a:gd name="T0" fmla="*/ 11 w 14"/>
                  <a:gd name="T1" fmla="*/ 14 h 14"/>
                  <a:gd name="T2" fmla="*/ 14 w 14"/>
                  <a:gd name="T3" fmla="*/ 3 h 14"/>
                  <a:gd name="T4" fmla="*/ 2 w 14"/>
                  <a:gd name="T5" fmla="*/ 0 h 14"/>
                  <a:gd name="T6" fmla="*/ 0 w 14"/>
                  <a:gd name="T7" fmla="*/ 11 h 14"/>
                  <a:gd name="T8" fmla="*/ 11 w 14"/>
                  <a:gd name="T9" fmla="*/ 1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11" y="14"/>
                    </a:moveTo>
                    <a:lnTo>
                      <a:pt x="14" y="3"/>
                    </a:lnTo>
                    <a:lnTo>
                      <a:pt x="2" y="0"/>
                    </a:lnTo>
                    <a:lnTo>
                      <a:pt x="0" y="11"/>
                    </a:lnTo>
                    <a:lnTo>
                      <a:pt x="11" y="14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44" name="Freeform 855"/>
              <p:cNvSpPr>
                <a:spLocks/>
              </p:cNvSpPr>
              <p:nvPr/>
            </p:nvSpPr>
            <p:spPr bwMode="auto">
              <a:xfrm>
                <a:off x="2188" y="2862"/>
                <a:ext cx="17" cy="14"/>
              </a:xfrm>
              <a:custGeom>
                <a:avLst/>
                <a:gdLst>
                  <a:gd name="T0" fmla="*/ 0 w 17"/>
                  <a:gd name="T1" fmla="*/ 6 h 14"/>
                  <a:gd name="T2" fmla="*/ 8 w 17"/>
                  <a:gd name="T3" fmla="*/ 14 h 14"/>
                  <a:gd name="T4" fmla="*/ 17 w 17"/>
                  <a:gd name="T5" fmla="*/ 9 h 14"/>
                  <a:gd name="T6" fmla="*/ 8 w 17"/>
                  <a:gd name="T7" fmla="*/ 0 h 14"/>
                  <a:gd name="T8" fmla="*/ 0 w 17"/>
                  <a:gd name="T9" fmla="*/ 6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0" y="6"/>
                    </a:moveTo>
                    <a:lnTo>
                      <a:pt x="8" y="14"/>
                    </a:lnTo>
                    <a:lnTo>
                      <a:pt x="17" y="9"/>
                    </a:lnTo>
                    <a:lnTo>
                      <a:pt x="8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45" name="Freeform 856"/>
              <p:cNvSpPr>
                <a:spLocks/>
              </p:cNvSpPr>
              <p:nvPr/>
            </p:nvSpPr>
            <p:spPr bwMode="auto">
              <a:xfrm>
                <a:off x="2205" y="2848"/>
                <a:ext cx="17" cy="14"/>
              </a:xfrm>
              <a:custGeom>
                <a:avLst/>
                <a:gdLst>
                  <a:gd name="T0" fmla="*/ 0 w 17"/>
                  <a:gd name="T1" fmla="*/ 5 h 14"/>
                  <a:gd name="T2" fmla="*/ 8 w 17"/>
                  <a:gd name="T3" fmla="*/ 14 h 14"/>
                  <a:gd name="T4" fmla="*/ 17 w 17"/>
                  <a:gd name="T5" fmla="*/ 8 h 14"/>
                  <a:gd name="T6" fmla="*/ 8 w 17"/>
                  <a:gd name="T7" fmla="*/ 0 h 14"/>
                  <a:gd name="T8" fmla="*/ 0 w 17"/>
                  <a:gd name="T9" fmla="*/ 5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0" y="5"/>
                    </a:moveTo>
                    <a:lnTo>
                      <a:pt x="8" y="14"/>
                    </a:lnTo>
                    <a:lnTo>
                      <a:pt x="17" y="8"/>
                    </a:lnTo>
                    <a:lnTo>
                      <a:pt x="8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46" name="Freeform 857"/>
              <p:cNvSpPr>
                <a:spLocks/>
              </p:cNvSpPr>
              <p:nvPr/>
            </p:nvSpPr>
            <p:spPr bwMode="auto">
              <a:xfrm>
                <a:off x="2225" y="2831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9 w 17"/>
                  <a:gd name="T3" fmla="*/ 17 h 17"/>
                  <a:gd name="T4" fmla="*/ 17 w 17"/>
                  <a:gd name="T5" fmla="*/ 8 h 17"/>
                  <a:gd name="T6" fmla="*/ 9 w 17"/>
                  <a:gd name="T7" fmla="*/ 0 h 17"/>
                  <a:gd name="T8" fmla="*/ 0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8"/>
                    </a:moveTo>
                    <a:lnTo>
                      <a:pt x="9" y="17"/>
                    </a:lnTo>
                    <a:lnTo>
                      <a:pt x="17" y="8"/>
                    </a:lnTo>
                    <a:lnTo>
                      <a:pt x="9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47" name="Freeform 858"/>
              <p:cNvSpPr>
                <a:spLocks/>
              </p:cNvSpPr>
              <p:nvPr/>
            </p:nvSpPr>
            <p:spPr bwMode="auto">
              <a:xfrm>
                <a:off x="2242" y="2816"/>
                <a:ext cx="17" cy="17"/>
              </a:xfrm>
              <a:custGeom>
                <a:avLst/>
                <a:gdLst>
                  <a:gd name="T0" fmla="*/ 0 w 17"/>
                  <a:gd name="T1" fmla="*/ 9 h 17"/>
                  <a:gd name="T2" fmla="*/ 9 w 17"/>
                  <a:gd name="T3" fmla="*/ 17 h 17"/>
                  <a:gd name="T4" fmla="*/ 17 w 17"/>
                  <a:gd name="T5" fmla="*/ 9 h 17"/>
                  <a:gd name="T6" fmla="*/ 9 w 17"/>
                  <a:gd name="T7" fmla="*/ 0 h 17"/>
                  <a:gd name="T8" fmla="*/ 0 w 17"/>
                  <a:gd name="T9" fmla="*/ 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9"/>
                    </a:moveTo>
                    <a:lnTo>
                      <a:pt x="9" y="17"/>
                    </a:lnTo>
                    <a:lnTo>
                      <a:pt x="17" y="9"/>
                    </a:lnTo>
                    <a:lnTo>
                      <a:pt x="9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48" name="Freeform 859"/>
              <p:cNvSpPr>
                <a:spLocks/>
              </p:cNvSpPr>
              <p:nvPr/>
            </p:nvSpPr>
            <p:spPr bwMode="auto">
              <a:xfrm>
                <a:off x="2259" y="2802"/>
                <a:ext cx="18" cy="17"/>
              </a:xfrm>
              <a:custGeom>
                <a:avLst/>
                <a:gdLst>
                  <a:gd name="T0" fmla="*/ 0 w 18"/>
                  <a:gd name="T1" fmla="*/ 9 h 17"/>
                  <a:gd name="T2" fmla="*/ 9 w 18"/>
                  <a:gd name="T3" fmla="*/ 17 h 17"/>
                  <a:gd name="T4" fmla="*/ 18 w 18"/>
                  <a:gd name="T5" fmla="*/ 9 h 17"/>
                  <a:gd name="T6" fmla="*/ 9 w 18"/>
                  <a:gd name="T7" fmla="*/ 0 h 17"/>
                  <a:gd name="T8" fmla="*/ 0 w 18"/>
                  <a:gd name="T9" fmla="*/ 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7"/>
                  <a:gd name="T17" fmla="*/ 18 w 18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7">
                    <a:moveTo>
                      <a:pt x="0" y="9"/>
                    </a:moveTo>
                    <a:lnTo>
                      <a:pt x="9" y="17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49" name="Freeform 860"/>
              <p:cNvSpPr>
                <a:spLocks/>
              </p:cNvSpPr>
              <p:nvPr/>
            </p:nvSpPr>
            <p:spPr bwMode="auto">
              <a:xfrm>
                <a:off x="2277" y="2788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8 w 17"/>
                  <a:gd name="T3" fmla="*/ 17 h 17"/>
                  <a:gd name="T4" fmla="*/ 17 w 17"/>
                  <a:gd name="T5" fmla="*/ 8 h 17"/>
                  <a:gd name="T6" fmla="*/ 8 w 17"/>
                  <a:gd name="T7" fmla="*/ 0 h 17"/>
                  <a:gd name="T8" fmla="*/ 0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8"/>
                    </a:moveTo>
                    <a:lnTo>
                      <a:pt x="8" y="17"/>
                    </a:lnTo>
                    <a:lnTo>
                      <a:pt x="17" y="8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50" name="Freeform 861"/>
              <p:cNvSpPr>
                <a:spLocks/>
              </p:cNvSpPr>
              <p:nvPr/>
            </p:nvSpPr>
            <p:spPr bwMode="auto">
              <a:xfrm>
                <a:off x="2294" y="2773"/>
                <a:ext cx="17" cy="17"/>
              </a:xfrm>
              <a:custGeom>
                <a:avLst/>
                <a:gdLst>
                  <a:gd name="T0" fmla="*/ 0 w 17"/>
                  <a:gd name="T1" fmla="*/ 9 h 17"/>
                  <a:gd name="T2" fmla="*/ 8 w 17"/>
                  <a:gd name="T3" fmla="*/ 17 h 17"/>
                  <a:gd name="T4" fmla="*/ 17 w 17"/>
                  <a:gd name="T5" fmla="*/ 9 h 17"/>
                  <a:gd name="T6" fmla="*/ 8 w 17"/>
                  <a:gd name="T7" fmla="*/ 0 h 17"/>
                  <a:gd name="T8" fmla="*/ 0 w 17"/>
                  <a:gd name="T9" fmla="*/ 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9"/>
                    </a:moveTo>
                    <a:lnTo>
                      <a:pt x="8" y="17"/>
                    </a:lnTo>
                    <a:lnTo>
                      <a:pt x="17" y="9"/>
                    </a:lnTo>
                    <a:lnTo>
                      <a:pt x="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51" name="Freeform 862"/>
              <p:cNvSpPr>
                <a:spLocks/>
              </p:cNvSpPr>
              <p:nvPr/>
            </p:nvSpPr>
            <p:spPr bwMode="auto">
              <a:xfrm>
                <a:off x="2311" y="2759"/>
                <a:ext cx="20" cy="17"/>
              </a:xfrm>
              <a:custGeom>
                <a:avLst/>
                <a:gdLst>
                  <a:gd name="T0" fmla="*/ 0 w 20"/>
                  <a:gd name="T1" fmla="*/ 9 h 17"/>
                  <a:gd name="T2" fmla="*/ 9 w 20"/>
                  <a:gd name="T3" fmla="*/ 17 h 17"/>
                  <a:gd name="T4" fmla="*/ 20 w 20"/>
                  <a:gd name="T5" fmla="*/ 9 h 17"/>
                  <a:gd name="T6" fmla="*/ 11 w 20"/>
                  <a:gd name="T7" fmla="*/ 0 h 17"/>
                  <a:gd name="T8" fmla="*/ 0 w 20"/>
                  <a:gd name="T9" fmla="*/ 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7"/>
                  <a:gd name="T17" fmla="*/ 20 w 20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7">
                    <a:moveTo>
                      <a:pt x="0" y="9"/>
                    </a:moveTo>
                    <a:lnTo>
                      <a:pt x="9" y="17"/>
                    </a:lnTo>
                    <a:lnTo>
                      <a:pt x="20" y="9"/>
                    </a:lnTo>
                    <a:lnTo>
                      <a:pt x="11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52" name="Freeform 863"/>
              <p:cNvSpPr>
                <a:spLocks/>
              </p:cNvSpPr>
              <p:nvPr/>
            </p:nvSpPr>
            <p:spPr bwMode="auto">
              <a:xfrm>
                <a:off x="2314" y="2753"/>
                <a:ext cx="14" cy="15"/>
              </a:xfrm>
              <a:custGeom>
                <a:avLst/>
                <a:gdLst>
                  <a:gd name="T0" fmla="*/ 14 w 14"/>
                  <a:gd name="T1" fmla="*/ 12 h 15"/>
                  <a:gd name="T2" fmla="*/ 11 w 14"/>
                  <a:gd name="T3" fmla="*/ 0 h 15"/>
                  <a:gd name="T4" fmla="*/ 0 w 14"/>
                  <a:gd name="T5" fmla="*/ 3 h 15"/>
                  <a:gd name="T6" fmla="*/ 3 w 14"/>
                  <a:gd name="T7" fmla="*/ 15 h 15"/>
                  <a:gd name="T8" fmla="*/ 14 w 14"/>
                  <a:gd name="T9" fmla="*/ 12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5"/>
                  <a:gd name="T17" fmla="*/ 14 w 14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5">
                    <a:moveTo>
                      <a:pt x="14" y="12"/>
                    </a:moveTo>
                    <a:lnTo>
                      <a:pt x="11" y="0"/>
                    </a:lnTo>
                    <a:lnTo>
                      <a:pt x="0" y="3"/>
                    </a:lnTo>
                    <a:lnTo>
                      <a:pt x="3" y="15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53" name="Freeform 864"/>
              <p:cNvSpPr>
                <a:spLocks/>
              </p:cNvSpPr>
              <p:nvPr/>
            </p:nvSpPr>
            <p:spPr bwMode="auto">
              <a:xfrm>
                <a:off x="2291" y="2759"/>
                <a:ext cx="14" cy="11"/>
              </a:xfrm>
              <a:custGeom>
                <a:avLst/>
                <a:gdLst>
                  <a:gd name="T0" fmla="*/ 14 w 14"/>
                  <a:gd name="T1" fmla="*/ 11 h 11"/>
                  <a:gd name="T2" fmla="*/ 11 w 14"/>
                  <a:gd name="T3" fmla="*/ 0 h 11"/>
                  <a:gd name="T4" fmla="*/ 0 w 14"/>
                  <a:gd name="T5" fmla="*/ 0 h 11"/>
                  <a:gd name="T6" fmla="*/ 3 w 14"/>
                  <a:gd name="T7" fmla="*/ 11 h 11"/>
                  <a:gd name="T8" fmla="*/ 14 w 14"/>
                  <a:gd name="T9" fmla="*/ 11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1"/>
                  <a:gd name="T17" fmla="*/ 14 w 1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1">
                    <a:moveTo>
                      <a:pt x="14" y="11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3" y="11"/>
                    </a:lnTo>
                    <a:lnTo>
                      <a:pt x="14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54" name="Freeform 865"/>
              <p:cNvSpPr>
                <a:spLocks/>
              </p:cNvSpPr>
              <p:nvPr/>
            </p:nvSpPr>
            <p:spPr bwMode="auto">
              <a:xfrm>
                <a:off x="2268" y="2762"/>
                <a:ext cx="14" cy="14"/>
              </a:xfrm>
              <a:custGeom>
                <a:avLst/>
                <a:gdLst>
                  <a:gd name="T0" fmla="*/ 14 w 14"/>
                  <a:gd name="T1" fmla="*/ 11 h 14"/>
                  <a:gd name="T2" fmla="*/ 11 w 14"/>
                  <a:gd name="T3" fmla="*/ 0 h 14"/>
                  <a:gd name="T4" fmla="*/ 0 w 14"/>
                  <a:gd name="T5" fmla="*/ 3 h 14"/>
                  <a:gd name="T6" fmla="*/ 3 w 14"/>
                  <a:gd name="T7" fmla="*/ 14 h 14"/>
                  <a:gd name="T8" fmla="*/ 14 w 14"/>
                  <a:gd name="T9" fmla="*/ 11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14" y="11"/>
                    </a:moveTo>
                    <a:lnTo>
                      <a:pt x="11" y="0"/>
                    </a:lnTo>
                    <a:lnTo>
                      <a:pt x="0" y="3"/>
                    </a:lnTo>
                    <a:lnTo>
                      <a:pt x="3" y="14"/>
                    </a:lnTo>
                    <a:lnTo>
                      <a:pt x="14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55" name="Freeform 866"/>
              <p:cNvSpPr>
                <a:spLocks/>
              </p:cNvSpPr>
              <p:nvPr/>
            </p:nvSpPr>
            <p:spPr bwMode="auto">
              <a:xfrm>
                <a:off x="2245" y="2765"/>
                <a:ext cx="14" cy="14"/>
              </a:xfrm>
              <a:custGeom>
                <a:avLst/>
                <a:gdLst>
                  <a:gd name="T0" fmla="*/ 14 w 14"/>
                  <a:gd name="T1" fmla="*/ 11 h 14"/>
                  <a:gd name="T2" fmla="*/ 12 w 14"/>
                  <a:gd name="T3" fmla="*/ 0 h 14"/>
                  <a:gd name="T4" fmla="*/ 0 w 14"/>
                  <a:gd name="T5" fmla="*/ 3 h 14"/>
                  <a:gd name="T6" fmla="*/ 3 w 14"/>
                  <a:gd name="T7" fmla="*/ 14 h 14"/>
                  <a:gd name="T8" fmla="*/ 14 w 14"/>
                  <a:gd name="T9" fmla="*/ 11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14" y="11"/>
                    </a:moveTo>
                    <a:lnTo>
                      <a:pt x="12" y="0"/>
                    </a:lnTo>
                    <a:lnTo>
                      <a:pt x="0" y="3"/>
                    </a:lnTo>
                    <a:lnTo>
                      <a:pt x="3" y="14"/>
                    </a:lnTo>
                    <a:lnTo>
                      <a:pt x="14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56" name="Freeform 867"/>
              <p:cNvSpPr>
                <a:spLocks/>
              </p:cNvSpPr>
              <p:nvPr/>
            </p:nvSpPr>
            <p:spPr bwMode="auto">
              <a:xfrm>
                <a:off x="2225" y="2770"/>
                <a:ext cx="11" cy="15"/>
              </a:xfrm>
              <a:custGeom>
                <a:avLst/>
                <a:gdLst>
                  <a:gd name="T0" fmla="*/ 11 w 11"/>
                  <a:gd name="T1" fmla="*/ 12 h 15"/>
                  <a:gd name="T2" fmla="*/ 9 w 11"/>
                  <a:gd name="T3" fmla="*/ 0 h 15"/>
                  <a:gd name="T4" fmla="*/ 0 w 11"/>
                  <a:gd name="T5" fmla="*/ 3 h 15"/>
                  <a:gd name="T6" fmla="*/ 3 w 11"/>
                  <a:gd name="T7" fmla="*/ 15 h 15"/>
                  <a:gd name="T8" fmla="*/ 11 w 11"/>
                  <a:gd name="T9" fmla="*/ 12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5"/>
                  <a:gd name="T17" fmla="*/ 11 w 11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5">
                    <a:moveTo>
                      <a:pt x="11" y="12"/>
                    </a:moveTo>
                    <a:lnTo>
                      <a:pt x="9" y="0"/>
                    </a:lnTo>
                    <a:lnTo>
                      <a:pt x="0" y="3"/>
                    </a:lnTo>
                    <a:lnTo>
                      <a:pt x="3" y="15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57" name="Freeform 868"/>
              <p:cNvSpPr>
                <a:spLocks/>
              </p:cNvSpPr>
              <p:nvPr/>
            </p:nvSpPr>
            <p:spPr bwMode="auto">
              <a:xfrm>
                <a:off x="2202" y="2773"/>
                <a:ext cx="14" cy="15"/>
              </a:xfrm>
              <a:custGeom>
                <a:avLst/>
                <a:gdLst>
                  <a:gd name="T0" fmla="*/ 14 w 14"/>
                  <a:gd name="T1" fmla="*/ 12 h 15"/>
                  <a:gd name="T2" fmla="*/ 11 w 14"/>
                  <a:gd name="T3" fmla="*/ 0 h 15"/>
                  <a:gd name="T4" fmla="*/ 0 w 14"/>
                  <a:gd name="T5" fmla="*/ 3 h 15"/>
                  <a:gd name="T6" fmla="*/ 3 w 14"/>
                  <a:gd name="T7" fmla="*/ 15 h 15"/>
                  <a:gd name="T8" fmla="*/ 14 w 14"/>
                  <a:gd name="T9" fmla="*/ 12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5"/>
                  <a:gd name="T17" fmla="*/ 14 w 14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5">
                    <a:moveTo>
                      <a:pt x="14" y="12"/>
                    </a:moveTo>
                    <a:lnTo>
                      <a:pt x="11" y="0"/>
                    </a:lnTo>
                    <a:lnTo>
                      <a:pt x="0" y="3"/>
                    </a:lnTo>
                    <a:lnTo>
                      <a:pt x="3" y="15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58" name="Freeform 869"/>
              <p:cNvSpPr>
                <a:spLocks/>
              </p:cNvSpPr>
              <p:nvPr/>
            </p:nvSpPr>
            <p:spPr bwMode="auto">
              <a:xfrm>
                <a:off x="2179" y="2779"/>
                <a:ext cx="14" cy="11"/>
              </a:xfrm>
              <a:custGeom>
                <a:avLst/>
                <a:gdLst>
                  <a:gd name="T0" fmla="*/ 14 w 14"/>
                  <a:gd name="T1" fmla="*/ 11 h 11"/>
                  <a:gd name="T2" fmla="*/ 12 w 14"/>
                  <a:gd name="T3" fmla="*/ 0 h 11"/>
                  <a:gd name="T4" fmla="*/ 6 w 14"/>
                  <a:gd name="T5" fmla="*/ 0 h 11"/>
                  <a:gd name="T6" fmla="*/ 6 w 14"/>
                  <a:gd name="T7" fmla="*/ 6 h 11"/>
                  <a:gd name="T8" fmla="*/ 12 w 14"/>
                  <a:gd name="T9" fmla="*/ 6 h 11"/>
                  <a:gd name="T10" fmla="*/ 12 w 14"/>
                  <a:gd name="T11" fmla="*/ 6 h 11"/>
                  <a:gd name="T12" fmla="*/ 9 w 14"/>
                  <a:gd name="T13" fmla="*/ 3 h 11"/>
                  <a:gd name="T14" fmla="*/ 6 w 14"/>
                  <a:gd name="T15" fmla="*/ 0 h 11"/>
                  <a:gd name="T16" fmla="*/ 12 w 14"/>
                  <a:gd name="T17" fmla="*/ 9 h 11"/>
                  <a:gd name="T18" fmla="*/ 12 w 14"/>
                  <a:gd name="T19" fmla="*/ 6 h 11"/>
                  <a:gd name="T20" fmla="*/ 3 w 14"/>
                  <a:gd name="T21" fmla="*/ 0 h 11"/>
                  <a:gd name="T22" fmla="*/ 3 w 14"/>
                  <a:gd name="T23" fmla="*/ 3 h 11"/>
                  <a:gd name="T24" fmla="*/ 0 w 14"/>
                  <a:gd name="T25" fmla="*/ 6 h 11"/>
                  <a:gd name="T26" fmla="*/ 0 w 14"/>
                  <a:gd name="T27" fmla="*/ 6 h 11"/>
                  <a:gd name="T28" fmla="*/ 3 w 14"/>
                  <a:gd name="T29" fmla="*/ 9 h 11"/>
                  <a:gd name="T30" fmla="*/ 6 w 14"/>
                  <a:gd name="T31" fmla="*/ 11 h 11"/>
                  <a:gd name="T32" fmla="*/ 9 w 14"/>
                  <a:gd name="T33" fmla="*/ 11 h 11"/>
                  <a:gd name="T34" fmla="*/ 14 w 14"/>
                  <a:gd name="T35" fmla="*/ 11 h 1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"/>
                  <a:gd name="T55" fmla="*/ 0 h 11"/>
                  <a:gd name="T56" fmla="*/ 14 w 14"/>
                  <a:gd name="T57" fmla="*/ 11 h 1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" h="11">
                    <a:moveTo>
                      <a:pt x="14" y="11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9" y="3"/>
                    </a:lnTo>
                    <a:lnTo>
                      <a:pt x="6" y="0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6" y="11"/>
                    </a:lnTo>
                    <a:lnTo>
                      <a:pt x="9" y="11"/>
                    </a:lnTo>
                    <a:lnTo>
                      <a:pt x="14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59" name="Freeform 870"/>
              <p:cNvSpPr>
                <a:spLocks/>
              </p:cNvSpPr>
              <p:nvPr/>
            </p:nvSpPr>
            <p:spPr bwMode="auto">
              <a:xfrm>
                <a:off x="2188" y="2759"/>
                <a:ext cx="14" cy="14"/>
              </a:xfrm>
              <a:custGeom>
                <a:avLst/>
                <a:gdLst>
                  <a:gd name="T0" fmla="*/ 0 w 14"/>
                  <a:gd name="T1" fmla="*/ 9 h 14"/>
                  <a:gd name="T2" fmla="*/ 8 w 14"/>
                  <a:gd name="T3" fmla="*/ 14 h 14"/>
                  <a:gd name="T4" fmla="*/ 14 w 14"/>
                  <a:gd name="T5" fmla="*/ 6 h 14"/>
                  <a:gd name="T6" fmla="*/ 5 w 14"/>
                  <a:gd name="T7" fmla="*/ 0 h 14"/>
                  <a:gd name="T8" fmla="*/ 0 w 14"/>
                  <a:gd name="T9" fmla="*/ 9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0" y="9"/>
                    </a:moveTo>
                    <a:lnTo>
                      <a:pt x="8" y="14"/>
                    </a:lnTo>
                    <a:lnTo>
                      <a:pt x="14" y="6"/>
                    </a:lnTo>
                    <a:lnTo>
                      <a:pt x="5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60" name="Freeform 871"/>
              <p:cNvSpPr>
                <a:spLocks/>
              </p:cNvSpPr>
              <p:nvPr/>
            </p:nvSpPr>
            <p:spPr bwMode="auto">
              <a:xfrm>
                <a:off x="2199" y="2739"/>
                <a:ext cx="14" cy="14"/>
              </a:xfrm>
              <a:custGeom>
                <a:avLst/>
                <a:gdLst>
                  <a:gd name="T0" fmla="*/ 0 w 14"/>
                  <a:gd name="T1" fmla="*/ 8 h 14"/>
                  <a:gd name="T2" fmla="*/ 9 w 14"/>
                  <a:gd name="T3" fmla="*/ 14 h 14"/>
                  <a:gd name="T4" fmla="*/ 14 w 14"/>
                  <a:gd name="T5" fmla="*/ 6 h 14"/>
                  <a:gd name="T6" fmla="*/ 6 w 14"/>
                  <a:gd name="T7" fmla="*/ 0 h 14"/>
                  <a:gd name="T8" fmla="*/ 0 w 14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0" y="8"/>
                    </a:moveTo>
                    <a:lnTo>
                      <a:pt x="9" y="14"/>
                    </a:lnTo>
                    <a:lnTo>
                      <a:pt x="14" y="6"/>
                    </a:lnTo>
                    <a:lnTo>
                      <a:pt x="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61" name="Freeform 872"/>
              <p:cNvSpPr>
                <a:spLocks/>
              </p:cNvSpPr>
              <p:nvPr/>
            </p:nvSpPr>
            <p:spPr bwMode="auto">
              <a:xfrm>
                <a:off x="2211" y="2719"/>
                <a:ext cx="14" cy="14"/>
              </a:xfrm>
              <a:custGeom>
                <a:avLst/>
                <a:gdLst>
                  <a:gd name="T0" fmla="*/ 0 w 14"/>
                  <a:gd name="T1" fmla="*/ 8 h 14"/>
                  <a:gd name="T2" fmla="*/ 8 w 14"/>
                  <a:gd name="T3" fmla="*/ 14 h 14"/>
                  <a:gd name="T4" fmla="*/ 14 w 14"/>
                  <a:gd name="T5" fmla="*/ 6 h 14"/>
                  <a:gd name="T6" fmla="*/ 5 w 14"/>
                  <a:gd name="T7" fmla="*/ 0 h 14"/>
                  <a:gd name="T8" fmla="*/ 0 w 14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0" y="8"/>
                    </a:moveTo>
                    <a:lnTo>
                      <a:pt x="8" y="14"/>
                    </a:lnTo>
                    <a:lnTo>
                      <a:pt x="14" y="6"/>
                    </a:lnTo>
                    <a:lnTo>
                      <a:pt x="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62" name="Freeform 873"/>
              <p:cNvSpPr>
                <a:spLocks/>
              </p:cNvSpPr>
              <p:nvPr/>
            </p:nvSpPr>
            <p:spPr bwMode="auto">
              <a:xfrm>
                <a:off x="2222" y="2699"/>
                <a:ext cx="14" cy="14"/>
              </a:xfrm>
              <a:custGeom>
                <a:avLst/>
                <a:gdLst>
                  <a:gd name="T0" fmla="*/ 0 w 14"/>
                  <a:gd name="T1" fmla="*/ 8 h 14"/>
                  <a:gd name="T2" fmla="*/ 9 w 14"/>
                  <a:gd name="T3" fmla="*/ 14 h 14"/>
                  <a:gd name="T4" fmla="*/ 14 w 14"/>
                  <a:gd name="T5" fmla="*/ 6 h 14"/>
                  <a:gd name="T6" fmla="*/ 6 w 14"/>
                  <a:gd name="T7" fmla="*/ 0 h 14"/>
                  <a:gd name="T8" fmla="*/ 0 w 14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0" y="8"/>
                    </a:moveTo>
                    <a:lnTo>
                      <a:pt x="9" y="14"/>
                    </a:lnTo>
                    <a:lnTo>
                      <a:pt x="14" y="6"/>
                    </a:lnTo>
                    <a:lnTo>
                      <a:pt x="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63" name="Freeform 874"/>
              <p:cNvSpPr>
                <a:spLocks/>
              </p:cNvSpPr>
              <p:nvPr/>
            </p:nvSpPr>
            <p:spPr bwMode="auto">
              <a:xfrm>
                <a:off x="2234" y="2679"/>
                <a:ext cx="14" cy="14"/>
              </a:xfrm>
              <a:custGeom>
                <a:avLst/>
                <a:gdLst>
                  <a:gd name="T0" fmla="*/ 0 w 14"/>
                  <a:gd name="T1" fmla="*/ 8 h 14"/>
                  <a:gd name="T2" fmla="*/ 8 w 14"/>
                  <a:gd name="T3" fmla="*/ 14 h 14"/>
                  <a:gd name="T4" fmla="*/ 14 w 14"/>
                  <a:gd name="T5" fmla="*/ 5 h 14"/>
                  <a:gd name="T6" fmla="*/ 5 w 14"/>
                  <a:gd name="T7" fmla="*/ 0 h 14"/>
                  <a:gd name="T8" fmla="*/ 0 w 14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0" y="8"/>
                    </a:moveTo>
                    <a:lnTo>
                      <a:pt x="8" y="14"/>
                    </a:lnTo>
                    <a:lnTo>
                      <a:pt x="14" y="5"/>
                    </a:lnTo>
                    <a:lnTo>
                      <a:pt x="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64" name="Freeform 875"/>
              <p:cNvSpPr>
                <a:spLocks/>
              </p:cNvSpPr>
              <p:nvPr/>
            </p:nvSpPr>
            <p:spPr bwMode="auto">
              <a:xfrm>
                <a:off x="2245" y="2659"/>
                <a:ext cx="14" cy="14"/>
              </a:xfrm>
              <a:custGeom>
                <a:avLst/>
                <a:gdLst>
                  <a:gd name="T0" fmla="*/ 0 w 14"/>
                  <a:gd name="T1" fmla="*/ 8 h 14"/>
                  <a:gd name="T2" fmla="*/ 9 w 14"/>
                  <a:gd name="T3" fmla="*/ 14 h 14"/>
                  <a:gd name="T4" fmla="*/ 14 w 14"/>
                  <a:gd name="T5" fmla="*/ 5 h 14"/>
                  <a:gd name="T6" fmla="*/ 6 w 14"/>
                  <a:gd name="T7" fmla="*/ 0 h 14"/>
                  <a:gd name="T8" fmla="*/ 0 w 14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0" y="8"/>
                    </a:moveTo>
                    <a:lnTo>
                      <a:pt x="9" y="14"/>
                    </a:lnTo>
                    <a:lnTo>
                      <a:pt x="14" y="5"/>
                    </a:lnTo>
                    <a:lnTo>
                      <a:pt x="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65" name="Freeform 876"/>
              <p:cNvSpPr>
                <a:spLocks/>
              </p:cNvSpPr>
              <p:nvPr/>
            </p:nvSpPr>
            <p:spPr bwMode="auto">
              <a:xfrm>
                <a:off x="2257" y="2639"/>
                <a:ext cx="14" cy="14"/>
              </a:xfrm>
              <a:custGeom>
                <a:avLst/>
                <a:gdLst>
                  <a:gd name="T0" fmla="*/ 0 w 14"/>
                  <a:gd name="T1" fmla="*/ 8 h 14"/>
                  <a:gd name="T2" fmla="*/ 8 w 14"/>
                  <a:gd name="T3" fmla="*/ 14 h 14"/>
                  <a:gd name="T4" fmla="*/ 14 w 14"/>
                  <a:gd name="T5" fmla="*/ 5 h 14"/>
                  <a:gd name="T6" fmla="*/ 5 w 14"/>
                  <a:gd name="T7" fmla="*/ 0 h 14"/>
                  <a:gd name="T8" fmla="*/ 0 w 14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0" y="8"/>
                    </a:moveTo>
                    <a:lnTo>
                      <a:pt x="8" y="14"/>
                    </a:lnTo>
                    <a:lnTo>
                      <a:pt x="14" y="5"/>
                    </a:lnTo>
                    <a:lnTo>
                      <a:pt x="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66" name="Freeform 877"/>
              <p:cNvSpPr>
                <a:spLocks/>
              </p:cNvSpPr>
              <p:nvPr/>
            </p:nvSpPr>
            <p:spPr bwMode="auto">
              <a:xfrm>
                <a:off x="2268" y="2619"/>
                <a:ext cx="14" cy="14"/>
              </a:xfrm>
              <a:custGeom>
                <a:avLst/>
                <a:gdLst>
                  <a:gd name="T0" fmla="*/ 0 w 14"/>
                  <a:gd name="T1" fmla="*/ 8 h 14"/>
                  <a:gd name="T2" fmla="*/ 9 w 14"/>
                  <a:gd name="T3" fmla="*/ 14 h 14"/>
                  <a:gd name="T4" fmla="*/ 14 w 14"/>
                  <a:gd name="T5" fmla="*/ 5 h 14"/>
                  <a:gd name="T6" fmla="*/ 6 w 14"/>
                  <a:gd name="T7" fmla="*/ 0 h 14"/>
                  <a:gd name="T8" fmla="*/ 0 w 14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0" y="8"/>
                    </a:moveTo>
                    <a:lnTo>
                      <a:pt x="9" y="14"/>
                    </a:lnTo>
                    <a:lnTo>
                      <a:pt x="14" y="5"/>
                    </a:lnTo>
                    <a:lnTo>
                      <a:pt x="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67" name="Freeform 878"/>
              <p:cNvSpPr>
                <a:spLocks/>
              </p:cNvSpPr>
              <p:nvPr/>
            </p:nvSpPr>
            <p:spPr bwMode="auto">
              <a:xfrm>
                <a:off x="2279" y="2599"/>
                <a:ext cx="15" cy="17"/>
              </a:xfrm>
              <a:custGeom>
                <a:avLst/>
                <a:gdLst>
                  <a:gd name="T0" fmla="*/ 0 w 15"/>
                  <a:gd name="T1" fmla="*/ 11 h 17"/>
                  <a:gd name="T2" fmla="*/ 9 w 15"/>
                  <a:gd name="T3" fmla="*/ 17 h 17"/>
                  <a:gd name="T4" fmla="*/ 15 w 15"/>
                  <a:gd name="T5" fmla="*/ 5 h 17"/>
                  <a:gd name="T6" fmla="*/ 6 w 15"/>
                  <a:gd name="T7" fmla="*/ 0 h 17"/>
                  <a:gd name="T8" fmla="*/ 0 w 15"/>
                  <a:gd name="T9" fmla="*/ 11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7"/>
                  <a:gd name="T17" fmla="*/ 15 w 15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7">
                    <a:moveTo>
                      <a:pt x="0" y="11"/>
                    </a:moveTo>
                    <a:lnTo>
                      <a:pt x="9" y="17"/>
                    </a:lnTo>
                    <a:lnTo>
                      <a:pt x="15" y="5"/>
                    </a:lnTo>
                    <a:lnTo>
                      <a:pt x="6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68" name="Freeform 879"/>
              <p:cNvSpPr>
                <a:spLocks/>
              </p:cNvSpPr>
              <p:nvPr/>
            </p:nvSpPr>
            <p:spPr bwMode="auto">
              <a:xfrm>
                <a:off x="2291" y="2578"/>
                <a:ext cx="14" cy="18"/>
              </a:xfrm>
              <a:custGeom>
                <a:avLst/>
                <a:gdLst>
                  <a:gd name="T0" fmla="*/ 0 w 14"/>
                  <a:gd name="T1" fmla="*/ 12 h 18"/>
                  <a:gd name="T2" fmla="*/ 9 w 14"/>
                  <a:gd name="T3" fmla="*/ 18 h 18"/>
                  <a:gd name="T4" fmla="*/ 14 w 14"/>
                  <a:gd name="T5" fmla="*/ 6 h 18"/>
                  <a:gd name="T6" fmla="*/ 6 w 14"/>
                  <a:gd name="T7" fmla="*/ 0 h 18"/>
                  <a:gd name="T8" fmla="*/ 0 w 14"/>
                  <a:gd name="T9" fmla="*/ 12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8"/>
                  <a:gd name="T17" fmla="*/ 14 w 14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8">
                    <a:moveTo>
                      <a:pt x="0" y="12"/>
                    </a:moveTo>
                    <a:lnTo>
                      <a:pt x="9" y="18"/>
                    </a:lnTo>
                    <a:lnTo>
                      <a:pt x="14" y="6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69" name="Freeform 880"/>
              <p:cNvSpPr>
                <a:spLocks/>
              </p:cNvSpPr>
              <p:nvPr/>
            </p:nvSpPr>
            <p:spPr bwMode="auto">
              <a:xfrm>
                <a:off x="2288" y="2573"/>
                <a:ext cx="17" cy="14"/>
              </a:xfrm>
              <a:custGeom>
                <a:avLst/>
                <a:gdLst>
                  <a:gd name="T0" fmla="*/ 17 w 17"/>
                  <a:gd name="T1" fmla="*/ 8 h 14"/>
                  <a:gd name="T2" fmla="*/ 12 w 17"/>
                  <a:gd name="T3" fmla="*/ 0 h 14"/>
                  <a:gd name="T4" fmla="*/ 0 w 17"/>
                  <a:gd name="T5" fmla="*/ 5 h 14"/>
                  <a:gd name="T6" fmla="*/ 6 w 17"/>
                  <a:gd name="T7" fmla="*/ 14 h 14"/>
                  <a:gd name="T8" fmla="*/ 17 w 17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17" y="8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14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70" name="Freeform 881"/>
              <p:cNvSpPr>
                <a:spLocks/>
              </p:cNvSpPr>
              <p:nvPr/>
            </p:nvSpPr>
            <p:spPr bwMode="auto">
              <a:xfrm>
                <a:off x="2268" y="2584"/>
                <a:ext cx="17" cy="15"/>
              </a:xfrm>
              <a:custGeom>
                <a:avLst/>
                <a:gdLst>
                  <a:gd name="T0" fmla="*/ 17 w 17"/>
                  <a:gd name="T1" fmla="*/ 9 h 15"/>
                  <a:gd name="T2" fmla="*/ 11 w 17"/>
                  <a:gd name="T3" fmla="*/ 0 h 15"/>
                  <a:gd name="T4" fmla="*/ 0 w 17"/>
                  <a:gd name="T5" fmla="*/ 6 h 15"/>
                  <a:gd name="T6" fmla="*/ 6 w 17"/>
                  <a:gd name="T7" fmla="*/ 15 h 15"/>
                  <a:gd name="T8" fmla="*/ 17 w 17"/>
                  <a:gd name="T9" fmla="*/ 9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17" y="9"/>
                    </a:moveTo>
                    <a:lnTo>
                      <a:pt x="11" y="0"/>
                    </a:lnTo>
                    <a:lnTo>
                      <a:pt x="0" y="6"/>
                    </a:lnTo>
                    <a:lnTo>
                      <a:pt x="6" y="15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71" name="Freeform 882"/>
              <p:cNvSpPr>
                <a:spLocks/>
              </p:cNvSpPr>
              <p:nvPr/>
            </p:nvSpPr>
            <p:spPr bwMode="auto">
              <a:xfrm>
                <a:off x="2248" y="2596"/>
                <a:ext cx="17" cy="14"/>
              </a:xfrm>
              <a:custGeom>
                <a:avLst/>
                <a:gdLst>
                  <a:gd name="T0" fmla="*/ 17 w 17"/>
                  <a:gd name="T1" fmla="*/ 8 h 14"/>
                  <a:gd name="T2" fmla="*/ 11 w 17"/>
                  <a:gd name="T3" fmla="*/ 0 h 14"/>
                  <a:gd name="T4" fmla="*/ 0 w 17"/>
                  <a:gd name="T5" fmla="*/ 5 h 14"/>
                  <a:gd name="T6" fmla="*/ 6 w 17"/>
                  <a:gd name="T7" fmla="*/ 14 h 14"/>
                  <a:gd name="T8" fmla="*/ 17 w 17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17" y="8"/>
                    </a:moveTo>
                    <a:lnTo>
                      <a:pt x="11" y="0"/>
                    </a:lnTo>
                    <a:lnTo>
                      <a:pt x="0" y="5"/>
                    </a:lnTo>
                    <a:lnTo>
                      <a:pt x="6" y="14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72" name="Freeform 883"/>
              <p:cNvSpPr>
                <a:spLocks/>
              </p:cNvSpPr>
              <p:nvPr/>
            </p:nvSpPr>
            <p:spPr bwMode="auto">
              <a:xfrm>
                <a:off x="2231" y="2607"/>
                <a:ext cx="14" cy="14"/>
              </a:xfrm>
              <a:custGeom>
                <a:avLst/>
                <a:gdLst>
                  <a:gd name="T0" fmla="*/ 14 w 14"/>
                  <a:gd name="T1" fmla="*/ 9 h 14"/>
                  <a:gd name="T2" fmla="*/ 8 w 14"/>
                  <a:gd name="T3" fmla="*/ 0 h 14"/>
                  <a:gd name="T4" fmla="*/ 0 w 14"/>
                  <a:gd name="T5" fmla="*/ 6 h 14"/>
                  <a:gd name="T6" fmla="*/ 5 w 14"/>
                  <a:gd name="T7" fmla="*/ 14 h 14"/>
                  <a:gd name="T8" fmla="*/ 14 w 14"/>
                  <a:gd name="T9" fmla="*/ 9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14" y="9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5" y="14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73" name="Freeform 884"/>
              <p:cNvSpPr>
                <a:spLocks/>
              </p:cNvSpPr>
              <p:nvPr/>
            </p:nvSpPr>
            <p:spPr bwMode="auto">
              <a:xfrm>
                <a:off x="2211" y="2621"/>
                <a:ext cx="14" cy="15"/>
              </a:xfrm>
              <a:custGeom>
                <a:avLst/>
                <a:gdLst>
                  <a:gd name="T0" fmla="*/ 14 w 14"/>
                  <a:gd name="T1" fmla="*/ 9 h 15"/>
                  <a:gd name="T2" fmla="*/ 8 w 14"/>
                  <a:gd name="T3" fmla="*/ 0 h 15"/>
                  <a:gd name="T4" fmla="*/ 0 w 14"/>
                  <a:gd name="T5" fmla="*/ 6 h 15"/>
                  <a:gd name="T6" fmla="*/ 5 w 14"/>
                  <a:gd name="T7" fmla="*/ 15 h 15"/>
                  <a:gd name="T8" fmla="*/ 14 w 14"/>
                  <a:gd name="T9" fmla="*/ 9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5"/>
                  <a:gd name="T17" fmla="*/ 14 w 14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5">
                    <a:moveTo>
                      <a:pt x="14" y="9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5" y="15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74" name="Freeform 885"/>
              <p:cNvSpPr>
                <a:spLocks/>
              </p:cNvSpPr>
              <p:nvPr/>
            </p:nvSpPr>
            <p:spPr bwMode="auto">
              <a:xfrm>
                <a:off x="2191" y="2633"/>
                <a:ext cx="14" cy="14"/>
              </a:xfrm>
              <a:custGeom>
                <a:avLst/>
                <a:gdLst>
                  <a:gd name="T0" fmla="*/ 14 w 14"/>
                  <a:gd name="T1" fmla="*/ 8 h 14"/>
                  <a:gd name="T2" fmla="*/ 8 w 14"/>
                  <a:gd name="T3" fmla="*/ 0 h 14"/>
                  <a:gd name="T4" fmla="*/ 0 w 14"/>
                  <a:gd name="T5" fmla="*/ 6 h 14"/>
                  <a:gd name="T6" fmla="*/ 5 w 14"/>
                  <a:gd name="T7" fmla="*/ 14 h 14"/>
                  <a:gd name="T8" fmla="*/ 14 w 14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14" y="8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5" y="14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75" name="Freeform 886"/>
              <p:cNvSpPr>
                <a:spLocks/>
              </p:cNvSpPr>
              <p:nvPr/>
            </p:nvSpPr>
            <p:spPr bwMode="auto">
              <a:xfrm>
                <a:off x="2170" y="2644"/>
                <a:ext cx="15" cy="15"/>
              </a:xfrm>
              <a:custGeom>
                <a:avLst/>
                <a:gdLst>
                  <a:gd name="T0" fmla="*/ 15 w 15"/>
                  <a:gd name="T1" fmla="*/ 9 h 15"/>
                  <a:gd name="T2" fmla="*/ 9 w 15"/>
                  <a:gd name="T3" fmla="*/ 0 h 15"/>
                  <a:gd name="T4" fmla="*/ 0 w 15"/>
                  <a:gd name="T5" fmla="*/ 6 h 15"/>
                  <a:gd name="T6" fmla="*/ 6 w 15"/>
                  <a:gd name="T7" fmla="*/ 15 h 15"/>
                  <a:gd name="T8" fmla="*/ 15 w 15"/>
                  <a:gd name="T9" fmla="*/ 9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5"/>
                  <a:gd name="T17" fmla="*/ 15 w 15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5">
                    <a:moveTo>
                      <a:pt x="15" y="9"/>
                    </a:moveTo>
                    <a:lnTo>
                      <a:pt x="9" y="0"/>
                    </a:lnTo>
                    <a:lnTo>
                      <a:pt x="0" y="6"/>
                    </a:lnTo>
                    <a:lnTo>
                      <a:pt x="6" y="15"/>
                    </a:lnTo>
                    <a:lnTo>
                      <a:pt x="15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76" name="Freeform 887"/>
              <p:cNvSpPr>
                <a:spLocks/>
              </p:cNvSpPr>
              <p:nvPr/>
            </p:nvSpPr>
            <p:spPr bwMode="auto">
              <a:xfrm>
                <a:off x="2150" y="2656"/>
                <a:ext cx="15" cy="14"/>
              </a:xfrm>
              <a:custGeom>
                <a:avLst/>
                <a:gdLst>
                  <a:gd name="T0" fmla="*/ 15 w 15"/>
                  <a:gd name="T1" fmla="*/ 8 h 14"/>
                  <a:gd name="T2" fmla="*/ 9 w 15"/>
                  <a:gd name="T3" fmla="*/ 0 h 14"/>
                  <a:gd name="T4" fmla="*/ 0 w 15"/>
                  <a:gd name="T5" fmla="*/ 6 h 14"/>
                  <a:gd name="T6" fmla="*/ 6 w 15"/>
                  <a:gd name="T7" fmla="*/ 14 h 14"/>
                  <a:gd name="T8" fmla="*/ 15 w 15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4"/>
                  <a:gd name="T17" fmla="*/ 15 w 15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4">
                    <a:moveTo>
                      <a:pt x="15" y="8"/>
                    </a:moveTo>
                    <a:lnTo>
                      <a:pt x="9" y="0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5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77" name="Freeform 888"/>
              <p:cNvSpPr>
                <a:spLocks/>
              </p:cNvSpPr>
              <p:nvPr/>
            </p:nvSpPr>
            <p:spPr bwMode="auto">
              <a:xfrm>
                <a:off x="2139" y="2656"/>
                <a:ext cx="17" cy="17"/>
              </a:xfrm>
              <a:custGeom>
                <a:avLst/>
                <a:gdLst>
                  <a:gd name="T0" fmla="*/ 0 w 17"/>
                  <a:gd name="T1" fmla="*/ 11 h 17"/>
                  <a:gd name="T2" fmla="*/ 11 w 17"/>
                  <a:gd name="T3" fmla="*/ 17 h 17"/>
                  <a:gd name="T4" fmla="*/ 17 w 17"/>
                  <a:gd name="T5" fmla="*/ 6 h 17"/>
                  <a:gd name="T6" fmla="*/ 6 w 17"/>
                  <a:gd name="T7" fmla="*/ 0 h 17"/>
                  <a:gd name="T8" fmla="*/ 0 w 17"/>
                  <a:gd name="T9" fmla="*/ 11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11"/>
                    </a:moveTo>
                    <a:lnTo>
                      <a:pt x="11" y="17"/>
                    </a:lnTo>
                    <a:lnTo>
                      <a:pt x="17" y="6"/>
                    </a:lnTo>
                    <a:lnTo>
                      <a:pt x="6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78" name="Freeform 889"/>
              <p:cNvSpPr>
                <a:spLocks/>
              </p:cNvSpPr>
              <p:nvPr/>
            </p:nvSpPr>
            <p:spPr bwMode="auto">
              <a:xfrm>
                <a:off x="2148" y="2633"/>
                <a:ext cx="14" cy="17"/>
              </a:xfrm>
              <a:custGeom>
                <a:avLst/>
                <a:gdLst>
                  <a:gd name="T0" fmla="*/ 0 w 14"/>
                  <a:gd name="T1" fmla="*/ 11 h 17"/>
                  <a:gd name="T2" fmla="*/ 11 w 14"/>
                  <a:gd name="T3" fmla="*/ 17 h 17"/>
                  <a:gd name="T4" fmla="*/ 14 w 14"/>
                  <a:gd name="T5" fmla="*/ 6 h 17"/>
                  <a:gd name="T6" fmla="*/ 2 w 14"/>
                  <a:gd name="T7" fmla="*/ 0 h 17"/>
                  <a:gd name="T8" fmla="*/ 0 w 14"/>
                  <a:gd name="T9" fmla="*/ 11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7"/>
                  <a:gd name="T17" fmla="*/ 14 w 14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7">
                    <a:moveTo>
                      <a:pt x="0" y="11"/>
                    </a:moveTo>
                    <a:lnTo>
                      <a:pt x="11" y="17"/>
                    </a:lnTo>
                    <a:lnTo>
                      <a:pt x="14" y="6"/>
                    </a:lnTo>
                    <a:lnTo>
                      <a:pt x="2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79" name="Freeform 890"/>
              <p:cNvSpPr>
                <a:spLocks/>
              </p:cNvSpPr>
              <p:nvPr/>
            </p:nvSpPr>
            <p:spPr bwMode="auto">
              <a:xfrm>
                <a:off x="2156" y="2613"/>
                <a:ext cx="14" cy="14"/>
              </a:xfrm>
              <a:custGeom>
                <a:avLst/>
                <a:gdLst>
                  <a:gd name="T0" fmla="*/ 0 w 14"/>
                  <a:gd name="T1" fmla="*/ 8 h 14"/>
                  <a:gd name="T2" fmla="*/ 12 w 14"/>
                  <a:gd name="T3" fmla="*/ 14 h 14"/>
                  <a:gd name="T4" fmla="*/ 14 w 14"/>
                  <a:gd name="T5" fmla="*/ 6 h 14"/>
                  <a:gd name="T6" fmla="*/ 3 w 14"/>
                  <a:gd name="T7" fmla="*/ 0 h 14"/>
                  <a:gd name="T8" fmla="*/ 0 w 14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0" y="8"/>
                    </a:moveTo>
                    <a:lnTo>
                      <a:pt x="12" y="14"/>
                    </a:lnTo>
                    <a:lnTo>
                      <a:pt x="14" y="6"/>
                    </a:lnTo>
                    <a:lnTo>
                      <a:pt x="3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80" name="Freeform 891"/>
              <p:cNvSpPr>
                <a:spLocks/>
              </p:cNvSpPr>
              <p:nvPr/>
            </p:nvSpPr>
            <p:spPr bwMode="auto">
              <a:xfrm>
                <a:off x="2162" y="2590"/>
                <a:ext cx="17" cy="17"/>
              </a:xfrm>
              <a:custGeom>
                <a:avLst/>
                <a:gdLst>
                  <a:gd name="T0" fmla="*/ 0 w 17"/>
                  <a:gd name="T1" fmla="*/ 11 h 17"/>
                  <a:gd name="T2" fmla="*/ 11 w 17"/>
                  <a:gd name="T3" fmla="*/ 17 h 17"/>
                  <a:gd name="T4" fmla="*/ 17 w 17"/>
                  <a:gd name="T5" fmla="*/ 6 h 17"/>
                  <a:gd name="T6" fmla="*/ 6 w 17"/>
                  <a:gd name="T7" fmla="*/ 0 h 17"/>
                  <a:gd name="T8" fmla="*/ 0 w 17"/>
                  <a:gd name="T9" fmla="*/ 11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11"/>
                    </a:moveTo>
                    <a:lnTo>
                      <a:pt x="11" y="17"/>
                    </a:lnTo>
                    <a:lnTo>
                      <a:pt x="17" y="6"/>
                    </a:lnTo>
                    <a:lnTo>
                      <a:pt x="6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81" name="Freeform 892"/>
              <p:cNvSpPr>
                <a:spLocks/>
              </p:cNvSpPr>
              <p:nvPr/>
            </p:nvSpPr>
            <p:spPr bwMode="auto">
              <a:xfrm>
                <a:off x="2170" y="2570"/>
                <a:ext cx="15" cy="14"/>
              </a:xfrm>
              <a:custGeom>
                <a:avLst/>
                <a:gdLst>
                  <a:gd name="T0" fmla="*/ 0 w 15"/>
                  <a:gd name="T1" fmla="*/ 8 h 14"/>
                  <a:gd name="T2" fmla="*/ 12 w 15"/>
                  <a:gd name="T3" fmla="*/ 14 h 14"/>
                  <a:gd name="T4" fmla="*/ 15 w 15"/>
                  <a:gd name="T5" fmla="*/ 6 h 14"/>
                  <a:gd name="T6" fmla="*/ 3 w 15"/>
                  <a:gd name="T7" fmla="*/ 0 h 14"/>
                  <a:gd name="T8" fmla="*/ 0 w 15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4"/>
                  <a:gd name="T17" fmla="*/ 15 w 15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4">
                    <a:moveTo>
                      <a:pt x="0" y="8"/>
                    </a:moveTo>
                    <a:lnTo>
                      <a:pt x="12" y="14"/>
                    </a:lnTo>
                    <a:lnTo>
                      <a:pt x="15" y="6"/>
                    </a:lnTo>
                    <a:lnTo>
                      <a:pt x="3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82" name="Freeform 893"/>
              <p:cNvSpPr>
                <a:spLocks/>
              </p:cNvSpPr>
              <p:nvPr/>
            </p:nvSpPr>
            <p:spPr bwMode="auto">
              <a:xfrm>
                <a:off x="2179" y="2547"/>
                <a:ext cx="14" cy="17"/>
              </a:xfrm>
              <a:custGeom>
                <a:avLst/>
                <a:gdLst>
                  <a:gd name="T0" fmla="*/ 0 w 14"/>
                  <a:gd name="T1" fmla="*/ 11 h 17"/>
                  <a:gd name="T2" fmla="*/ 12 w 14"/>
                  <a:gd name="T3" fmla="*/ 17 h 17"/>
                  <a:gd name="T4" fmla="*/ 14 w 14"/>
                  <a:gd name="T5" fmla="*/ 6 h 17"/>
                  <a:gd name="T6" fmla="*/ 3 w 14"/>
                  <a:gd name="T7" fmla="*/ 0 h 17"/>
                  <a:gd name="T8" fmla="*/ 0 w 14"/>
                  <a:gd name="T9" fmla="*/ 11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7"/>
                  <a:gd name="T17" fmla="*/ 14 w 14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7">
                    <a:moveTo>
                      <a:pt x="0" y="11"/>
                    </a:moveTo>
                    <a:lnTo>
                      <a:pt x="12" y="17"/>
                    </a:lnTo>
                    <a:lnTo>
                      <a:pt x="14" y="6"/>
                    </a:lnTo>
                    <a:lnTo>
                      <a:pt x="3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83" name="Freeform 894"/>
              <p:cNvSpPr>
                <a:spLocks/>
              </p:cNvSpPr>
              <p:nvPr/>
            </p:nvSpPr>
            <p:spPr bwMode="auto">
              <a:xfrm>
                <a:off x="2188" y="2527"/>
                <a:ext cx="14" cy="14"/>
              </a:xfrm>
              <a:custGeom>
                <a:avLst/>
                <a:gdLst>
                  <a:gd name="T0" fmla="*/ 0 w 14"/>
                  <a:gd name="T1" fmla="*/ 8 h 14"/>
                  <a:gd name="T2" fmla="*/ 11 w 14"/>
                  <a:gd name="T3" fmla="*/ 14 h 14"/>
                  <a:gd name="T4" fmla="*/ 14 w 14"/>
                  <a:gd name="T5" fmla="*/ 6 h 14"/>
                  <a:gd name="T6" fmla="*/ 3 w 14"/>
                  <a:gd name="T7" fmla="*/ 0 h 14"/>
                  <a:gd name="T8" fmla="*/ 0 w 14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0" y="8"/>
                    </a:moveTo>
                    <a:lnTo>
                      <a:pt x="11" y="14"/>
                    </a:lnTo>
                    <a:lnTo>
                      <a:pt x="14" y="6"/>
                    </a:lnTo>
                    <a:lnTo>
                      <a:pt x="3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84" name="Freeform 895"/>
              <p:cNvSpPr>
                <a:spLocks/>
              </p:cNvSpPr>
              <p:nvPr/>
            </p:nvSpPr>
            <p:spPr bwMode="auto">
              <a:xfrm>
                <a:off x="2193" y="2504"/>
                <a:ext cx="18" cy="17"/>
              </a:xfrm>
              <a:custGeom>
                <a:avLst/>
                <a:gdLst>
                  <a:gd name="T0" fmla="*/ 0 w 18"/>
                  <a:gd name="T1" fmla="*/ 11 h 17"/>
                  <a:gd name="T2" fmla="*/ 12 w 18"/>
                  <a:gd name="T3" fmla="*/ 17 h 17"/>
                  <a:gd name="T4" fmla="*/ 18 w 18"/>
                  <a:gd name="T5" fmla="*/ 6 h 17"/>
                  <a:gd name="T6" fmla="*/ 6 w 18"/>
                  <a:gd name="T7" fmla="*/ 0 h 17"/>
                  <a:gd name="T8" fmla="*/ 0 w 18"/>
                  <a:gd name="T9" fmla="*/ 11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7"/>
                  <a:gd name="T17" fmla="*/ 18 w 18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7">
                    <a:moveTo>
                      <a:pt x="0" y="11"/>
                    </a:moveTo>
                    <a:lnTo>
                      <a:pt x="12" y="17"/>
                    </a:lnTo>
                    <a:lnTo>
                      <a:pt x="18" y="6"/>
                    </a:lnTo>
                    <a:lnTo>
                      <a:pt x="6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85" name="Freeform 896"/>
              <p:cNvSpPr>
                <a:spLocks/>
              </p:cNvSpPr>
              <p:nvPr/>
            </p:nvSpPr>
            <p:spPr bwMode="auto">
              <a:xfrm>
                <a:off x="2188" y="2504"/>
                <a:ext cx="14" cy="17"/>
              </a:xfrm>
              <a:custGeom>
                <a:avLst/>
                <a:gdLst>
                  <a:gd name="T0" fmla="*/ 14 w 14"/>
                  <a:gd name="T1" fmla="*/ 9 h 17"/>
                  <a:gd name="T2" fmla="*/ 5 w 14"/>
                  <a:gd name="T3" fmla="*/ 0 h 17"/>
                  <a:gd name="T4" fmla="*/ 0 w 14"/>
                  <a:gd name="T5" fmla="*/ 9 h 17"/>
                  <a:gd name="T6" fmla="*/ 8 w 14"/>
                  <a:gd name="T7" fmla="*/ 17 h 17"/>
                  <a:gd name="T8" fmla="*/ 14 w 14"/>
                  <a:gd name="T9" fmla="*/ 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7"/>
                  <a:gd name="T17" fmla="*/ 14 w 14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7">
                    <a:moveTo>
                      <a:pt x="14" y="9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8" y="17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86" name="Freeform 897"/>
              <p:cNvSpPr>
                <a:spLocks/>
              </p:cNvSpPr>
              <p:nvPr/>
            </p:nvSpPr>
            <p:spPr bwMode="auto">
              <a:xfrm>
                <a:off x="2170" y="2521"/>
                <a:ext cx="18" cy="17"/>
              </a:xfrm>
              <a:custGeom>
                <a:avLst/>
                <a:gdLst>
                  <a:gd name="T0" fmla="*/ 18 w 18"/>
                  <a:gd name="T1" fmla="*/ 9 h 17"/>
                  <a:gd name="T2" fmla="*/ 9 w 18"/>
                  <a:gd name="T3" fmla="*/ 0 h 17"/>
                  <a:gd name="T4" fmla="*/ 0 w 18"/>
                  <a:gd name="T5" fmla="*/ 9 h 17"/>
                  <a:gd name="T6" fmla="*/ 9 w 18"/>
                  <a:gd name="T7" fmla="*/ 17 h 17"/>
                  <a:gd name="T8" fmla="*/ 18 w 18"/>
                  <a:gd name="T9" fmla="*/ 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7"/>
                  <a:gd name="T17" fmla="*/ 18 w 18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7">
                    <a:moveTo>
                      <a:pt x="18" y="9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87" name="Freeform 898"/>
              <p:cNvSpPr>
                <a:spLocks/>
              </p:cNvSpPr>
              <p:nvPr/>
            </p:nvSpPr>
            <p:spPr bwMode="auto">
              <a:xfrm>
                <a:off x="2153" y="2538"/>
                <a:ext cx="17" cy="15"/>
              </a:xfrm>
              <a:custGeom>
                <a:avLst/>
                <a:gdLst>
                  <a:gd name="T0" fmla="*/ 17 w 17"/>
                  <a:gd name="T1" fmla="*/ 9 h 15"/>
                  <a:gd name="T2" fmla="*/ 9 w 17"/>
                  <a:gd name="T3" fmla="*/ 0 h 15"/>
                  <a:gd name="T4" fmla="*/ 0 w 17"/>
                  <a:gd name="T5" fmla="*/ 6 h 15"/>
                  <a:gd name="T6" fmla="*/ 9 w 17"/>
                  <a:gd name="T7" fmla="*/ 15 h 15"/>
                  <a:gd name="T8" fmla="*/ 17 w 17"/>
                  <a:gd name="T9" fmla="*/ 9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17" y="9"/>
                    </a:moveTo>
                    <a:lnTo>
                      <a:pt x="9" y="0"/>
                    </a:lnTo>
                    <a:lnTo>
                      <a:pt x="0" y="6"/>
                    </a:lnTo>
                    <a:lnTo>
                      <a:pt x="9" y="15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88" name="Freeform 899"/>
              <p:cNvSpPr>
                <a:spLocks/>
              </p:cNvSpPr>
              <p:nvPr/>
            </p:nvSpPr>
            <p:spPr bwMode="auto">
              <a:xfrm>
                <a:off x="2136" y="2553"/>
                <a:ext cx="17" cy="17"/>
              </a:xfrm>
              <a:custGeom>
                <a:avLst/>
                <a:gdLst>
                  <a:gd name="T0" fmla="*/ 17 w 17"/>
                  <a:gd name="T1" fmla="*/ 8 h 17"/>
                  <a:gd name="T2" fmla="*/ 9 w 17"/>
                  <a:gd name="T3" fmla="*/ 0 h 17"/>
                  <a:gd name="T4" fmla="*/ 0 w 17"/>
                  <a:gd name="T5" fmla="*/ 8 h 17"/>
                  <a:gd name="T6" fmla="*/ 9 w 17"/>
                  <a:gd name="T7" fmla="*/ 17 h 17"/>
                  <a:gd name="T8" fmla="*/ 17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17" y="8"/>
                    </a:moveTo>
                    <a:lnTo>
                      <a:pt x="9" y="0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89" name="Freeform 900"/>
              <p:cNvSpPr>
                <a:spLocks/>
              </p:cNvSpPr>
              <p:nvPr/>
            </p:nvSpPr>
            <p:spPr bwMode="auto">
              <a:xfrm>
                <a:off x="2122" y="2570"/>
                <a:ext cx="17" cy="17"/>
              </a:xfrm>
              <a:custGeom>
                <a:avLst/>
                <a:gdLst>
                  <a:gd name="T0" fmla="*/ 17 w 17"/>
                  <a:gd name="T1" fmla="*/ 8 h 17"/>
                  <a:gd name="T2" fmla="*/ 8 w 17"/>
                  <a:gd name="T3" fmla="*/ 0 h 17"/>
                  <a:gd name="T4" fmla="*/ 0 w 17"/>
                  <a:gd name="T5" fmla="*/ 8 h 17"/>
                  <a:gd name="T6" fmla="*/ 8 w 17"/>
                  <a:gd name="T7" fmla="*/ 17 h 17"/>
                  <a:gd name="T8" fmla="*/ 17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17" y="8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90" name="Freeform 901"/>
              <p:cNvSpPr>
                <a:spLocks/>
              </p:cNvSpPr>
              <p:nvPr/>
            </p:nvSpPr>
            <p:spPr bwMode="auto">
              <a:xfrm>
                <a:off x="2105" y="2584"/>
                <a:ext cx="17" cy="17"/>
              </a:xfrm>
              <a:custGeom>
                <a:avLst/>
                <a:gdLst>
                  <a:gd name="T0" fmla="*/ 17 w 17"/>
                  <a:gd name="T1" fmla="*/ 9 h 17"/>
                  <a:gd name="T2" fmla="*/ 8 w 17"/>
                  <a:gd name="T3" fmla="*/ 0 h 17"/>
                  <a:gd name="T4" fmla="*/ 2 w 17"/>
                  <a:gd name="T5" fmla="*/ 9 h 17"/>
                  <a:gd name="T6" fmla="*/ 5 w 17"/>
                  <a:gd name="T7" fmla="*/ 12 h 17"/>
                  <a:gd name="T8" fmla="*/ 8 w 17"/>
                  <a:gd name="T9" fmla="*/ 9 h 17"/>
                  <a:gd name="T10" fmla="*/ 5 w 17"/>
                  <a:gd name="T11" fmla="*/ 6 h 17"/>
                  <a:gd name="T12" fmla="*/ 5 w 17"/>
                  <a:gd name="T13" fmla="*/ 6 h 17"/>
                  <a:gd name="T14" fmla="*/ 11 w 17"/>
                  <a:gd name="T15" fmla="*/ 9 h 17"/>
                  <a:gd name="T16" fmla="*/ 8 w 17"/>
                  <a:gd name="T17" fmla="*/ 6 h 17"/>
                  <a:gd name="T18" fmla="*/ 0 w 17"/>
                  <a:gd name="T19" fmla="*/ 15 h 17"/>
                  <a:gd name="T20" fmla="*/ 2 w 17"/>
                  <a:gd name="T21" fmla="*/ 17 h 17"/>
                  <a:gd name="T22" fmla="*/ 2 w 17"/>
                  <a:gd name="T23" fmla="*/ 15 h 17"/>
                  <a:gd name="T24" fmla="*/ 5 w 17"/>
                  <a:gd name="T25" fmla="*/ 17 h 17"/>
                  <a:gd name="T26" fmla="*/ 5 w 17"/>
                  <a:gd name="T27" fmla="*/ 17 h 17"/>
                  <a:gd name="T28" fmla="*/ 11 w 17"/>
                  <a:gd name="T29" fmla="*/ 17 h 17"/>
                  <a:gd name="T30" fmla="*/ 17 w 17"/>
                  <a:gd name="T31" fmla="*/ 9 h 1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"/>
                  <a:gd name="T49" fmla="*/ 0 h 17"/>
                  <a:gd name="T50" fmla="*/ 17 w 17"/>
                  <a:gd name="T51" fmla="*/ 17 h 1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" h="17">
                    <a:moveTo>
                      <a:pt x="17" y="9"/>
                    </a:moveTo>
                    <a:lnTo>
                      <a:pt x="8" y="0"/>
                    </a:lnTo>
                    <a:lnTo>
                      <a:pt x="2" y="9"/>
                    </a:lnTo>
                    <a:lnTo>
                      <a:pt x="5" y="12"/>
                    </a:lnTo>
                    <a:lnTo>
                      <a:pt x="8" y="9"/>
                    </a:lnTo>
                    <a:lnTo>
                      <a:pt x="5" y="6"/>
                    </a:lnTo>
                    <a:lnTo>
                      <a:pt x="11" y="9"/>
                    </a:lnTo>
                    <a:lnTo>
                      <a:pt x="8" y="6"/>
                    </a:lnTo>
                    <a:lnTo>
                      <a:pt x="0" y="15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11" y="17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91" name="Freeform 902"/>
              <p:cNvSpPr>
                <a:spLocks/>
              </p:cNvSpPr>
              <p:nvPr/>
            </p:nvSpPr>
            <p:spPr bwMode="auto">
              <a:xfrm>
                <a:off x="2087" y="2573"/>
                <a:ext cx="18" cy="17"/>
              </a:xfrm>
              <a:custGeom>
                <a:avLst/>
                <a:gdLst>
                  <a:gd name="T0" fmla="*/ 9 w 18"/>
                  <a:gd name="T1" fmla="*/ 17 h 17"/>
                  <a:gd name="T2" fmla="*/ 18 w 18"/>
                  <a:gd name="T3" fmla="*/ 8 h 17"/>
                  <a:gd name="T4" fmla="*/ 9 w 18"/>
                  <a:gd name="T5" fmla="*/ 0 h 17"/>
                  <a:gd name="T6" fmla="*/ 0 w 18"/>
                  <a:gd name="T7" fmla="*/ 8 h 17"/>
                  <a:gd name="T8" fmla="*/ 9 w 18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7"/>
                  <a:gd name="T17" fmla="*/ 18 w 18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7">
                    <a:moveTo>
                      <a:pt x="9" y="17"/>
                    </a:moveTo>
                    <a:lnTo>
                      <a:pt x="18" y="8"/>
                    </a:lnTo>
                    <a:lnTo>
                      <a:pt x="9" y="0"/>
                    </a:lnTo>
                    <a:lnTo>
                      <a:pt x="0" y="8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92" name="Freeform 903"/>
              <p:cNvSpPr>
                <a:spLocks/>
              </p:cNvSpPr>
              <p:nvPr/>
            </p:nvSpPr>
            <p:spPr bwMode="auto">
              <a:xfrm>
                <a:off x="2073" y="2556"/>
                <a:ext cx="17" cy="17"/>
              </a:xfrm>
              <a:custGeom>
                <a:avLst/>
                <a:gdLst>
                  <a:gd name="T0" fmla="*/ 9 w 17"/>
                  <a:gd name="T1" fmla="*/ 17 h 17"/>
                  <a:gd name="T2" fmla="*/ 17 w 17"/>
                  <a:gd name="T3" fmla="*/ 8 h 17"/>
                  <a:gd name="T4" fmla="*/ 9 w 17"/>
                  <a:gd name="T5" fmla="*/ 0 h 17"/>
                  <a:gd name="T6" fmla="*/ 0 w 17"/>
                  <a:gd name="T7" fmla="*/ 8 h 17"/>
                  <a:gd name="T8" fmla="*/ 9 w 17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9" y="17"/>
                    </a:moveTo>
                    <a:lnTo>
                      <a:pt x="17" y="8"/>
                    </a:lnTo>
                    <a:lnTo>
                      <a:pt x="9" y="0"/>
                    </a:lnTo>
                    <a:lnTo>
                      <a:pt x="0" y="8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93" name="Freeform 904"/>
              <p:cNvSpPr>
                <a:spLocks/>
              </p:cNvSpPr>
              <p:nvPr/>
            </p:nvSpPr>
            <p:spPr bwMode="auto">
              <a:xfrm>
                <a:off x="2059" y="2538"/>
                <a:ext cx="14" cy="18"/>
              </a:xfrm>
              <a:custGeom>
                <a:avLst/>
                <a:gdLst>
                  <a:gd name="T0" fmla="*/ 5 w 14"/>
                  <a:gd name="T1" fmla="*/ 18 h 18"/>
                  <a:gd name="T2" fmla="*/ 14 w 14"/>
                  <a:gd name="T3" fmla="*/ 9 h 18"/>
                  <a:gd name="T4" fmla="*/ 8 w 14"/>
                  <a:gd name="T5" fmla="*/ 0 h 18"/>
                  <a:gd name="T6" fmla="*/ 0 w 14"/>
                  <a:gd name="T7" fmla="*/ 9 h 18"/>
                  <a:gd name="T8" fmla="*/ 5 w 14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8"/>
                  <a:gd name="T17" fmla="*/ 14 w 14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8">
                    <a:moveTo>
                      <a:pt x="5" y="18"/>
                    </a:moveTo>
                    <a:lnTo>
                      <a:pt x="14" y="9"/>
                    </a:lnTo>
                    <a:lnTo>
                      <a:pt x="8" y="0"/>
                    </a:lnTo>
                    <a:lnTo>
                      <a:pt x="0" y="9"/>
                    </a:lnTo>
                    <a:lnTo>
                      <a:pt x="5" y="1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94" name="Freeform 905"/>
              <p:cNvSpPr>
                <a:spLocks/>
              </p:cNvSpPr>
              <p:nvPr/>
            </p:nvSpPr>
            <p:spPr bwMode="auto">
              <a:xfrm>
                <a:off x="2041" y="2524"/>
                <a:ext cx="18" cy="14"/>
              </a:xfrm>
              <a:custGeom>
                <a:avLst/>
                <a:gdLst>
                  <a:gd name="T0" fmla="*/ 9 w 18"/>
                  <a:gd name="T1" fmla="*/ 14 h 14"/>
                  <a:gd name="T2" fmla="*/ 18 w 18"/>
                  <a:gd name="T3" fmla="*/ 6 h 14"/>
                  <a:gd name="T4" fmla="*/ 9 w 18"/>
                  <a:gd name="T5" fmla="*/ 0 h 14"/>
                  <a:gd name="T6" fmla="*/ 0 w 18"/>
                  <a:gd name="T7" fmla="*/ 9 h 14"/>
                  <a:gd name="T8" fmla="*/ 9 w 18"/>
                  <a:gd name="T9" fmla="*/ 1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4"/>
                  <a:gd name="T17" fmla="*/ 18 w 18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4">
                    <a:moveTo>
                      <a:pt x="9" y="14"/>
                    </a:moveTo>
                    <a:lnTo>
                      <a:pt x="18" y="6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9" y="14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95" name="Freeform 906"/>
              <p:cNvSpPr>
                <a:spLocks/>
              </p:cNvSpPr>
              <p:nvPr/>
            </p:nvSpPr>
            <p:spPr bwMode="auto">
              <a:xfrm>
                <a:off x="2027" y="2507"/>
                <a:ext cx="14" cy="17"/>
              </a:xfrm>
              <a:custGeom>
                <a:avLst/>
                <a:gdLst>
                  <a:gd name="T0" fmla="*/ 6 w 14"/>
                  <a:gd name="T1" fmla="*/ 17 h 17"/>
                  <a:gd name="T2" fmla="*/ 14 w 14"/>
                  <a:gd name="T3" fmla="*/ 8 h 17"/>
                  <a:gd name="T4" fmla="*/ 9 w 14"/>
                  <a:gd name="T5" fmla="*/ 0 h 17"/>
                  <a:gd name="T6" fmla="*/ 0 w 14"/>
                  <a:gd name="T7" fmla="*/ 8 h 17"/>
                  <a:gd name="T8" fmla="*/ 6 w 14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7"/>
                  <a:gd name="T17" fmla="*/ 14 w 14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7">
                    <a:moveTo>
                      <a:pt x="6" y="17"/>
                    </a:moveTo>
                    <a:lnTo>
                      <a:pt x="14" y="8"/>
                    </a:lnTo>
                    <a:lnTo>
                      <a:pt x="9" y="0"/>
                    </a:lnTo>
                    <a:lnTo>
                      <a:pt x="0" y="8"/>
                    </a:lnTo>
                    <a:lnTo>
                      <a:pt x="6" y="17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96" name="Freeform 907"/>
              <p:cNvSpPr>
                <a:spLocks/>
              </p:cNvSpPr>
              <p:nvPr/>
            </p:nvSpPr>
            <p:spPr bwMode="auto">
              <a:xfrm>
                <a:off x="2019" y="2504"/>
                <a:ext cx="14" cy="14"/>
              </a:xfrm>
              <a:custGeom>
                <a:avLst/>
                <a:gdLst>
                  <a:gd name="T0" fmla="*/ 11 w 14"/>
                  <a:gd name="T1" fmla="*/ 0 h 14"/>
                  <a:gd name="T2" fmla="*/ 0 w 14"/>
                  <a:gd name="T3" fmla="*/ 3 h 14"/>
                  <a:gd name="T4" fmla="*/ 2 w 14"/>
                  <a:gd name="T5" fmla="*/ 14 h 14"/>
                  <a:gd name="T6" fmla="*/ 14 w 14"/>
                  <a:gd name="T7" fmla="*/ 11 h 14"/>
                  <a:gd name="T8" fmla="*/ 11 w 14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11" y="0"/>
                    </a:moveTo>
                    <a:lnTo>
                      <a:pt x="0" y="3"/>
                    </a:lnTo>
                    <a:lnTo>
                      <a:pt x="2" y="14"/>
                    </a:lnTo>
                    <a:lnTo>
                      <a:pt x="14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97" name="Freeform 908"/>
              <p:cNvSpPr>
                <a:spLocks/>
              </p:cNvSpPr>
              <p:nvPr/>
            </p:nvSpPr>
            <p:spPr bwMode="auto">
              <a:xfrm>
                <a:off x="2027" y="2527"/>
                <a:ext cx="14" cy="14"/>
              </a:xfrm>
              <a:custGeom>
                <a:avLst/>
                <a:gdLst>
                  <a:gd name="T0" fmla="*/ 12 w 14"/>
                  <a:gd name="T1" fmla="*/ 0 h 14"/>
                  <a:gd name="T2" fmla="*/ 0 w 14"/>
                  <a:gd name="T3" fmla="*/ 3 h 14"/>
                  <a:gd name="T4" fmla="*/ 3 w 14"/>
                  <a:gd name="T5" fmla="*/ 14 h 14"/>
                  <a:gd name="T6" fmla="*/ 14 w 14"/>
                  <a:gd name="T7" fmla="*/ 11 h 14"/>
                  <a:gd name="T8" fmla="*/ 12 w 14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12" y="0"/>
                    </a:moveTo>
                    <a:lnTo>
                      <a:pt x="0" y="3"/>
                    </a:lnTo>
                    <a:lnTo>
                      <a:pt x="3" y="14"/>
                    </a:lnTo>
                    <a:lnTo>
                      <a:pt x="14" y="1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98" name="Freeform 909"/>
              <p:cNvSpPr>
                <a:spLocks/>
              </p:cNvSpPr>
              <p:nvPr/>
            </p:nvSpPr>
            <p:spPr bwMode="auto">
              <a:xfrm>
                <a:off x="2033" y="2550"/>
                <a:ext cx="14" cy="14"/>
              </a:xfrm>
              <a:custGeom>
                <a:avLst/>
                <a:gdLst>
                  <a:gd name="T0" fmla="*/ 11 w 14"/>
                  <a:gd name="T1" fmla="*/ 0 h 14"/>
                  <a:gd name="T2" fmla="*/ 0 w 14"/>
                  <a:gd name="T3" fmla="*/ 3 h 14"/>
                  <a:gd name="T4" fmla="*/ 3 w 14"/>
                  <a:gd name="T5" fmla="*/ 14 h 14"/>
                  <a:gd name="T6" fmla="*/ 14 w 14"/>
                  <a:gd name="T7" fmla="*/ 11 h 14"/>
                  <a:gd name="T8" fmla="*/ 11 w 14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11" y="0"/>
                    </a:moveTo>
                    <a:lnTo>
                      <a:pt x="0" y="3"/>
                    </a:lnTo>
                    <a:lnTo>
                      <a:pt x="3" y="14"/>
                    </a:lnTo>
                    <a:lnTo>
                      <a:pt x="14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99" name="Freeform 910"/>
              <p:cNvSpPr>
                <a:spLocks/>
              </p:cNvSpPr>
              <p:nvPr/>
            </p:nvSpPr>
            <p:spPr bwMode="auto">
              <a:xfrm>
                <a:off x="2039" y="2570"/>
                <a:ext cx="14" cy="14"/>
              </a:xfrm>
              <a:custGeom>
                <a:avLst/>
                <a:gdLst>
                  <a:gd name="T0" fmla="*/ 11 w 14"/>
                  <a:gd name="T1" fmla="*/ 0 h 14"/>
                  <a:gd name="T2" fmla="*/ 0 w 14"/>
                  <a:gd name="T3" fmla="*/ 3 h 14"/>
                  <a:gd name="T4" fmla="*/ 2 w 14"/>
                  <a:gd name="T5" fmla="*/ 14 h 14"/>
                  <a:gd name="T6" fmla="*/ 14 w 14"/>
                  <a:gd name="T7" fmla="*/ 11 h 14"/>
                  <a:gd name="T8" fmla="*/ 11 w 14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11" y="0"/>
                    </a:moveTo>
                    <a:lnTo>
                      <a:pt x="0" y="3"/>
                    </a:lnTo>
                    <a:lnTo>
                      <a:pt x="2" y="14"/>
                    </a:lnTo>
                    <a:lnTo>
                      <a:pt x="14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00" name="Freeform 911"/>
              <p:cNvSpPr>
                <a:spLocks/>
              </p:cNvSpPr>
              <p:nvPr/>
            </p:nvSpPr>
            <p:spPr bwMode="auto">
              <a:xfrm>
                <a:off x="2044" y="2593"/>
                <a:ext cx="15" cy="14"/>
              </a:xfrm>
              <a:custGeom>
                <a:avLst/>
                <a:gdLst>
                  <a:gd name="T0" fmla="*/ 12 w 15"/>
                  <a:gd name="T1" fmla="*/ 0 h 14"/>
                  <a:gd name="T2" fmla="*/ 0 w 15"/>
                  <a:gd name="T3" fmla="*/ 3 h 14"/>
                  <a:gd name="T4" fmla="*/ 3 w 15"/>
                  <a:gd name="T5" fmla="*/ 14 h 14"/>
                  <a:gd name="T6" fmla="*/ 15 w 15"/>
                  <a:gd name="T7" fmla="*/ 11 h 14"/>
                  <a:gd name="T8" fmla="*/ 12 w 15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4"/>
                  <a:gd name="T17" fmla="*/ 15 w 15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4">
                    <a:moveTo>
                      <a:pt x="12" y="0"/>
                    </a:moveTo>
                    <a:lnTo>
                      <a:pt x="0" y="3"/>
                    </a:lnTo>
                    <a:lnTo>
                      <a:pt x="3" y="14"/>
                    </a:lnTo>
                    <a:lnTo>
                      <a:pt x="15" y="1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01" name="Freeform 912"/>
              <p:cNvSpPr>
                <a:spLocks/>
              </p:cNvSpPr>
              <p:nvPr/>
            </p:nvSpPr>
            <p:spPr bwMode="auto">
              <a:xfrm>
                <a:off x="2050" y="2616"/>
                <a:ext cx="17" cy="14"/>
              </a:xfrm>
              <a:custGeom>
                <a:avLst/>
                <a:gdLst>
                  <a:gd name="T0" fmla="*/ 12 w 17"/>
                  <a:gd name="T1" fmla="*/ 0 h 14"/>
                  <a:gd name="T2" fmla="*/ 0 w 17"/>
                  <a:gd name="T3" fmla="*/ 3 h 14"/>
                  <a:gd name="T4" fmla="*/ 6 w 17"/>
                  <a:gd name="T5" fmla="*/ 14 h 14"/>
                  <a:gd name="T6" fmla="*/ 17 w 17"/>
                  <a:gd name="T7" fmla="*/ 11 h 14"/>
                  <a:gd name="T8" fmla="*/ 12 w 17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12" y="0"/>
                    </a:moveTo>
                    <a:lnTo>
                      <a:pt x="0" y="3"/>
                    </a:lnTo>
                    <a:lnTo>
                      <a:pt x="6" y="14"/>
                    </a:lnTo>
                    <a:lnTo>
                      <a:pt x="17" y="1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02" name="Freeform 913"/>
              <p:cNvSpPr>
                <a:spLocks/>
              </p:cNvSpPr>
              <p:nvPr/>
            </p:nvSpPr>
            <p:spPr bwMode="auto">
              <a:xfrm>
                <a:off x="2059" y="2639"/>
                <a:ext cx="14" cy="11"/>
              </a:xfrm>
              <a:custGeom>
                <a:avLst/>
                <a:gdLst>
                  <a:gd name="T0" fmla="*/ 11 w 14"/>
                  <a:gd name="T1" fmla="*/ 0 h 11"/>
                  <a:gd name="T2" fmla="*/ 0 w 14"/>
                  <a:gd name="T3" fmla="*/ 2 h 11"/>
                  <a:gd name="T4" fmla="*/ 3 w 14"/>
                  <a:gd name="T5" fmla="*/ 11 h 11"/>
                  <a:gd name="T6" fmla="*/ 14 w 14"/>
                  <a:gd name="T7" fmla="*/ 8 h 11"/>
                  <a:gd name="T8" fmla="*/ 11 w 14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1"/>
                  <a:gd name="T17" fmla="*/ 14 w 1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1">
                    <a:moveTo>
                      <a:pt x="11" y="0"/>
                    </a:moveTo>
                    <a:lnTo>
                      <a:pt x="0" y="2"/>
                    </a:lnTo>
                    <a:lnTo>
                      <a:pt x="3" y="11"/>
                    </a:lnTo>
                    <a:lnTo>
                      <a:pt x="14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03" name="Freeform 914"/>
              <p:cNvSpPr>
                <a:spLocks/>
              </p:cNvSpPr>
              <p:nvPr/>
            </p:nvSpPr>
            <p:spPr bwMode="auto">
              <a:xfrm>
                <a:off x="2059" y="2653"/>
                <a:ext cx="17" cy="14"/>
              </a:xfrm>
              <a:custGeom>
                <a:avLst/>
                <a:gdLst>
                  <a:gd name="T0" fmla="*/ 17 w 17"/>
                  <a:gd name="T1" fmla="*/ 6 h 14"/>
                  <a:gd name="T2" fmla="*/ 5 w 17"/>
                  <a:gd name="T3" fmla="*/ 9 h 14"/>
                  <a:gd name="T4" fmla="*/ 5 w 17"/>
                  <a:gd name="T5" fmla="*/ 11 h 14"/>
                  <a:gd name="T6" fmla="*/ 11 w 17"/>
                  <a:gd name="T7" fmla="*/ 9 h 14"/>
                  <a:gd name="T8" fmla="*/ 11 w 17"/>
                  <a:gd name="T9" fmla="*/ 3 h 14"/>
                  <a:gd name="T10" fmla="*/ 11 w 17"/>
                  <a:gd name="T11" fmla="*/ 3 h 14"/>
                  <a:gd name="T12" fmla="*/ 8 w 17"/>
                  <a:gd name="T13" fmla="*/ 6 h 14"/>
                  <a:gd name="T14" fmla="*/ 5 w 17"/>
                  <a:gd name="T15" fmla="*/ 9 h 14"/>
                  <a:gd name="T16" fmla="*/ 5 w 17"/>
                  <a:gd name="T17" fmla="*/ 9 h 14"/>
                  <a:gd name="T18" fmla="*/ 14 w 17"/>
                  <a:gd name="T19" fmla="*/ 3 h 14"/>
                  <a:gd name="T20" fmla="*/ 5 w 17"/>
                  <a:gd name="T21" fmla="*/ 0 h 14"/>
                  <a:gd name="T22" fmla="*/ 0 w 17"/>
                  <a:gd name="T23" fmla="*/ 11 h 14"/>
                  <a:gd name="T24" fmla="*/ 8 w 17"/>
                  <a:gd name="T25" fmla="*/ 14 h 14"/>
                  <a:gd name="T26" fmla="*/ 11 w 17"/>
                  <a:gd name="T27" fmla="*/ 14 h 14"/>
                  <a:gd name="T28" fmla="*/ 11 w 17"/>
                  <a:gd name="T29" fmla="*/ 14 h 14"/>
                  <a:gd name="T30" fmla="*/ 14 w 17"/>
                  <a:gd name="T31" fmla="*/ 11 h 14"/>
                  <a:gd name="T32" fmla="*/ 17 w 17"/>
                  <a:gd name="T33" fmla="*/ 9 h 14"/>
                  <a:gd name="T34" fmla="*/ 17 w 17"/>
                  <a:gd name="T35" fmla="*/ 9 h 14"/>
                  <a:gd name="T36" fmla="*/ 17 w 17"/>
                  <a:gd name="T37" fmla="*/ 9 h 14"/>
                  <a:gd name="T38" fmla="*/ 17 w 17"/>
                  <a:gd name="T39" fmla="*/ 9 h 14"/>
                  <a:gd name="T40" fmla="*/ 17 w 17"/>
                  <a:gd name="T41" fmla="*/ 6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7"/>
                  <a:gd name="T64" fmla="*/ 0 h 14"/>
                  <a:gd name="T65" fmla="*/ 17 w 17"/>
                  <a:gd name="T66" fmla="*/ 14 h 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7" h="14">
                    <a:moveTo>
                      <a:pt x="17" y="6"/>
                    </a:moveTo>
                    <a:lnTo>
                      <a:pt x="5" y="9"/>
                    </a:lnTo>
                    <a:lnTo>
                      <a:pt x="5" y="11"/>
                    </a:lnTo>
                    <a:lnTo>
                      <a:pt x="11" y="9"/>
                    </a:lnTo>
                    <a:lnTo>
                      <a:pt x="11" y="3"/>
                    </a:lnTo>
                    <a:lnTo>
                      <a:pt x="8" y="6"/>
                    </a:lnTo>
                    <a:lnTo>
                      <a:pt x="5" y="9"/>
                    </a:lnTo>
                    <a:lnTo>
                      <a:pt x="14" y="3"/>
                    </a:lnTo>
                    <a:lnTo>
                      <a:pt x="5" y="0"/>
                    </a:lnTo>
                    <a:lnTo>
                      <a:pt x="0" y="11"/>
                    </a:lnTo>
                    <a:lnTo>
                      <a:pt x="8" y="14"/>
                    </a:lnTo>
                    <a:lnTo>
                      <a:pt x="11" y="14"/>
                    </a:lnTo>
                    <a:lnTo>
                      <a:pt x="14" y="11"/>
                    </a:lnTo>
                    <a:lnTo>
                      <a:pt x="17" y="9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04" name="Freeform 915"/>
              <p:cNvSpPr>
                <a:spLocks/>
              </p:cNvSpPr>
              <p:nvPr/>
            </p:nvSpPr>
            <p:spPr bwMode="auto">
              <a:xfrm>
                <a:off x="2036" y="2641"/>
                <a:ext cx="17" cy="18"/>
              </a:xfrm>
              <a:custGeom>
                <a:avLst/>
                <a:gdLst>
                  <a:gd name="T0" fmla="*/ 11 w 17"/>
                  <a:gd name="T1" fmla="*/ 18 h 18"/>
                  <a:gd name="T2" fmla="*/ 17 w 17"/>
                  <a:gd name="T3" fmla="*/ 6 h 18"/>
                  <a:gd name="T4" fmla="*/ 5 w 17"/>
                  <a:gd name="T5" fmla="*/ 0 h 18"/>
                  <a:gd name="T6" fmla="*/ 0 w 17"/>
                  <a:gd name="T7" fmla="*/ 12 h 18"/>
                  <a:gd name="T8" fmla="*/ 11 w 17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11" y="18"/>
                    </a:moveTo>
                    <a:lnTo>
                      <a:pt x="17" y="6"/>
                    </a:lnTo>
                    <a:lnTo>
                      <a:pt x="5" y="0"/>
                    </a:lnTo>
                    <a:lnTo>
                      <a:pt x="0" y="12"/>
                    </a:lnTo>
                    <a:lnTo>
                      <a:pt x="11" y="1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05" name="Freeform 916"/>
              <p:cNvSpPr>
                <a:spLocks/>
              </p:cNvSpPr>
              <p:nvPr/>
            </p:nvSpPr>
            <p:spPr bwMode="auto">
              <a:xfrm>
                <a:off x="2016" y="2633"/>
                <a:ext cx="17" cy="17"/>
              </a:xfrm>
              <a:custGeom>
                <a:avLst/>
                <a:gdLst>
                  <a:gd name="T0" fmla="*/ 11 w 17"/>
                  <a:gd name="T1" fmla="*/ 17 h 17"/>
                  <a:gd name="T2" fmla="*/ 17 w 17"/>
                  <a:gd name="T3" fmla="*/ 6 h 17"/>
                  <a:gd name="T4" fmla="*/ 5 w 17"/>
                  <a:gd name="T5" fmla="*/ 0 h 17"/>
                  <a:gd name="T6" fmla="*/ 0 w 17"/>
                  <a:gd name="T7" fmla="*/ 11 h 17"/>
                  <a:gd name="T8" fmla="*/ 11 w 17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11" y="17"/>
                    </a:moveTo>
                    <a:lnTo>
                      <a:pt x="17" y="6"/>
                    </a:lnTo>
                    <a:lnTo>
                      <a:pt x="5" y="0"/>
                    </a:lnTo>
                    <a:lnTo>
                      <a:pt x="0" y="11"/>
                    </a:lnTo>
                    <a:lnTo>
                      <a:pt x="11" y="17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06" name="Freeform 917"/>
              <p:cNvSpPr>
                <a:spLocks/>
              </p:cNvSpPr>
              <p:nvPr/>
            </p:nvSpPr>
            <p:spPr bwMode="auto">
              <a:xfrm>
                <a:off x="1993" y="2624"/>
                <a:ext cx="17" cy="17"/>
              </a:xfrm>
              <a:custGeom>
                <a:avLst/>
                <a:gdLst>
                  <a:gd name="T0" fmla="*/ 11 w 17"/>
                  <a:gd name="T1" fmla="*/ 17 h 17"/>
                  <a:gd name="T2" fmla="*/ 17 w 17"/>
                  <a:gd name="T3" fmla="*/ 6 h 17"/>
                  <a:gd name="T4" fmla="*/ 5 w 17"/>
                  <a:gd name="T5" fmla="*/ 0 h 17"/>
                  <a:gd name="T6" fmla="*/ 0 w 17"/>
                  <a:gd name="T7" fmla="*/ 12 h 17"/>
                  <a:gd name="T8" fmla="*/ 11 w 17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11" y="17"/>
                    </a:moveTo>
                    <a:lnTo>
                      <a:pt x="17" y="6"/>
                    </a:lnTo>
                    <a:lnTo>
                      <a:pt x="5" y="0"/>
                    </a:lnTo>
                    <a:lnTo>
                      <a:pt x="0" y="12"/>
                    </a:lnTo>
                    <a:lnTo>
                      <a:pt x="11" y="17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07" name="Freeform 918"/>
              <p:cNvSpPr>
                <a:spLocks/>
              </p:cNvSpPr>
              <p:nvPr/>
            </p:nvSpPr>
            <p:spPr bwMode="auto">
              <a:xfrm>
                <a:off x="1973" y="2616"/>
                <a:ext cx="17" cy="17"/>
              </a:xfrm>
              <a:custGeom>
                <a:avLst/>
                <a:gdLst>
                  <a:gd name="T0" fmla="*/ 11 w 17"/>
                  <a:gd name="T1" fmla="*/ 17 h 17"/>
                  <a:gd name="T2" fmla="*/ 17 w 17"/>
                  <a:gd name="T3" fmla="*/ 5 h 17"/>
                  <a:gd name="T4" fmla="*/ 5 w 17"/>
                  <a:gd name="T5" fmla="*/ 0 h 17"/>
                  <a:gd name="T6" fmla="*/ 0 w 17"/>
                  <a:gd name="T7" fmla="*/ 11 h 17"/>
                  <a:gd name="T8" fmla="*/ 11 w 17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11" y="17"/>
                    </a:moveTo>
                    <a:lnTo>
                      <a:pt x="17" y="5"/>
                    </a:lnTo>
                    <a:lnTo>
                      <a:pt x="5" y="0"/>
                    </a:lnTo>
                    <a:lnTo>
                      <a:pt x="0" y="11"/>
                    </a:lnTo>
                    <a:lnTo>
                      <a:pt x="11" y="17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08" name="Freeform 919"/>
              <p:cNvSpPr>
                <a:spLocks/>
              </p:cNvSpPr>
              <p:nvPr/>
            </p:nvSpPr>
            <p:spPr bwMode="auto">
              <a:xfrm>
                <a:off x="1950" y="2607"/>
                <a:ext cx="17" cy="14"/>
              </a:xfrm>
              <a:custGeom>
                <a:avLst/>
                <a:gdLst>
                  <a:gd name="T0" fmla="*/ 11 w 17"/>
                  <a:gd name="T1" fmla="*/ 14 h 14"/>
                  <a:gd name="T2" fmla="*/ 17 w 17"/>
                  <a:gd name="T3" fmla="*/ 3 h 14"/>
                  <a:gd name="T4" fmla="*/ 8 w 17"/>
                  <a:gd name="T5" fmla="*/ 0 h 14"/>
                  <a:gd name="T6" fmla="*/ 5 w 17"/>
                  <a:gd name="T7" fmla="*/ 0 h 14"/>
                  <a:gd name="T8" fmla="*/ 5 w 17"/>
                  <a:gd name="T9" fmla="*/ 0 h 14"/>
                  <a:gd name="T10" fmla="*/ 3 w 17"/>
                  <a:gd name="T11" fmla="*/ 3 h 14"/>
                  <a:gd name="T12" fmla="*/ 0 w 17"/>
                  <a:gd name="T13" fmla="*/ 6 h 14"/>
                  <a:gd name="T14" fmla="*/ 0 w 17"/>
                  <a:gd name="T15" fmla="*/ 6 h 14"/>
                  <a:gd name="T16" fmla="*/ 3 w 17"/>
                  <a:gd name="T17" fmla="*/ 12 h 14"/>
                  <a:gd name="T18" fmla="*/ 3 w 17"/>
                  <a:gd name="T19" fmla="*/ 12 h 14"/>
                  <a:gd name="T20" fmla="*/ 11 w 17"/>
                  <a:gd name="T21" fmla="*/ 3 h 14"/>
                  <a:gd name="T22" fmla="*/ 11 w 17"/>
                  <a:gd name="T23" fmla="*/ 3 h 14"/>
                  <a:gd name="T24" fmla="*/ 5 w 17"/>
                  <a:gd name="T25" fmla="*/ 12 h 14"/>
                  <a:gd name="T26" fmla="*/ 5 w 17"/>
                  <a:gd name="T27" fmla="*/ 12 h 14"/>
                  <a:gd name="T28" fmla="*/ 8 w 17"/>
                  <a:gd name="T29" fmla="*/ 9 h 14"/>
                  <a:gd name="T30" fmla="*/ 11 w 17"/>
                  <a:gd name="T31" fmla="*/ 6 h 14"/>
                  <a:gd name="T32" fmla="*/ 11 w 17"/>
                  <a:gd name="T33" fmla="*/ 6 h 14"/>
                  <a:gd name="T34" fmla="*/ 5 w 17"/>
                  <a:gd name="T35" fmla="*/ 6 h 14"/>
                  <a:gd name="T36" fmla="*/ 3 w 17"/>
                  <a:gd name="T37" fmla="*/ 12 h 14"/>
                  <a:gd name="T38" fmla="*/ 11 w 17"/>
                  <a:gd name="T39" fmla="*/ 14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"/>
                  <a:gd name="T61" fmla="*/ 0 h 14"/>
                  <a:gd name="T62" fmla="*/ 17 w 17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" h="14">
                    <a:moveTo>
                      <a:pt x="11" y="14"/>
                    </a:moveTo>
                    <a:lnTo>
                      <a:pt x="17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2"/>
                    </a:lnTo>
                    <a:lnTo>
                      <a:pt x="11" y="3"/>
                    </a:lnTo>
                    <a:lnTo>
                      <a:pt x="5" y="12"/>
                    </a:lnTo>
                    <a:lnTo>
                      <a:pt x="8" y="9"/>
                    </a:lnTo>
                    <a:lnTo>
                      <a:pt x="11" y="6"/>
                    </a:lnTo>
                    <a:lnTo>
                      <a:pt x="5" y="6"/>
                    </a:lnTo>
                    <a:lnTo>
                      <a:pt x="3" y="12"/>
                    </a:lnTo>
                    <a:lnTo>
                      <a:pt x="11" y="14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09" name="Freeform 920"/>
              <p:cNvSpPr>
                <a:spLocks/>
              </p:cNvSpPr>
              <p:nvPr/>
            </p:nvSpPr>
            <p:spPr bwMode="auto">
              <a:xfrm>
                <a:off x="1958" y="2619"/>
                <a:ext cx="15" cy="17"/>
              </a:xfrm>
              <a:custGeom>
                <a:avLst/>
                <a:gdLst>
                  <a:gd name="T0" fmla="*/ 9 w 15"/>
                  <a:gd name="T1" fmla="*/ 0 h 17"/>
                  <a:gd name="T2" fmla="*/ 0 w 15"/>
                  <a:gd name="T3" fmla="*/ 8 h 17"/>
                  <a:gd name="T4" fmla="*/ 6 w 15"/>
                  <a:gd name="T5" fmla="*/ 17 h 17"/>
                  <a:gd name="T6" fmla="*/ 15 w 15"/>
                  <a:gd name="T7" fmla="*/ 8 h 17"/>
                  <a:gd name="T8" fmla="*/ 9 w 15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7"/>
                  <a:gd name="T17" fmla="*/ 15 w 15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7">
                    <a:moveTo>
                      <a:pt x="9" y="0"/>
                    </a:moveTo>
                    <a:lnTo>
                      <a:pt x="0" y="8"/>
                    </a:lnTo>
                    <a:lnTo>
                      <a:pt x="6" y="17"/>
                    </a:lnTo>
                    <a:lnTo>
                      <a:pt x="15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10" name="Freeform 921"/>
              <p:cNvSpPr>
                <a:spLocks/>
              </p:cNvSpPr>
              <p:nvPr/>
            </p:nvSpPr>
            <p:spPr bwMode="auto">
              <a:xfrm>
                <a:off x="1973" y="2636"/>
                <a:ext cx="14" cy="17"/>
              </a:xfrm>
              <a:custGeom>
                <a:avLst/>
                <a:gdLst>
                  <a:gd name="T0" fmla="*/ 8 w 14"/>
                  <a:gd name="T1" fmla="*/ 0 h 17"/>
                  <a:gd name="T2" fmla="*/ 0 w 14"/>
                  <a:gd name="T3" fmla="*/ 8 h 17"/>
                  <a:gd name="T4" fmla="*/ 5 w 14"/>
                  <a:gd name="T5" fmla="*/ 17 h 17"/>
                  <a:gd name="T6" fmla="*/ 14 w 14"/>
                  <a:gd name="T7" fmla="*/ 8 h 17"/>
                  <a:gd name="T8" fmla="*/ 8 w 14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7"/>
                  <a:gd name="T17" fmla="*/ 14 w 14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7">
                    <a:moveTo>
                      <a:pt x="8" y="0"/>
                    </a:moveTo>
                    <a:lnTo>
                      <a:pt x="0" y="8"/>
                    </a:lnTo>
                    <a:lnTo>
                      <a:pt x="5" y="17"/>
                    </a:lnTo>
                    <a:lnTo>
                      <a:pt x="14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11" name="Freeform 922"/>
              <p:cNvSpPr>
                <a:spLocks/>
              </p:cNvSpPr>
              <p:nvPr/>
            </p:nvSpPr>
            <p:spPr bwMode="auto">
              <a:xfrm>
                <a:off x="1987" y="2656"/>
                <a:ext cx="14" cy="17"/>
              </a:xfrm>
              <a:custGeom>
                <a:avLst/>
                <a:gdLst>
                  <a:gd name="T0" fmla="*/ 9 w 14"/>
                  <a:gd name="T1" fmla="*/ 0 h 17"/>
                  <a:gd name="T2" fmla="*/ 0 w 14"/>
                  <a:gd name="T3" fmla="*/ 8 h 17"/>
                  <a:gd name="T4" fmla="*/ 6 w 14"/>
                  <a:gd name="T5" fmla="*/ 17 h 17"/>
                  <a:gd name="T6" fmla="*/ 14 w 14"/>
                  <a:gd name="T7" fmla="*/ 8 h 17"/>
                  <a:gd name="T8" fmla="*/ 9 w 14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7"/>
                  <a:gd name="T17" fmla="*/ 14 w 14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7">
                    <a:moveTo>
                      <a:pt x="9" y="0"/>
                    </a:moveTo>
                    <a:lnTo>
                      <a:pt x="0" y="8"/>
                    </a:lnTo>
                    <a:lnTo>
                      <a:pt x="6" y="17"/>
                    </a:lnTo>
                    <a:lnTo>
                      <a:pt x="14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12" name="Freeform 923"/>
              <p:cNvSpPr>
                <a:spLocks/>
              </p:cNvSpPr>
              <p:nvPr/>
            </p:nvSpPr>
            <p:spPr bwMode="auto">
              <a:xfrm>
                <a:off x="2001" y="2673"/>
                <a:ext cx="15" cy="17"/>
              </a:xfrm>
              <a:custGeom>
                <a:avLst/>
                <a:gdLst>
                  <a:gd name="T0" fmla="*/ 9 w 15"/>
                  <a:gd name="T1" fmla="*/ 0 h 17"/>
                  <a:gd name="T2" fmla="*/ 0 w 15"/>
                  <a:gd name="T3" fmla="*/ 9 h 17"/>
                  <a:gd name="T4" fmla="*/ 6 w 15"/>
                  <a:gd name="T5" fmla="*/ 17 h 17"/>
                  <a:gd name="T6" fmla="*/ 15 w 15"/>
                  <a:gd name="T7" fmla="*/ 9 h 17"/>
                  <a:gd name="T8" fmla="*/ 9 w 15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7"/>
                  <a:gd name="T17" fmla="*/ 15 w 15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7">
                    <a:moveTo>
                      <a:pt x="9" y="0"/>
                    </a:moveTo>
                    <a:lnTo>
                      <a:pt x="0" y="9"/>
                    </a:lnTo>
                    <a:lnTo>
                      <a:pt x="6" y="17"/>
                    </a:lnTo>
                    <a:lnTo>
                      <a:pt x="15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13" name="Freeform 924"/>
              <p:cNvSpPr>
                <a:spLocks/>
              </p:cNvSpPr>
              <p:nvPr/>
            </p:nvSpPr>
            <p:spPr bwMode="auto">
              <a:xfrm>
                <a:off x="2013" y="2690"/>
                <a:ext cx="17" cy="20"/>
              </a:xfrm>
              <a:custGeom>
                <a:avLst/>
                <a:gdLst>
                  <a:gd name="T0" fmla="*/ 8 w 17"/>
                  <a:gd name="T1" fmla="*/ 0 h 20"/>
                  <a:gd name="T2" fmla="*/ 0 w 17"/>
                  <a:gd name="T3" fmla="*/ 9 h 20"/>
                  <a:gd name="T4" fmla="*/ 8 w 17"/>
                  <a:gd name="T5" fmla="*/ 20 h 20"/>
                  <a:gd name="T6" fmla="*/ 17 w 17"/>
                  <a:gd name="T7" fmla="*/ 12 h 20"/>
                  <a:gd name="T8" fmla="*/ 8 w 17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0"/>
                  <a:gd name="T17" fmla="*/ 17 w 17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0">
                    <a:moveTo>
                      <a:pt x="8" y="0"/>
                    </a:moveTo>
                    <a:lnTo>
                      <a:pt x="0" y="9"/>
                    </a:lnTo>
                    <a:lnTo>
                      <a:pt x="8" y="20"/>
                    </a:lnTo>
                    <a:lnTo>
                      <a:pt x="17" y="1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14" name="Freeform 925"/>
              <p:cNvSpPr>
                <a:spLocks/>
              </p:cNvSpPr>
              <p:nvPr/>
            </p:nvSpPr>
            <p:spPr bwMode="auto">
              <a:xfrm>
                <a:off x="2027" y="2710"/>
                <a:ext cx="17" cy="17"/>
              </a:xfrm>
              <a:custGeom>
                <a:avLst/>
                <a:gdLst>
                  <a:gd name="T0" fmla="*/ 9 w 17"/>
                  <a:gd name="T1" fmla="*/ 0 h 17"/>
                  <a:gd name="T2" fmla="*/ 0 w 17"/>
                  <a:gd name="T3" fmla="*/ 9 h 17"/>
                  <a:gd name="T4" fmla="*/ 9 w 17"/>
                  <a:gd name="T5" fmla="*/ 17 h 17"/>
                  <a:gd name="T6" fmla="*/ 17 w 17"/>
                  <a:gd name="T7" fmla="*/ 9 h 17"/>
                  <a:gd name="T8" fmla="*/ 9 w 17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9" y="0"/>
                    </a:moveTo>
                    <a:lnTo>
                      <a:pt x="0" y="9"/>
                    </a:lnTo>
                    <a:lnTo>
                      <a:pt x="9" y="17"/>
                    </a:lnTo>
                    <a:lnTo>
                      <a:pt x="1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15" name="Freeform 926"/>
              <p:cNvSpPr>
                <a:spLocks/>
              </p:cNvSpPr>
              <p:nvPr/>
            </p:nvSpPr>
            <p:spPr bwMode="auto">
              <a:xfrm>
                <a:off x="2041" y="2727"/>
                <a:ext cx="15" cy="18"/>
              </a:xfrm>
              <a:custGeom>
                <a:avLst/>
                <a:gdLst>
                  <a:gd name="T0" fmla="*/ 9 w 15"/>
                  <a:gd name="T1" fmla="*/ 0 h 18"/>
                  <a:gd name="T2" fmla="*/ 0 w 15"/>
                  <a:gd name="T3" fmla="*/ 9 h 18"/>
                  <a:gd name="T4" fmla="*/ 6 w 15"/>
                  <a:gd name="T5" fmla="*/ 18 h 18"/>
                  <a:gd name="T6" fmla="*/ 15 w 15"/>
                  <a:gd name="T7" fmla="*/ 9 h 18"/>
                  <a:gd name="T8" fmla="*/ 9 w 15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8"/>
                  <a:gd name="T17" fmla="*/ 15 w 15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8">
                    <a:moveTo>
                      <a:pt x="9" y="0"/>
                    </a:moveTo>
                    <a:lnTo>
                      <a:pt x="0" y="9"/>
                    </a:lnTo>
                    <a:lnTo>
                      <a:pt x="6" y="18"/>
                    </a:lnTo>
                    <a:lnTo>
                      <a:pt x="15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16" name="Freeform 927"/>
              <p:cNvSpPr>
                <a:spLocks/>
              </p:cNvSpPr>
              <p:nvPr/>
            </p:nvSpPr>
            <p:spPr bwMode="auto">
              <a:xfrm>
                <a:off x="2030" y="2736"/>
                <a:ext cx="11" cy="14"/>
              </a:xfrm>
              <a:custGeom>
                <a:avLst/>
                <a:gdLst>
                  <a:gd name="T0" fmla="*/ 11 w 11"/>
                  <a:gd name="T1" fmla="*/ 11 h 14"/>
                  <a:gd name="T2" fmla="*/ 11 w 11"/>
                  <a:gd name="T3" fmla="*/ 0 h 14"/>
                  <a:gd name="T4" fmla="*/ 0 w 11"/>
                  <a:gd name="T5" fmla="*/ 3 h 14"/>
                  <a:gd name="T6" fmla="*/ 0 w 11"/>
                  <a:gd name="T7" fmla="*/ 14 h 14"/>
                  <a:gd name="T8" fmla="*/ 11 w 11"/>
                  <a:gd name="T9" fmla="*/ 11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4"/>
                  <a:gd name="T17" fmla="*/ 11 w 11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4">
                    <a:moveTo>
                      <a:pt x="11" y="11"/>
                    </a:moveTo>
                    <a:lnTo>
                      <a:pt x="11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17" name="Rectangle 928"/>
              <p:cNvSpPr>
                <a:spLocks noChangeArrowheads="1"/>
              </p:cNvSpPr>
              <p:nvPr/>
            </p:nvSpPr>
            <p:spPr bwMode="auto">
              <a:xfrm>
                <a:off x="2007" y="2739"/>
                <a:ext cx="12" cy="11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18" name="Freeform 929"/>
              <p:cNvSpPr>
                <a:spLocks/>
              </p:cNvSpPr>
              <p:nvPr/>
            </p:nvSpPr>
            <p:spPr bwMode="auto">
              <a:xfrm>
                <a:off x="1984" y="2739"/>
                <a:ext cx="12" cy="14"/>
              </a:xfrm>
              <a:custGeom>
                <a:avLst/>
                <a:gdLst>
                  <a:gd name="T0" fmla="*/ 12 w 12"/>
                  <a:gd name="T1" fmla="*/ 11 h 14"/>
                  <a:gd name="T2" fmla="*/ 12 w 12"/>
                  <a:gd name="T3" fmla="*/ 0 h 14"/>
                  <a:gd name="T4" fmla="*/ 0 w 12"/>
                  <a:gd name="T5" fmla="*/ 3 h 14"/>
                  <a:gd name="T6" fmla="*/ 0 w 12"/>
                  <a:gd name="T7" fmla="*/ 14 h 14"/>
                  <a:gd name="T8" fmla="*/ 12 w 12"/>
                  <a:gd name="T9" fmla="*/ 11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4"/>
                  <a:gd name="T17" fmla="*/ 12 w 1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4">
                    <a:moveTo>
                      <a:pt x="12" y="11"/>
                    </a:moveTo>
                    <a:lnTo>
                      <a:pt x="12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19" name="Rectangle 930"/>
              <p:cNvSpPr>
                <a:spLocks noChangeArrowheads="1"/>
              </p:cNvSpPr>
              <p:nvPr/>
            </p:nvSpPr>
            <p:spPr bwMode="auto">
              <a:xfrm>
                <a:off x="1961" y="2742"/>
                <a:ext cx="12" cy="11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20" name="Rectangle 931"/>
              <p:cNvSpPr>
                <a:spLocks noChangeArrowheads="1"/>
              </p:cNvSpPr>
              <p:nvPr/>
            </p:nvSpPr>
            <p:spPr bwMode="auto">
              <a:xfrm>
                <a:off x="1938" y="2745"/>
                <a:ext cx="12" cy="11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21" name="Rectangle 932"/>
              <p:cNvSpPr>
                <a:spLocks noChangeArrowheads="1"/>
              </p:cNvSpPr>
              <p:nvPr/>
            </p:nvSpPr>
            <p:spPr bwMode="auto">
              <a:xfrm>
                <a:off x="1915" y="2745"/>
                <a:ext cx="12" cy="11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22" name="Rectangle 933"/>
              <p:cNvSpPr>
                <a:spLocks noChangeArrowheads="1"/>
              </p:cNvSpPr>
              <p:nvPr/>
            </p:nvSpPr>
            <p:spPr bwMode="auto">
              <a:xfrm>
                <a:off x="1892" y="2747"/>
                <a:ext cx="12" cy="12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23" name="Freeform 934"/>
              <p:cNvSpPr>
                <a:spLocks/>
              </p:cNvSpPr>
              <p:nvPr/>
            </p:nvSpPr>
            <p:spPr bwMode="auto">
              <a:xfrm>
                <a:off x="1898" y="2753"/>
                <a:ext cx="17" cy="15"/>
              </a:xfrm>
              <a:custGeom>
                <a:avLst/>
                <a:gdLst>
                  <a:gd name="T0" fmla="*/ 6 w 17"/>
                  <a:gd name="T1" fmla="*/ 0 h 15"/>
                  <a:gd name="T2" fmla="*/ 0 w 17"/>
                  <a:gd name="T3" fmla="*/ 12 h 15"/>
                  <a:gd name="T4" fmla="*/ 12 w 17"/>
                  <a:gd name="T5" fmla="*/ 15 h 15"/>
                  <a:gd name="T6" fmla="*/ 17 w 17"/>
                  <a:gd name="T7" fmla="*/ 3 h 15"/>
                  <a:gd name="T8" fmla="*/ 6 w 17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6" y="0"/>
                    </a:moveTo>
                    <a:lnTo>
                      <a:pt x="0" y="12"/>
                    </a:lnTo>
                    <a:lnTo>
                      <a:pt x="12" y="15"/>
                    </a:lnTo>
                    <a:lnTo>
                      <a:pt x="17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24" name="Freeform 935"/>
              <p:cNvSpPr>
                <a:spLocks/>
              </p:cNvSpPr>
              <p:nvPr/>
            </p:nvSpPr>
            <p:spPr bwMode="auto">
              <a:xfrm>
                <a:off x="1921" y="2762"/>
                <a:ext cx="14" cy="17"/>
              </a:xfrm>
              <a:custGeom>
                <a:avLst/>
                <a:gdLst>
                  <a:gd name="T0" fmla="*/ 6 w 14"/>
                  <a:gd name="T1" fmla="*/ 0 h 17"/>
                  <a:gd name="T2" fmla="*/ 0 w 14"/>
                  <a:gd name="T3" fmla="*/ 11 h 17"/>
                  <a:gd name="T4" fmla="*/ 9 w 14"/>
                  <a:gd name="T5" fmla="*/ 17 h 17"/>
                  <a:gd name="T6" fmla="*/ 14 w 14"/>
                  <a:gd name="T7" fmla="*/ 6 h 17"/>
                  <a:gd name="T8" fmla="*/ 6 w 14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7"/>
                  <a:gd name="T17" fmla="*/ 14 w 14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7">
                    <a:moveTo>
                      <a:pt x="6" y="0"/>
                    </a:moveTo>
                    <a:lnTo>
                      <a:pt x="0" y="11"/>
                    </a:lnTo>
                    <a:lnTo>
                      <a:pt x="9" y="17"/>
                    </a:lnTo>
                    <a:lnTo>
                      <a:pt x="14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25" name="Freeform 936"/>
              <p:cNvSpPr>
                <a:spLocks/>
              </p:cNvSpPr>
              <p:nvPr/>
            </p:nvSpPr>
            <p:spPr bwMode="auto">
              <a:xfrm>
                <a:off x="1941" y="2770"/>
                <a:ext cx="17" cy="18"/>
              </a:xfrm>
              <a:custGeom>
                <a:avLst/>
                <a:gdLst>
                  <a:gd name="T0" fmla="*/ 6 w 17"/>
                  <a:gd name="T1" fmla="*/ 0 h 18"/>
                  <a:gd name="T2" fmla="*/ 0 w 17"/>
                  <a:gd name="T3" fmla="*/ 12 h 18"/>
                  <a:gd name="T4" fmla="*/ 12 w 17"/>
                  <a:gd name="T5" fmla="*/ 18 h 18"/>
                  <a:gd name="T6" fmla="*/ 17 w 17"/>
                  <a:gd name="T7" fmla="*/ 6 h 18"/>
                  <a:gd name="T8" fmla="*/ 6 w 1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6" y="0"/>
                    </a:moveTo>
                    <a:lnTo>
                      <a:pt x="0" y="12"/>
                    </a:lnTo>
                    <a:lnTo>
                      <a:pt x="12" y="18"/>
                    </a:lnTo>
                    <a:lnTo>
                      <a:pt x="17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26" name="Freeform 937"/>
              <p:cNvSpPr>
                <a:spLocks/>
              </p:cNvSpPr>
              <p:nvPr/>
            </p:nvSpPr>
            <p:spPr bwMode="auto">
              <a:xfrm>
                <a:off x="1961" y="2782"/>
                <a:ext cx="17" cy="14"/>
              </a:xfrm>
              <a:custGeom>
                <a:avLst/>
                <a:gdLst>
                  <a:gd name="T0" fmla="*/ 6 w 17"/>
                  <a:gd name="T1" fmla="*/ 0 h 14"/>
                  <a:gd name="T2" fmla="*/ 0 w 17"/>
                  <a:gd name="T3" fmla="*/ 11 h 14"/>
                  <a:gd name="T4" fmla="*/ 12 w 17"/>
                  <a:gd name="T5" fmla="*/ 14 h 14"/>
                  <a:gd name="T6" fmla="*/ 17 w 17"/>
                  <a:gd name="T7" fmla="*/ 3 h 14"/>
                  <a:gd name="T8" fmla="*/ 6 w 17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6" y="0"/>
                    </a:moveTo>
                    <a:lnTo>
                      <a:pt x="0" y="11"/>
                    </a:lnTo>
                    <a:lnTo>
                      <a:pt x="12" y="14"/>
                    </a:lnTo>
                    <a:lnTo>
                      <a:pt x="17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27" name="Freeform 938"/>
              <p:cNvSpPr>
                <a:spLocks/>
              </p:cNvSpPr>
              <p:nvPr/>
            </p:nvSpPr>
            <p:spPr bwMode="auto">
              <a:xfrm>
                <a:off x="1981" y="2790"/>
                <a:ext cx="17" cy="18"/>
              </a:xfrm>
              <a:custGeom>
                <a:avLst/>
                <a:gdLst>
                  <a:gd name="T0" fmla="*/ 6 w 17"/>
                  <a:gd name="T1" fmla="*/ 0 h 18"/>
                  <a:gd name="T2" fmla="*/ 0 w 17"/>
                  <a:gd name="T3" fmla="*/ 12 h 18"/>
                  <a:gd name="T4" fmla="*/ 12 w 17"/>
                  <a:gd name="T5" fmla="*/ 18 h 18"/>
                  <a:gd name="T6" fmla="*/ 17 w 17"/>
                  <a:gd name="T7" fmla="*/ 6 h 18"/>
                  <a:gd name="T8" fmla="*/ 6 w 1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6" y="0"/>
                    </a:moveTo>
                    <a:lnTo>
                      <a:pt x="0" y="12"/>
                    </a:lnTo>
                    <a:lnTo>
                      <a:pt x="12" y="18"/>
                    </a:lnTo>
                    <a:lnTo>
                      <a:pt x="17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28" name="Freeform 939"/>
              <p:cNvSpPr>
                <a:spLocks/>
              </p:cNvSpPr>
              <p:nvPr/>
            </p:nvSpPr>
            <p:spPr bwMode="auto">
              <a:xfrm>
                <a:off x="2004" y="2799"/>
                <a:ext cx="15" cy="17"/>
              </a:xfrm>
              <a:custGeom>
                <a:avLst/>
                <a:gdLst>
                  <a:gd name="T0" fmla="*/ 6 w 15"/>
                  <a:gd name="T1" fmla="*/ 0 h 17"/>
                  <a:gd name="T2" fmla="*/ 0 w 15"/>
                  <a:gd name="T3" fmla="*/ 12 h 17"/>
                  <a:gd name="T4" fmla="*/ 9 w 15"/>
                  <a:gd name="T5" fmla="*/ 17 h 17"/>
                  <a:gd name="T6" fmla="*/ 15 w 15"/>
                  <a:gd name="T7" fmla="*/ 6 h 17"/>
                  <a:gd name="T8" fmla="*/ 6 w 15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7"/>
                  <a:gd name="T17" fmla="*/ 15 w 15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7">
                    <a:moveTo>
                      <a:pt x="6" y="0"/>
                    </a:moveTo>
                    <a:lnTo>
                      <a:pt x="0" y="12"/>
                    </a:lnTo>
                    <a:lnTo>
                      <a:pt x="9" y="17"/>
                    </a:lnTo>
                    <a:lnTo>
                      <a:pt x="15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29" name="Freeform 940"/>
              <p:cNvSpPr>
                <a:spLocks/>
              </p:cNvSpPr>
              <p:nvPr/>
            </p:nvSpPr>
            <p:spPr bwMode="auto">
              <a:xfrm>
                <a:off x="2024" y="2811"/>
                <a:ext cx="17" cy="14"/>
              </a:xfrm>
              <a:custGeom>
                <a:avLst/>
                <a:gdLst>
                  <a:gd name="T0" fmla="*/ 6 w 17"/>
                  <a:gd name="T1" fmla="*/ 0 h 14"/>
                  <a:gd name="T2" fmla="*/ 0 w 17"/>
                  <a:gd name="T3" fmla="*/ 11 h 14"/>
                  <a:gd name="T4" fmla="*/ 12 w 17"/>
                  <a:gd name="T5" fmla="*/ 14 h 14"/>
                  <a:gd name="T6" fmla="*/ 17 w 17"/>
                  <a:gd name="T7" fmla="*/ 2 h 14"/>
                  <a:gd name="T8" fmla="*/ 6 w 17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6" y="0"/>
                    </a:moveTo>
                    <a:lnTo>
                      <a:pt x="0" y="11"/>
                    </a:lnTo>
                    <a:lnTo>
                      <a:pt x="12" y="14"/>
                    </a:lnTo>
                    <a:lnTo>
                      <a:pt x="17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30" name="Freeform 941"/>
              <p:cNvSpPr>
                <a:spLocks/>
              </p:cNvSpPr>
              <p:nvPr/>
            </p:nvSpPr>
            <p:spPr bwMode="auto">
              <a:xfrm>
                <a:off x="2044" y="2819"/>
                <a:ext cx="18" cy="17"/>
              </a:xfrm>
              <a:custGeom>
                <a:avLst/>
                <a:gdLst>
                  <a:gd name="T0" fmla="*/ 6 w 18"/>
                  <a:gd name="T1" fmla="*/ 0 h 17"/>
                  <a:gd name="T2" fmla="*/ 0 w 18"/>
                  <a:gd name="T3" fmla="*/ 12 h 17"/>
                  <a:gd name="T4" fmla="*/ 12 w 18"/>
                  <a:gd name="T5" fmla="*/ 17 h 17"/>
                  <a:gd name="T6" fmla="*/ 18 w 18"/>
                  <a:gd name="T7" fmla="*/ 6 h 17"/>
                  <a:gd name="T8" fmla="*/ 6 w 18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7"/>
                  <a:gd name="T17" fmla="*/ 18 w 18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7">
                    <a:moveTo>
                      <a:pt x="6" y="0"/>
                    </a:moveTo>
                    <a:lnTo>
                      <a:pt x="0" y="12"/>
                    </a:lnTo>
                    <a:lnTo>
                      <a:pt x="12" y="17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31" name="Freeform 942"/>
              <p:cNvSpPr>
                <a:spLocks/>
              </p:cNvSpPr>
              <p:nvPr/>
            </p:nvSpPr>
            <p:spPr bwMode="auto">
              <a:xfrm>
                <a:off x="2041" y="2831"/>
                <a:ext cx="18" cy="17"/>
              </a:xfrm>
              <a:custGeom>
                <a:avLst/>
                <a:gdLst>
                  <a:gd name="T0" fmla="*/ 18 w 18"/>
                  <a:gd name="T1" fmla="*/ 8 h 17"/>
                  <a:gd name="T2" fmla="*/ 9 w 18"/>
                  <a:gd name="T3" fmla="*/ 0 h 17"/>
                  <a:gd name="T4" fmla="*/ 0 w 18"/>
                  <a:gd name="T5" fmla="*/ 8 h 17"/>
                  <a:gd name="T6" fmla="*/ 9 w 18"/>
                  <a:gd name="T7" fmla="*/ 17 h 17"/>
                  <a:gd name="T8" fmla="*/ 18 w 18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7"/>
                  <a:gd name="T17" fmla="*/ 18 w 18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7">
                    <a:moveTo>
                      <a:pt x="18" y="8"/>
                    </a:moveTo>
                    <a:lnTo>
                      <a:pt x="9" y="0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32" name="Freeform 943"/>
              <p:cNvSpPr>
                <a:spLocks/>
              </p:cNvSpPr>
              <p:nvPr/>
            </p:nvSpPr>
            <p:spPr bwMode="auto">
              <a:xfrm>
                <a:off x="2024" y="2845"/>
                <a:ext cx="17" cy="17"/>
              </a:xfrm>
              <a:custGeom>
                <a:avLst/>
                <a:gdLst>
                  <a:gd name="T0" fmla="*/ 17 w 17"/>
                  <a:gd name="T1" fmla="*/ 8 h 17"/>
                  <a:gd name="T2" fmla="*/ 9 w 17"/>
                  <a:gd name="T3" fmla="*/ 0 h 17"/>
                  <a:gd name="T4" fmla="*/ 0 w 17"/>
                  <a:gd name="T5" fmla="*/ 8 h 17"/>
                  <a:gd name="T6" fmla="*/ 9 w 17"/>
                  <a:gd name="T7" fmla="*/ 17 h 17"/>
                  <a:gd name="T8" fmla="*/ 17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17" y="8"/>
                    </a:moveTo>
                    <a:lnTo>
                      <a:pt x="9" y="0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33" name="Freeform 944"/>
              <p:cNvSpPr>
                <a:spLocks/>
              </p:cNvSpPr>
              <p:nvPr/>
            </p:nvSpPr>
            <p:spPr bwMode="auto">
              <a:xfrm>
                <a:off x="2007" y="2859"/>
                <a:ext cx="17" cy="17"/>
              </a:xfrm>
              <a:custGeom>
                <a:avLst/>
                <a:gdLst>
                  <a:gd name="T0" fmla="*/ 17 w 17"/>
                  <a:gd name="T1" fmla="*/ 9 h 17"/>
                  <a:gd name="T2" fmla="*/ 9 w 17"/>
                  <a:gd name="T3" fmla="*/ 0 h 17"/>
                  <a:gd name="T4" fmla="*/ 0 w 17"/>
                  <a:gd name="T5" fmla="*/ 9 h 17"/>
                  <a:gd name="T6" fmla="*/ 9 w 17"/>
                  <a:gd name="T7" fmla="*/ 17 h 17"/>
                  <a:gd name="T8" fmla="*/ 17 w 17"/>
                  <a:gd name="T9" fmla="*/ 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17" y="9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9" y="17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34" name="Freeform 945"/>
              <p:cNvSpPr>
                <a:spLocks/>
              </p:cNvSpPr>
              <p:nvPr/>
            </p:nvSpPr>
            <p:spPr bwMode="auto">
              <a:xfrm>
                <a:off x="1987" y="2874"/>
                <a:ext cx="17" cy="17"/>
              </a:xfrm>
              <a:custGeom>
                <a:avLst/>
                <a:gdLst>
                  <a:gd name="T0" fmla="*/ 17 w 17"/>
                  <a:gd name="T1" fmla="*/ 8 h 17"/>
                  <a:gd name="T2" fmla="*/ 9 w 17"/>
                  <a:gd name="T3" fmla="*/ 0 h 17"/>
                  <a:gd name="T4" fmla="*/ 0 w 17"/>
                  <a:gd name="T5" fmla="*/ 8 h 17"/>
                  <a:gd name="T6" fmla="*/ 9 w 17"/>
                  <a:gd name="T7" fmla="*/ 17 h 17"/>
                  <a:gd name="T8" fmla="*/ 17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17" y="8"/>
                    </a:moveTo>
                    <a:lnTo>
                      <a:pt x="9" y="0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35" name="Freeform 946"/>
              <p:cNvSpPr>
                <a:spLocks/>
              </p:cNvSpPr>
              <p:nvPr/>
            </p:nvSpPr>
            <p:spPr bwMode="auto">
              <a:xfrm>
                <a:off x="1970" y="2888"/>
                <a:ext cx="17" cy="14"/>
              </a:xfrm>
              <a:custGeom>
                <a:avLst/>
                <a:gdLst>
                  <a:gd name="T0" fmla="*/ 17 w 17"/>
                  <a:gd name="T1" fmla="*/ 8 h 14"/>
                  <a:gd name="T2" fmla="*/ 8 w 17"/>
                  <a:gd name="T3" fmla="*/ 0 h 14"/>
                  <a:gd name="T4" fmla="*/ 0 w 17"/>
                  <a:gd name="T5" fmla="*/ 6 h 14"/>
                  <a:gd name="T6" fmla="*/ 8 w 17"/>
                  <a:gd name="T7" fmla="*/ 14 h 14"/>
                  <a:gd name="T8" fmla="*/ 17 w 17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17" y="8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8" y="14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36" name="Freeform 947"/>
              <p:cNvSpPr>
                <a:spLocks/>
              </p:cNvSpPr>
              <p:nvPr/>
            </p:nvSpPr>
            <p:spPr bwMode="auto">
              <a:xfrm>
                <a:off x="1953" y="2902"/>
                <a:ext cx="17" cy="15"/>
              </a:xfrm>
              <a:custGeom>
                <a:avLst/>
                <a:gdLst>
                  <a:gd name="T0" fmla="*/ 17 w 17"/>
                  <a:gd name="T1" fmla="*/ 9 h 15"/>
                  <a:gd name="T2" fmla="*/ 8 w 17"/>
                  <a:gd name="T3" fmla="*/ 0 h 15"/>
                  <a:gd name="T4" fmla="*/ 0 w 17"/>
                  <a:gd name="T5" fmla="*/ 6 h 15"/>
                  <a:gd name="T6" fmla="*/ 8 w 17"/>
                  <a:gd name="T7" fmla="*/ 15 h 15"/>
                  <a:gd name="T8" fmla="*/ 17 w 17"/>
                  <a:gd name="T9" fmla="*/ 9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17" y="9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37" name="Freeform 948"/>
              <p:cNvSpPr>
                <a:spLocks/>
              </p:cNvSpPr>
              <p:nvPr/>
            </p:nvSpPr>
            <p:spPr bwMode="auto">
              <a:xfrm>
                <a:off x="1935" y="2917"/>
                <a:ext cx="18" cy="14"/>
              </a:xfrm>
              <a:custGeom>
                <a:avLst/>
                <a:gdLst>
                  <a:gd name="T0" fmla="*/ 18 w 18"/>
                  <a:gd name="T1" fmla="*/ 8 h 14"/>
                  <a:gd name="T2" fmla="*/ 9 w 18"/>
                  <a:gd name="T3" fmla="*/ 0 h 14"/>
                  <a:gd name="T4" fmla="*/ 3 w 18"/>
                  <a:gd name="T5" fmla="*/ 5 h 14"/>
                  <a:gd name="T6" fmla="*/ 3 w 18"/>
                  <a:gd name="T7" fmla="*/ 5 h 14"/>
                  <a:gd name="T8" fmla="*/ 0 w 18"/>
                  <a:gd name="T9" fmla="*/ 8 h 14"/>
                  <a:gd name="T10" fmla="*/ 0 w 18"/>
                  <a:gd name="T11" fmla="*/ 8 h 14"/>
                  <a:gd name="T12" fmla="*/ 3 w 18"/>
                  <a:gd name="T13" fmla="*/ 11 h 14"/>
                  <a:gd name="T14" fmla="*/ 6 w 18"/>
                  <a:gd name="T15" fmla="*/ 14 h 14"/>
                  <a:gd name="T16" fmla="*/ 6 w 18"/>
                  <a:gd name="T17" fmla="*/ 14 h 14"/>
                  <a:gd name="T18" fmla="*/ 9 w 18"/>
                  <a:gd name="T19" fmla="*/ 14 h 14"/>
                  <a:gd name="T20" fmla="*/ 9 w 18"/>
                  <a:gd name="T21" fmla="*/ 2 h 14"/>
                  <a:gd name="T22" fmla="*/ 6 w 18"/>
                  <a:gd name="T23" fmla="*/ 2 h 14"/>
                  <a:gd name="T24" fmla="*/ 9 w 18"/>
                  <a:gd name="T25" fmla="*/ 11 h 14"/>
                  <a:gd name="T26" fmla="*/ 12 w 18"/>
                  <a:gd name="T27" fmla="*/ 8 h 14"/>
                  <a:gd name="T28" fmla="*/ 12 w 18"/>
                  <a:gd name="T29" fmla="*/ 8 h 14"/>
                  <a:gd name="T30" fmla="*/ 9 w 18"/>
                  <a:gd name="T31" fmla="*/ 5 h 14"/>
                  <a:gd name="T32" fmla="*/ 6 w 18"/>
                  <a:gd name="T33" fmla="*/ 2 h 14"/>
                  <a:gd name="T34" fmla="*/ 6 w 18"/>
                  <a:gd name="T35" fmla="*/ 8 h 14"/>
                  <a:gd name="T36" fmla="*/ 12 w 18"/>
                  <a:gd name="T37" fmla="*/ 14 h 14"/>
                  <a:gd name="T38" fmla="*/ 18 w 18"/>
                  <a:gd name="T39" fmla="*/ 8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"/>
                  <a:gd name="T61" fmla="*/ 0 h 14"/>
                  <a:gd name="T62" fmla="*/ 18 w 18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" h="14">
                    <a:moveTo>
                      <a:pt x="18" y="8"/>
                    </a:moveTo>
                    <a:lnTo>
                      <a:pt x="9" y="0"/>
                    </a:lnTo>
                    <a:lnTo>
                      <a:pt x="3" y="5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6" y="14"/>
                    </a:lnTo>
                    <a:lnTo>
                      <a:pt x="9" y="14"/>
                    </a:lnTo>
                    <a:lnTo>
                      <a:pt x="9" y="2"/>
                    </a:lnTo>
                    <a:lnTo>
                      <a:pt x="6" y="2"/>
                    </a:lnTo>
                    <a:lnTo>
                      <a:pt x="9" y="11"/>
                    </a:lnTo>
                    <a:lnTo>
                      <a:pt x="12" y="8"/>
                    </a:lnTo>
                    <a:lnTo>
                      <a:pt x="9" y="5"/>
                    </a:lnTo>
                    <a:lnTo>
                      <a:pt x="6" y="2"/>
                    </a:lnTo>
                    <a:lnTo>
                      <a:pt x="6" y="8"/>
                    </a:lnTo>
                    <a:lnTo>
                      <a:pt x="12" y="14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38" name="Rectangle 949"/>
              <p:cNvSpPr>
                <a:spLocks noChangeArrowheads="1"/>
              </p:cNvSpPr>
              <p:nvPr/>
            </p:nvSpPr>
            <p:spPr bwMode="auto">
              <a:xfrm>
                <a:off x="1955" y="2919"/>
                <a:ext cx="12" cy="12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39" name="Freeform 950"/>
              <p:cNvSpPr>
                <a:spLocks/>
              </p:cNvSpPr>
              <p:nvPr/>
            </p:nvSpPr>
            <p:spPr bwMode="auto">
              <a:xfrm>
                <a:off x="1978" y="2917"/>
                <a:ext cx="12" cy="14"/>
              </a:xfrm>
              <a:custGeom>
                <a:avLst/>
                <a:gdLst>
                  <a:gd name="T0" fmla="*/ 0 w 12"/>
                  <a:gd name="T1" fmla="*/ 2 h 14"/>
                  <a:gd name="T2" fmla="*/ 0 w 12"/>
                  <a:gd name="T3" fmla="*/ 14 h 14"/>
                  <a:gd name="T4" fmla="*/ 12 w 12"/>
                  <a:gd name="T5" fmla="*/ 11 h 14"/>
                  <a:gd name="T6" fmla="*/ 12 w 12"/>
                  <a:gd name="T7" fmla="*/ 0 h 14"/>
                  <a:gd name="T8" fmla="*/ 0 w 12"/>
                  <a:gd name="T9" fmla="*/ 2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4"/>
                  <a:gd name="T17" fmla="*/ 12 w 1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4">
                    <a:moveTo>
                      <a:pt x="0" y="2"/>
                    </a:moveTo>
                    <a:lnTo>
                      <a:pt x="0" y="14"/>
                    </a:lnTo>
                    <a:lnTo>
                      <a:pt x="12" y="11"/>
                    </a:lnTo>
                    <a:lnTo>
                      <a:pt x="1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40" name="Rectangle 951"/>
              <p:cNvSpPr>
                <a:spLocks noChangeArrowheads="1"/>
              </p:cNvSpPr>
              <p:nvPr/>
            </p:nvSpPr>
            <p:spPr bwMode="auto">
              <a:xfrm>
                <a:off x="2001" y="2917"/>
                <a:ext cx="12" cy="11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41" name="Rectangle 952"/>
              <p:cNvSpPr>
                <a:spLocks noChangeArrowheads="1"/>
              </p:cNvSpPr>
              <p:nvPr/>
            </p:nvSpPr>
            <p:spPr bwMode="auto">
              <a:xfrm>
                <a:off x="2024" y="2917"/>
                <a:ext cx="12" cy="11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42" name="Rectangle 953"/>
              <p:cNvSpPr>
                <a:spLocks noChangeArrowheads="1"/>
              </p:cNvSpPr>
              <p:nvPr/>
            </p:nvSpPr>
            <p:spPr bwMode="auto">
              <a:xfrm>
                <a:off x="2047" y="2917"/>
                <a:ext cx="12" cy="11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43" name="Rectangle 954"/>
              <p:cNvSpPr>
                <a:spLocks noChangeArrowheads="1"/>
              </p:cNvSpPr>
              <p:nvPr/>
            </p:nvSpPr>
            <p:spPr bwMode="auto">
              <a:xfrm>
                <a:off x="2070" y="2914"/>
                <a:ext cx="12" cy="11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44" name="Rectangle 955"/>
              <p:cNvSpPr>
                <a:spLocks noChangeArrowheads="1"/>
              </p:cNvSpPr>
              <p:nvPr/>
            </p:nvSpPr>
            <p:spPr bwMode="auto">
              <a:xfrm>
                <a:off x="2093" y="2914"/>
                <a:ext cx="12" cy="11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45" name="Freeform 956"/>
              <p:cNvSpPr>
                <a:spLocks/>
              </p:cNvSpPr>
              <p:nvPr/>
            </p:nvSpPr>
            <p:spPr bwMode="auto">
              <a:xfrm>
                <a:off x="2087" y="2919"/>
                <a:ext cx="15" cy="18"/>
              </a:xfrm>
              <a:custGeom>
                <a:avLst/>
                <a:gdLst>
                  <a:gd name="T0" fmla="*/ 15 w 15"/>
                  <a:gd name="T1" fmla="*/ 9 h 18"/>
                  <a:gd name="T2" fmla="*/ 9 w 15"/>
                  <a:gd name="T3" fmla="*/ 0 h 18"/>
                  <a:gd name="T4" fmla="*/ 0 w 15"/>
                  <a:gd name="T5" fmla="*/ 9 h 18"/>
                  <a:gd name="T6" fmla="*/ 6 w 15"/>
                  <a:gd name="T7" fmla="*/ 18 h 18"/>
                  <a:gd name="T8" fmla="*/ 15 w 15"/>
                  <a:gd name="T9" fmla="*/ 9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8"/>
                  <a:gd name="T17" fmla="*/ 15 w 15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8">
                    <a:moveTo>
                      <a:pt x="15" y="9"/>
                    </a:moveTo>
                    <a:lnTo>
                      <a:pt x="9" y="0"/>
                    </a:lnTo>
                    <a:lnTo>
                      <a:pt x="0" y="9"/>
                    </a:lnTo>
                    <a:lnTo>
                      <a:pt x="6" y="18"/>
                    </a:lnTo>
                    <a:lnTo>
                      <a:pt x="15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46" name="Freeform 957"/>
              <p:cNvSpPr>
                <a:spLocks/>
              </p:cNvSpPr>
              <p:nvPr/>
            </p:nvSpPr>
            <p:spPr bwMode="auto">
              <a:xfrm>
                <a:off x="2067" y="2934"/>
                <a:ext cx="17" cy="14"/>
              </a:xfrm>
              <a:custGeom>
                <a:avLst/>
                <a:gdLst>
                  <a:gd name="T0" fmla="*/ 17 w 17"/>
                  <a:gd name="T1" fmla="*/ 8 h 14"/>
                  <a:gd name="T2" fmla="*/ 12 w 17"/>
                  <a:gd name="T3" fmla="*/ 0 h 14"/>
                  <a:gd name="T4" fmla="*/ 0 w 17"/>
                  <a:gd name="T5" fmla="*/ 5 h 14"/>
                  <a:gd name="T6" fmla="*/ 6 w 17"/>
                  <a:gd name="T7" fmla="*/ 14 h 14"/>
                  <a:gd name="T8" fmla="*/ 17 w 17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17" y="8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14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47" name="Freeform 958"/>
              <p:cNvSpPr>
                <a:spLocks/>
              </p:cNvSpPr>
              <p:nvPr/>
            </p:nvSpPr>
            <p:spPr bwMode="auto">
              <a:xfrm>
                <a:off x="2047" y="2945"/>
                <a:ext cx="17" cy="14"/>
              </a:xfrm>
              <a:custGeom>
                <a:avLst/>
                <a:gdLst>
                  <a:gd name="T0" fmla="*/ 17 w 17"/>
                  <a:gd name="T1" fmla="*/ 9 h 14"/>
                  <a:gd name="T2" fmla="*/ 12 w 17"/>
                  <a:gd name="T3" fmla="*/ 0 h 14"/>
                  <a:gd name="T4" fmla="*/ 0 w 17"/>
                  <a:gd name="T5" fmla="*/ 6 h 14"/>
                  <a:gd name="T6" fmla="*/ 6 w 17"/>
                  <a:gd name="T7" fmla="*/ 14 h 14"/>
                  <a:gd name="T8" fmla="*/ 17 w 17"/>
                  <a:gd name="T9" fmla="*/ 9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17" y="9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48" name="Freeform 959"/>
              <p:cNvSpPr>
                <a:spLocks/>
              </p:cNvSpPr>
              <p:nvPr/>
            </p:nvSpPr>
            <p:spPr bwMode="auto">
              <a:xfrm>
                <a:off x="2030" y="2959"/>
                <a:ext cx="14" cy="15"/>
              </a:xfrm>
              <a:custGeom>
                <a:avLst/>
                <a:gdLst>
                  <a:gd name="T0" fmla="*/ 14 w 14"/>
                  <a:gd name="T1" fmla="*/ 9 h 15"/>
                  <a:gd name="T2" fmla="*/ 9 w 14"/>
                  <a:gd name="T3" fmla="*/ 0 h 15"/>
                  <a:gd name="T4" fmla="*/ 0 w 14"/>
                  <a:gd name="T5" fmla="*/ 6 h 15"/>
                  <a:gd name="T6" fmla="*/ 6 w 14"/>
                  <a:gd name="T7" fmla="*/ 15 h 15"/>
                  <a:gd name="T8" fmla="*/ 14 w 14"/>
                  <a:gd name="T9" fmla="*/ 9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5"/>
                  <a:gd name="T17" fmla="*/ 14 w 14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5">
                    <a:moveTo>
                      <a:pt x="14" y="9"/>
                    </a:moveTo>
                    <a:lnTo>
                      <a:pt x="9" y="0"/>
                    </a:lnTo>
                    <a:lnTo>
                      <a:pt x="0" y="6"/>
                    </a:lnTo>
                    <a:lnTo>
                      <a:pt x="6" y="15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49" name="Freeform 960"/>
              <p:cNvSpPr>
                <a:spLocks/>
              </p:cNvSpPr>
              <p:nvPr/>
            </p:nvSpPr>
            <p:spPr bwMode="auto">
              <a:xfrm>
                <a:off x="2010" y="2971"/>
                <a:ext cx="14" cy="14"/>
              </a:xfrm>
              <a:custGeom>
                <a:avLst/>
                <a:gdLst>
                  <a:gd name="T0" fmla="*/ 14 w 14"/>
                  <a:gd name="T1" fmla="*/ 9 h 14"/>
                  <a:gd name="T2" fmla="*/ 9 w 14"/>
                  <a:gd name="T3" fmla="*/ 0 h 14"/>
                  <a:gd name="T4" fmla="*/ 0 w 14"/>
                  <a:gd name="T5" fmla="*/ 6 h 14"/>
                  <a:gd name="T6" fmla="*/ 6 w 14"/>
                  <a:gd name="T7" fmla="*/ 14 h 14"/>
                  <a:gd name="T8" fmla="*/ 14 w 14"/>
                  <a:gd name="T9" fmla="*/ 9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14" y="9"/>
                    </a:moveTo>
                    <a:lnTo>
                      <a:pt x="9" y="0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50" name="Freeform 961"/>
              <p:cNvSpPr>
                <a:spLocks/>
              </p:cNvSpPr>
              <p:nvPr/>
            </p:nvSpPr>
            <p:spPr bwMode="auto">
              <a:xfrm>
                <a:off x="1990" y="2982"/>
                <a:ext cx="17" cy="18"/>
              </a:xfrm>
              <a:custGeom>
                <a:avLst/>
                <a:gdLst>
                  <a:gd name="T0" fmla="*/ 17 w 17"/>
                  <a:gd name="T1" fmla="*/ 9 h 18"/>
                  <a:gd name="T2" fmla="*/ 11 w 17"/>
                  <a:gd name="T3" fmla="*/ 0 h 18"/>
                  <a:gd name="T4" fmla="*/ 0 w 17"/>
                  <a:gd name="T5" fmla="*/ 9 h 18"/>
                  <a:gd name="T6" fmla="*/ 6 w 17"/>
                  <a:gd name="T7" fmla="*/ 18 h 18"/>
                  <a:gd name="T8" fmla="*/ 17 w 17"/>
                  <a:gd name="T9" fmla="*/ 9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17" y="9"/>
                    </a:moveTo>
                    <a:lnTo>
                      <a:pt x="11" y="0"/>
                    </a:lnTo>
                    <a:lnTo>
                      <a:pt x="0" y="9"/>
                    </a:lnTo>
                    <a:lnTo>
                      <a:pt x="6" y="18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51" name="Freeform 962"/>
              <p:cNvSpPr>
                <a:spLocks/>
              </p:cNvSpPr>
              <p:nvPr/>
            </p:nvSpPr>
            <p:spPr bwMode="auto">
              <a:xfrm>
                <a:off x="1973" y="2997"/>
                <a:ext cx="14" cy="14"/>
              </a:xfrm>
              <a:custGeom>
                <a:avLst/>
                <a:gdLst>
                  <a:gd name="T0" fmla="*/ 14 w 14"/>
                  <a:gd name="T1" fmla="*/ 8 h 14"/>
                  <a:gd name="T2" fmla="*/ 8 w 14"/>
                  <a:gd name="T3" fmla="*/ 0 h 14"/>
                  <a:gd name="T4" fmla="*/ 0 w 14"/>
                  <a:gd name="T5" fmla="*/ 5 h 14"/>
                  <a:gd name="T6" fmla="*/ 5 w 14"/>
                  <a:gd name="T7" fmla="*/ 14 h 14"/>
                  <a:gd name="T8" fmla="*/ 14 w 14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14" y="8"/>
                    </a:moveTo>
                    <a:lnTo>
                      <a:pt x="8" y="0"/>
                    </a:lnTo>
                    <a:lnTo>
                      <a:pt x="0" y="5"/>
                    </a:lnTo>
                    <a:lnTo>
                      <a:pt x="5" y="14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52" name="Freeform 963"/>
              <p:cNvSpPr>
                <a:spLocks/>
              </p:cNvSpPr>
              <p:nvPr/>
            </p:nvSpPr>
            <p:spPr bwMode="auto">
              <a:xfrm>
                <a:off x="1958" y="3008"/>
                <a:ext cx="15" cy="12"/>
              </a:xfrm>
              <a:custGeom>
                <a:avLst/>
                <a:gdLst>
                  <a:gd name="T0" fmla="*/ 9 w 15"/>
                  <a:gd name="T1" fmla="*/ 9 h 12"/>
                  <a:gd name="T2" fmla="*/ 3 w 15"/>
                  <a:gd name="T3" fmla="*/ 0 h 12"/>
                  <a:gd name="T4" fmla="*/ 3 w 15"/>
                  <a:gd name="T5" fmla="*/ 3 h 12"/>
                  <a:gd name="T6" fmla="*/ 3 w 15"/>
                  <a:gd name="T7" fmla="*/ 3 h 12"/>
                  <a:gd name="T8" fmla="*/ 0 w 15"/>
                  <a:gd name="T9" fmla="*/ 6 h 12"/>
                  <a:gd name="T10" fmla="*/ 0 w 15"/>
                  <a:gd name="T11" fmla="*/ 6 h 12"/>
                  <a:gd name="T12" fmla="*/ 3 w 15"/>
                  <a:gd name="T13" fmla="*/ 9 h 12"/>
                  <a:gd name="T14" fmla="*/ 6 w 15"/>
                  <a:gd name="T15" fmla="*/ 12 h 12"/>
                  <a:gd name="T16" fmla="*/ 6 w 15"/>
                  <a:gd name="T17" fmla="*/ 12 h 12"/>
                  <a:gd name="T18" fmla="*/ 15 w 15"/>
                  <a:gd name="T19" fmla="*/ 12 h 12"/>
                  <a:gd name="T20" fmla="*/ 15 w 15"/>
                  <a:gd name="T21" fmla="*/ 0 h 12"/>
                  <a:gd name="T22" fmla="*/ 6 w 15"/>
                  <a:gd name="T23" fmla="*/ 0 h 12"/>
                  <a:gd name="T24" fmla="*/ 9 w 15"/>
                  <a:gd name="T25" fmla="*/ 9 h 12"/>
                  <a:gd name="T26" fmla="*/ 12 w 15"/>
                  <a:gd name="T27" fmla="*/ 6 h 12"/>
                  <a:gd name="T28" fmla="*/ 12 w 15"/>
                  <a:gd name="T29" fmla="*/ 6 h 12"/>
                  <a:gd name="T30" fmla="*/ 9 w 15"/>
                  <a:gd name="T31" fmla="*/ 3 h 12"/>
                  <a:gd name="T32" fmla="*/ 6 w 15"/>
                  <a:gd name="T33" fmla="*/ 0 h 12"/>
                  <a:gd name="T34" fmla="*/ 6 w 15"/>
                  <a:gd name="T35" fmla="*/ 6 h 12"/>
                  <a:gd name="T36" fmla="*/ 9 w 15"/>
                  <a:gd name="T37" fmla="*/ 12 h 12"/>
                  <a:gd name="T38" fmla="*/ 9 w 15"/>
                  <a:gd name="T39" fmla="*/ 9 h 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"/>
                  <a:gd name="T61" fmla="*/ 0 h 12"/>
                  <a:gd name="T62" fmla="*/ 15 w 15"/>
                  <a:gd name="T63" fmla="*/ 12 h 1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" h="12">
                    <a:moveTo>
                      <a:pt x="9" y="9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6" y="12"/>
                    </a:lnTo>
                    <a:lnTo>
                      <a:pt x="15" y="12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9" y="9"/>
                    </a:lnTo>
                    <a:lnTo>
                      <a:pt x="12" y="6"/>
                    </a:lnTo>
                    <a:lnTo>
                      <a:pt x="9" y="3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9" y="12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53" name="Freeform 964"/>
              <p:cNvSpPr>
                <a:spLocks/>
              </p:cNvSpPr>
              <p:nvPr/>
            </p:nvSpPr>
            <p:spPr bwMode="auto">
              <a:xfrm>
                <a:off x="1984" y="3005"/>
                <a:ext cx="12" cy="15"/>
              </a:xfrm>
              <a:custGeom>
                <a:avLst/>
                <a:gdLst>
                  <a:gd name="T0" fmla="*/ 0 w 12"/>
                  <a:gd name="T1" fmla="*/ 3 h 15"/>
                  <a:gd name="T2" fmla="*/ 0 w 12"/>
                  <a:gd name="T3" fmla="*/ 15 h 15"/>
                  <a:gd name="T4" fmla="*/ 12 w 12"/>
                  <a:gd name="T5" fmla="*/ 12 h 15"/>
                  <a:gd name="T6" fmla="*/ 12 w 12"/>
                  <a:gd name="T7" fmla="*/ 0 h 15"/>
                  <a:gd name="T8" fmla="*/ 0 w 12"/>
                  <a:gd name="T9" fmla="*/ 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5"/>
                  <a:gd name="T17" fmla="*/ 12 w 12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5">
                    <a:moveTo>
                      <a:pt x="0" y="3"/>
                    </a:moveTo>
                    <a:lnTo>
                      <a:pt x="0" y="15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54" name="Rectangle 965"/>
              <p:cNvSpPr>
                <a:spLocks noChangeArrowheads="1"/>
              </p:cNvSpPr>
              <p:nvPr/>
            </p:nvSpPr>
            <p:spPr bwMode="auto">
              <a:xfrm>
                <a:off x="2007" y="3005"/>
                <a:ext cx="12" cy="12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55" name="Rectangle 966"/>
              <p:cNvSpPr>
                <a:spLocks noChangeArrowheads="1"/>
              </p:cNvSpPr>
              <p:nvPr/>
            </p:nvSpPr>
            <p:spPr bwMode="auto">
              <a:xfrm>
                <a:off x="2030" y="3005"/>
                <a:ext cx="11" cy="12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56" name="Freeform 967"/>
              <p:cNvSpPr>
                <a:spLocks/>
              </p:cNvSpPr>
              <p:nvPr/>
            </p:nvSpPr>
            <p:spPr bwMode="auto">
              <a:xfrm>
                <a:off x="2053" y="3002"/>
                <a:ext cx="11" cy="15"/>
              </a:xfrm>
              <a:custGeom>
                <a:avLst/>
                <a:gdLst>
                  <a:gd name="T0" fmla="*/ 0 w 11"/>
                  <a:gd name="T1" fmla="*/ 3 h 15"/>
                  <a:gd name="T2" fmla="*/ 0 w 11"/>
                  <a:gd name="T3" fmla="*/ 15 h 15"/>
                  <a:gd name="T4" fmla="*/ 11 w 11"/>
                  <a:gd name="T5" fmla="*/ 12 h 15"/>
                  <a:gd name="T6" fmla="*/ 11 w 11"/>
                  <a:gd name="T7" fmla="*/ 0 h 15"/>
                  <a:gd name="T8" fmla="*/ 0 w 11"/>
                  <a:gd name="T9" fmla="*/ 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5"/>
                  <a:gd name="T17" fmla="*/ 11 w 11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5">
                    <a:moveTo>
                      <a:pt x="0" y="3"/>
                    </a:moveTo>
                    <a:lnTo>
                      <a:pt x="0" y="15"/>
                    </a:lnTo>
                    <a:lnTo>
                      <a:pt x="11" y="12"/>
                    </a:lnTo>
                    <a:lnTo>
                      <a:pt x="1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57" name="Rectangle 968"/>
              <p:cNvSpPr>
                <a:spLocks noChangeArrowheads="1"/>
              </p:cNvSpPr>
              <p:nvPr/>
            </p:nvSpPr>
            <p:spPr bwMode="auto">
              <a:xfrm>
                <a:off x="2076" y="3002"/>
                <a:ext cx="11" cy="12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58" name="Freeform 969"/>
              <p:cNvSpPr>
                <a:spLocks/>
              </p:cNvSpPr>
              <p:nvPr/>
            </p:nvSpPr>
            <p:spPr bwMode="auto">
              <a:xfrm>
                <a:off x="2076" y="3008"/>
                <a:ext cx="17" cy="17"/>
              </a:xfrm>
              <a:custGeom>
                <a:avLst/>
                <a:gdLst>
                  <a:gd name="T0" fmla="*/ 17 w 17"/>
                  <a:gd name="T1" fmla="*/ 9 h 17"/>
                  <a:gd name="T2" fmla="*/ 8 w 17"/>
                  <a:gd name="T3" fmla="*/ 0 h 17"/>
                  <a:gd name="T4" fmla="*/ 0 w 17"/>
                  <a:gd name="T5" fmla="*/ 9 h 17"/>
                  <a:gd name="T6" fmla="*/ 8 w 17"/>
                  <a:gd name="T7" fmla="*/ 17 h 17"/>
                  <a:gd name="T8" fmla="*/ 17 w 17"/>
                  <a:gd name="T9" fmla="*/ 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17" y="9"/>
                    </a:moveTo>
                    <a:lnTo>
                      <a:pt x="8" y="0"/>
                    </a:lnTo>
                    <a:lnTo>
                      <a:pt x="0" y="9"/>
                    </a:lnTo>
                    <a:lnTo>
                      <a:pt x="8" y="17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59" name="Freeform 970"/>
              <p:cNvSpPr>
                <a:spLocks/>
              </p:cNvSpPr>
              <p:nvPr/>
            </p:nvSpPr>
            <p:spPr bwMode="auto">
              <a:xfrm>
                <a:off x="2062" y="3025"/>
                <a:ext cx="14" cy="18"/>
              </a:xfrm>
              <a:custGeom>
                <a:avLst/>
                <a:gdLst>
                  <a:gd name="T0" fmla="*/ 14 w 14"/>
                  <a:gd name="T1" fmla="*/ 9 h 18"/>
                  <a:gd name="T2" fmla="*/ 5 w 14"/>
                  <a:gd name="T3" fmla="*/ 0 h 18"/>
                  <a:gd name="T4" fmla="*/ 0 w 14"/>
                  <a:gd name="T5" fmla="*/ 9 h 18"/>
                  <a:gd name="T6" fmla="*/ 8 w 14"/>
                  <a:gd name="T7" fmla="*/ 18 h 18"/>
                  <a:gd name="T8" fmla="*/ 14 w 14"/>
                  <a:gd name="T9" fmla="*/ 9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8"/>
                  <a:gd name="T17" fmla="*/ 14 w 14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8">
                    <a:moveTo>
                      <a:pt x="14" y="9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8" y="18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60" name="Freeform 971"/>
              <p:cNvSpPr>
                <a:spLocks/>
              </p:cNvSpPr>
              <p:nvPr/>
            </p:nvSpPr>
            <p:spPr bwMode="auto">
              <a:xfrm>
                <a:off x="2044" y="3043"/>
                <a:ext cx="18" cy="17"/>
              </a:xfrm>
              <a:custGeom>
                <a:avLst/>
                <a:gdLst>
                  <a:gd name="T0" fmla="*/ 18 w 18"/>
                  <a:gd name="T1" fmla="*/ 8 h 17"/>
                  <a:gd name="T2" fmla="*/ 9 w 18"/>
                  <a:gd name="T3" fmla="*/ 0 h 17"/>
                  <a:gd name="T4" fmla="*/ 0 w 18"/>
                  <a:gd name="T5" fmla="*/ 8 h 17"/>
                  <a:gd name="T6" fmla="*/ 9 w 18"/>
                  <a:gd name="T7" fmla="*/ 17 h 17"/>
                  <a:gd name="T8" fmla="*/ 18 w 18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7"/>
                  <a:gd name="T17" fmla="*/ 18 w 18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7">
                    <a:moveTo>
                      <a:pt x="18" y="8"/>
                    </a:moveTo>
                    <a:lnTo>
                      <a:pt x="9" y="0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61" name="Freeform 972"/>
              <p:cNvSpPr>
                <a:spLocks/>
              </p:cNvSpPr>
              <p:nvPr/>
            </p:nvSpPr>
            <p:spPr bwMode="auto">
              <a:xfrm>
                <a:off x="2030" y="3060"/>
                <a:ext cx="17" cy="17"/>
              </a:xfrm>
              <a:custGeom>
                <a:avLst/>
                <a:gdLst>
                  <a:gd name="T0" fmla="*/ 17 w 17"/>
                  <a:gd name="T1" fmla="*/ 8 h 17"/>
                  <a:gd name="T2" fmla="*/ 9 w 17"/>
                  <a:gd name="T3" fmla="*/ 0 h 17"/>
                  <a:gd name="T4" fmla="*/ 0 w 17"/>
                  <a:gd name="T5" fmla="*/ 8 h 17"/>
                  <a:gd name="T6" fmla="*/ 9 w 17"/>
                  <a:gd name="T7" fmla="*/ 17 h 17"/>
                  <a:gd name="T8" fmla="*/ 17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17" y="8"/>
                    </a:moveTo>
                    <a:lnTo>
                      <a:pt x="9" y="0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62" name="Freeform 973"/>
              <p:cNvSpPr>
                <a:spLocks/>
              </p:cNvSpPr>
              <p:nvPr/>
            </p:nvSpPr>
            <p:spPr bwMode="auto">
              <a:xfrm>
                <a:off x="2027" y="3080"/>
                <a:ext cx="14" cy="14"/>
              </a:xfrm>
              <a:custGeom>
                <a:avLst/>
                <a:gdLst>
                  <a:gd name="T0" fmla="*/ 9 w 14"/>
                  <a:gd name="T1" fmla="*/ 0 h 14"/>
                  <a:gd name="T2" fmla="*/ 0 w 14"/>
                  <a:gd name="T3" fmla="*/ 6 h 14"/>
                  <a:gd name="T4" fmla="*/ 6 w 14"/>
                  <a:gd name="T5" fmla="*/ 14 h 14"/>
                  <a:gd name="T6" fmla="*/ 14 w 14"/>
                  <a:gd name="T7" fmla="*/ 8 h 14"/>
                  <a:gd name="T8" fmla="*/ 9 w 14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9" y="0"/>
                    </a:moveTo>
                    <a:lnTo>
                      <a:pt x="0" y="6"/>
                    </a:lnTo>
                    <a:lnTo>
                      <a:pt x="6" y="14"/>
                    </a:lnTo>
                    <a:lnTo>
                      <a:pt x="14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63" name="Freeform 974"/>
              <p:cNvSpPr>
                <a:spLocks/>
              </p:cNvSpPr>
              <p:nvPr/>
            </p:nvSpPr>
            <p:spPr bwMode="auto">
              <a:xfrm>
                <a:off x="2039" y="3100"/>
                <a:ext cx="14" cy="14"/>
              </a:xfrm>
              <a:custGeom>
                <a:avLst/>
                <a:gdLst>
                  <a:gd name="T0" fmla="*/ 8 w 14"/>
                  <a:gd name="T1" fmla="*/ 0 h 14"/>
                  <a:gd name="T2" fmla="*/ 0 w 14"/>
                  <a:gd name="T3" fmla="*/ 6 h 14"/>
                  <a:gd name="T4" fmla="*/ 5 w 14"/>
                  <a:gd name="T5" fmla="*/ 14 h 14"/>
                  <a:gd name="T6" fmla="*/ 14 w 14"/>
                  <a:gd name="T7" fmla="*/ 8 h 14"/>
                  <a:gd name="T8" fmla="*/ 8 w 14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8" y="0"/>
                    </a:moveTo>
                    <a:lnTo>
                      <a:pt x="0" y="6"/>
                    </a:lnTo>
                    <a:lnTo>
                      <a:pt x="5" y="14"/>
                    </a:lnTo>
                    <a:lnTo>
                      <a:pt x="14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64" name="Freeform 975"/>
              <p:cNvSpPr>
                <a:spLocks/>
              </p:cNvSpPr>
              <p:nvPr/>
            </p:nvSpPr>
            <p:spPr bwMode="auto">
              <a:xfrm>
                <a:off x="2050" y="3120"/>
                <a:ext cx="14" cy="14"/>
              </a:xfrm>
              <a:custGeom>
                <a:avLst/>
                <a:gdLst>
                  <a:gd name="T0" fmla="*/ 9 w 14"/>
                  <a:gd name="T1" fmla="*/ 0 h 14"/>
                  <a:gd name="T2" fmla="*/ 0 w 14"/>
                  <a:gd name="T3" fmla="*/ 6 h 14"/>
                  <a:gd name="T4" fmla="*/ 6 w 14"/>
                  <a:gd name="T5" fmla="*/ 14 h 14"/>
                  <a:gd name="T6" fmla="*/ 14 w 14"/>
                  <a:gd name="T7" fmla="*/ 9 h 14"/>
                  <a:gd name="T8" fmla="*/ 9 w 14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9" y="0"/>
                    </a:moveTo>
                    <a:lnTo>
                      <a:pt x="0" y="6"/>
                    </a:lnTo>
                    <a:lnTo>
                      <a:pt x="6" y="14"/>
                    </a:lnTo>
                    <a:lnTo>
                      <a:pt x="14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65" name="Freeform 976"/>
              <p:cNvSpPr>
                <a:spLocks/>
              </p:cNvSpPr>
              <p:nvPr/>
            </p:nvSpPr>
            <p:spPr bwMode="auto">
              <a:xfrm>
                <a:off x="2062" y="3140"/>
                <a:ext cx="14" cy="14"/>
              </a:xfrm>
              <a:custGeom>
                <a:avLst/>
                <a:gdLst>
                  <a:gd name="T0" fmla="*/ 8 w 14"/>
                  <a:gd name="T1" fmla="*/ 0 h 14"/>
                  <a:gd name="T2" fmla="*/ 0 w 14"/>
                  <a:gd name="T3" fmla="*/ 6 h 14"/>
                  <a:gd name="T4" fmla="*/ 5 w 14"/>
                  <a:gd name="T5" fmla="*/ 14 h 14"/>
                  <a:gd name="T6" fmla="*/ 14 w 14"/>
                  <a:gd name="T7" fmla="*/ 9 h 14"/>
                  <a:gd name="T8" fmla="*/ 8 w 14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8" y="0"/>
                    </a:moveTo>
                    <a:lnTo>
                      <a:pt x="0" y="6"/>
                    </a:lnTo>
                    <a:lnTo>
                      <a:pt x="5" y="14"/>
                    </a:lnTo>
                    <a:lnTo>
                      <a:pt x="14" y="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66" name="Freeform 977"/>
              <p:cNvSpPr>
                <a:spLocks/>
              </p:cNvSpPr>
              <p:nvPr/>
            </p:nvSpPr>
            <p:spPr bwMode="auto">
              <a:xfrm>
                <a:off x="2070" y="3160"/>
                <a:ext cx="14" cy="14"/>
              </a:xfrm>
              <a:custGeom>
                <a:avLst/>
                <a:gdLst>
                  <a:gd name="T0" fmla="*/ 9 w 14"/>
                  <a:gd name="T1" fmla="*/ 0 h 14"/>
                  <a:gd name="T2" fmla="*/ 0 w 14"/>
                  <a:gd name="T3" fmla="*/ 6 h 14"/>
                  <a:gd name="T4" fmla="*/ 6 w 14"/>
                  <a:gd name="T5" fmla="*/ 14 h 14"/>
                  <a:gd name="T6" fmla="*/ 14 w 14"/>
                  <a:gd name="T7" fmla="*/ 9 h 14"/>
                  <a:gd name="T8" fmla="*/ 9 w 14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9" y="0"/>
                    </a:moveTo>
                    <a:lnTo>
                      <a:pt x="0" y="6"/>
                    </a:lnTo>
                    <a:lnTo>
                      <a:pt x="6" y="14"/>
                    </a:lnTo>
                    <a:lnTo>
                      <a:pt x="14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67" name="Freeform 978"/>
              <p:cNvSpPr>
                <a:spLocks/>
              </p:cNvSpPr>
              <p:nvPr/>
            </p:nvSpPr>
            <p:spPr bwMode="auto">
              <a:xfrm>
                <a:off x="2082" y="3180"/>
                <a:ext cx="14" cy="14"/>
              </a:xfrm>
              <a:custGeom>
                <a:avLst/>
                <a:gdLst>
                  <a:gd name="T0" fmla="*/ 8 w 14"/>
                  <a:gd name="T1" fmla="*/ 0 h 14"/>
                  <a:gd name="T2" fmla="*/ 0 w 14"/>
                  <a:gd name="T3" fmla="*/ 6 h 14"/>
                  <a:gd name="T4" fmla="*/ 5 w 14"/>
                  <a:gd name="T5" fmla="*/ 14 h 14"/>
                  <a:gd name="T6" fmla="*/ 14 w 14"/>
                  <a:gd name="T7" fmla="*/ 9 h 14"/>
                  <a:gd name="T8" fmla="*/ 8 w 14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8" y="0"/>
                    </a:moveTo>
                    <a:lnTo>
                      <a:pt x="0" y="6"/>
                    </a:lnTo>
                    <a:lnTo>
                      <a:pt x="5" y="14"/>
                    </a:lnTo>
                    <a:lnTo>
                      <a:pt x="14" y="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68" name="Freeform 979"/>
              <p:cNvSpPr>
                <a:spLocks/>
              </p:cNvSpPr>
              <p:nvPr/>
            </p:nvSpPr>
            <p:spPr bwMode="auto">
              <a:xfrm>
                <a:off x="2093" y="3200"/>
                <a:ext cx="14" cy="12"/>
              </a:xfrm>
              <a:custGeom>
                <a:avLst/>
                <a:gdLst>
                  <a:gd name="T0" fmla="*/ 9 w 14"/>
                  <a:gd name="T1" fmla="*/ 0 h 12"/>
                  <a:gd name="T2" fmla="*/ 0 w 14"/>
                  <a:gd name="T3" fmla="*/ 6 h 12"/>
                  <a:gd name="T4" fmla="*/ 3 w 14"/>
                  <a:gd name="T5" fmla="*/ 9 h 12"/>
                  <a:gd name="T6" fmla="*/ 3 w 14"/>
                  <a:gd name="T7" fmla="*/ 9 h 12"/>
                  <a:gd name="T8" fmla="*/ 6 w 14"/>
                  <a:gd name="T9" fmla="*/ 12 h 12"/>
                  <a:gd name="T10" fmla="*/ 6 w 14"/>
                  <a:gd name="T11" fmla="*/ 12 h 12"/>
                  <a:gd name="T12" fmla="*/ 14 w 14"/>
                  <a:gd name="T13" fmla="*/ 12 h 12"/>
                  <a:gd name="T14" fmla="*/ 14 w 14"/>
                  <a:gd name="T15" fmla="*/ 0 h 12"/>
                  <a:gd name="T16" fmla="*/ 6 w 14"/>
                  <a:gd name="T17" fmla="*/ 0 h 12"/>
                  <a:gd name="T18" fmla="*/ 6 w 14"/>
                  <a:gd name="T19" fmla="*/ 6 h 12"/>
                  <a:gd name="T20" fmla="*/ 12 w 14"/>
                  <a:gd name="T21" fmla="*/ 3 h 12"/>
                  <a:gd name="T22" fmla="*/ 9 w 14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"/>
                  <a:gd name="T37" fmla="*/ 0 h 12"/>
                  <a:gd name="T38" fmla="*/ 14 w 14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" h="12">
                    <a:moveTo>
                      <a:pt x="9" y="0"/>
                    </a:moveTo>
                    <a:lnTo>
                      <a:pt x="0" y="6"/>
                    </a:lnTo>
                    <a:lnTo>
                      <a:pt x="3" y="9"/>
                    </a:lnTo>
                    <a:lnTo>
                      <a:pt x="6" y="12"/>
                    </a:lnTo>
                    <a:lnTo>
                      <a:pt x="14" y="12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69" name="Freeform 980"/>
              <p:cNvSpPr>
                <a:spLocks/>
              </p:cNvSpPr>
              <p:nvPr/>
            </p:nvSpPr>
            <p:spPr bwMode="auto">
              <a:xfrm>
                <a:off x="2119" y="3200"/>
                <a:ext cx="11" cy="14"/>
              </a:xfrm>
              <a:custGeom>
                <a:avLst/>
                <a:gdLst>
                  <a:gd name="T0" fmla="*/ 0 w 11"/>
                  <a:gd name="T1" fmla="*/ 0 h 14"/>
                  <a:gd name="T2" fmla="*/ 0 w 11"/>
                  <a:gd name="T3" fmla="*/ 12 h 14"/>
                  <a:gd name="T4" fmla="*/ 11 w 11"/>
                  <a:gd name="T5" fmla="*/ 14 h 14"/>
                  <a:gd name="T6" fmla="*/ 11 w 11"/>
                  <a:gd name="T7" fmla="*/ 3 h 14"/>
                  <a:gd name="T8" fmla="*/ 0 w 11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4"/>
                  <a:gd name="T17" fmla="*/ 11 w 11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4">
                    <a:moveTo>
                      <a:pt x="0" y="0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70" name="Rectangle 981"/>
              <p:cNvSpPr>
                <a:spLocks noChangeArrowheads="1"/>
              </p:cNvSpPr>
              <p:nvPr/>
            </p:nvSpPr>
            <p:spPr bwMode="auto">
              <a:xfrm>
                <a:off x="2142" y="3203"/>
                <a:ext cx="11" cy="11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71" name="Rectangle 982"/>
              <p:cNvSpPr>
                <a:spLocks noChangeArrowheads="1"/>
              </p:cNvSpPr>
              <p:nvPr/>
            </p:nvSpPr>
            <p:spPr bwMode="auto">
              <a:xfrm>
                <a:off x="2165" y="3203"/>
                <a:ext cx="11" cy="11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8172" name="Freeform 983"/>
              <p:cNvSpPr>
                <a:spLocks/>
              </p:cNvSpPr>
              <p:nvPr/>
            </p:nvSpPr>
            <p:spPr bwMode="auto">
              <a:xfrm>
                <a:off x="2188" y="3203"/>
                <a:ext cx="11" cy="14"/>
              </a:xfrm>
              <a:custGeom>
                <a:avLst/>
                <a:gdLst>
                  <a:gd name="T0" fmla="*/ 0 w 11"/>
                  <a:gd name="T1" fmla="*/ 0 h 14"/>
                  <a:gd name="T2" fmla="*/ 0 w 11"/>
                  <a:gd name="T3" fmla="*/ 11 h 14"/>
                  <a:gd name="T4" fmla="*/ 11 w 11"/>
                  <a:gd name="T5" fmla="*/ 14 h 14"/>
                  <a:gd name="T6" fmla="*/ 11 w 11"/>
                  <a:gd name="T7" fmla="*/ 3 h 14"/>
                  <a:gd name="T8" fmla="*/ 0 w 11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4"/>
                  <a:gd name="T17" fmla="*/ 11 w 11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4">
                    <a:moveTo>
                      <a:pt x="0" y="0"/>
                    </a:moveTo>
                    <a:lnTo>
                      <a:pt x="0" y="11"/>
                    </a:lnTo>
                    <a:lnTo>
                      <a:pt x="11" y="14"/>
                    </a:lnTo>
                    <a:lnTo>
                      <a:pt x="1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173" name="Rectangle 984"/>
              <p:cNvSpPr>
                <a:spLocks noChangeArrowheads="1"/>
              </p:cNvSpPr>
              <p:nvPr/>
            </p:nvSpPr>
            <p:spPr bwMode="auto">
              <a:xfrm>
                <a:off x="2211" y="3206"/>
                <a:ext cx="11" cy="11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</p:grpSp>
        <p:grpSp>
          <p:nvGrpSpPr>
            <p:cNvPr id="17422" name="Group 985"/>
            <p:cNvGrpSpPr>
              <a:grpSpLocks/>
            </p:cNvGrpSpPr>
            <p:nvPr/>
          </p:nvGrpSpPr>
          <p:grpSpPr bwMode="auto">
            <a:xfrm>
              <a:off x="1679" y="2997"/>
              <a:ext cx="964" cy="394"/>
              <a:chOff x="2070" y="4042"/>
              <a:chExt cx="1313" cy="487"/>
            </a:xfrm>
          </p:grpSpPr>
          <p:sp>
            <p:nvSpPr>
              <p:cNvPr id="18016" name="Freeform 986"/>
              <p:cNvSpPr>
                <a:spLocks/>
              </p:cNvSpPr>
              <p:nvPr/>
            </p:nvSpPr>
            <p:spPr bwMode="auto">
              <a:xfrm>
                <a:off x="2070" y="4042"/>
                <a:ext cx="1313" cy="487"/>
              </a:xfrm>
              <a:custGeom>
                <a:avLst/>
                <a:gdLst>
                  <a:gd name="T0" fmla="*/ 0 w 1313"/>
                  <a:gd name="T1" fmla="*/ 0 h 487"/>
                  <a:gd name="T2" fmla="*/ 3 w 1313"/>
                  <a:gd name="T3" fmla="*/ 147 h 487"/>
                  <a:gd name="T4" fmla="*/ 648 w 1313"/>
                  <a:gd name="T5" fmla="*/ 147 h 487"/>
                  <a:gd name="T6" fmla="*/ 886 w 1313"/>
                  <a:gd name="T7" fmla="*/ 373 h 487"/>
                  <a:gd name="T8" fmla="*/ 932 w 1313"/>
                  <a:gd name="T9" fmla="*/ 416 h 487"/>
                  <a:gd name="T10" fmla="*/ 1044 w 1313"/>
                  <a:gd name="T11" fmla="*/ 470 h 487"/>
                  <a:gd name="T12" fmla="*/ 1098 w 1313"/>
                  <a:gd name="T13" fmla="*/ 487 h 487"/>
                  <a:gd name="T14" fmla="*/ 1150 w 1313"/>
                  <a:gd name="T15" fmla="*/ 487 h 487"/>
                  <a:gd name="T16" fmla="*/ 1247 w 1313"/>
                  <a:gd name="T17" fmla="*/ 479 h 487"/>
                  <a:gd name="T18" fmla="*/ 1313 w 1313"/>
                  <a:gd name="T19" fmla="*/ 436 h 487"/>
                  <a:gd name="T20" fmla="*/ 1113 w 1313"/>
                  <a:gd name="T21" fmla="*/ 270 h 487"/>
                  <a:gd name="T22" fmla="*/ 760 w 1313"/>
                  <a:gd name="T23" fmla="*/ 75 h 487"/>
                  <a:gd name="T24" fmla="*/ 275 w 1313"/>
                  <a:gd name="T25" fmla="*/ 0 h 487"/>
                  <a:gd name="T26" fmla="*/ 0 w 1313"/>
                  <a:gd name="T27" fmla="*/ 0 h 4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13"/>
                  <a:gd name="T43" fmla="*/ 0 h 487"/>
                  <a:gd name="T44" fmla="*/ 1313 w 1313"/>
                  <a:gd name="T45" fmla="*/ 487 h 4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13" h="487">
                    <a:moveTo>
                      <a:pt x="0" y="0"/>
                    </a:moveTo>
                    <a:lnTo>
                      <a:pt x="3" y="147"/>
                    </a:lnTo>
                    <a:lnTo>
                      <a:pt x="648" y="147"/>
                    </a:lnTo>
                    <a:lnTo>
                      <a:pt x="886" y="373"/>
                    </a:lnTo>
                    <a:lnTo>
                      <a:pt x="932" y="416"/>
                    </a:lnTo>
                    <a:lnTo>
                      <a:pt x="1044" y="470"/>
                    </a:lnTo>
                    <a:lnTo>
                      <a:pt x="1098" y="487"/>
                    </a:lnTo>
                    <a:lnTo>
                      <a:pt x="1150" y="487"/>
                    </a:lnTo>
                    <a:lnTo>
                      <a:pt x="1247" y="479"/>
                    </a:lnTo>
                    <a:lnTo>
                      <a:pt x="1313" y="436"/>
                    </a:lnTo>
                    <a:lnTo>
                      <a:pt x="1113" y="270"/>
                    </a:lnTo>
                    <a:lnTo>
                      <a:pt x="760" y="75"/>
                    </a:lnTo>
                    <a:lnTo>
                      <a:pt x="27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17" name="Freeform 987"/>
              <p:cNvSpPr>
                <a:spLocks/>
              </p:cNvSpPr>
              <p:nvPr/>
            </p:nvSpPr>
            <p:spPr bwMode="auto">
              <a:xfrm>
                <a:off x="2070" y="4042"/>
                <a:ext cx="1313" cy="487"/>
              </a:xfrm>
              <a:custGeom>
                <a:avLst/>
                <a:gdLst>
                  <a:gd name="T0" fmla="*/ 0 w 1313"/>
                  <a:gd name="T1" fmla="*/ 0 h 487"/>
                  <a:gd name="T2" fmla="*/ 3 w 1313"/>
                  <a:gd name="T3" fmla="*/ 147 h 487"/>
                  <a:gd name="T4" fmla="*/ 648 w 1313"/>
                  <a:gd name="T5" fmla="*/ 147 h 487"/>
                  <a:gd name="T6" fmla="*/ 886 w 1313"/>
                  <a:gd name="T7" fmla="*/ 373 h 487"/>
                  <a:gd name="T8" fmla="*/ 932 w 1313"/>
                  <a:gd name="T9" fmla="*/ 416 h 487"/>
                  <a:gd name="T10" fmla="*/ 1044 w 1313"/>
                  <a:gd name="T11" fmla="*/ 470 h 487"/>
                  <a:gd name="T12" fmla="*/ 1098 w 1313"/>
                  <a:gd name="T13" fmla="*/ 487 h 487"/>
                  <a:gd name="T14" fmla="*/ 1150 w 1313"/>
                  <a:gd name="T15" fmla="*/ 487 h 487"/>
                  <a:gd name="T16" fmla="*/ 1247 w 1313"/>
                  <a:gd name="T17" fmla="*/ 479 h 487"/>
                  <a:gd name="T18" fmla="*/ 1313 w 1313"/>
                  <a:gd name="T19" fmla="*/ 436 h 487"/>
                  <a:gd name="T20" fmla="*/ 1113 w 1313"/>
                  <a:gd name="T21" fmla="*/ 270 h 487"/>
                  <a:gd name="T22" fmla="*/ 760 w 1313"/>
                  <a:gd name="T23" fmla="*/ 75 h 487"/>
                  <a:gd name="T24" fmla="*/ 275 w 1313"/>
                  <a:gd name="T25" fmla="*/ 0 h 487"/>
                  <a:gd name="T26" fmla="*/ 0 w 1313"/>
                  <a:gd name="T27" fmla="*/ 0 h 4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13"/>
                  <a:gd name="T43" fmla="*/ 0 h 487"/>
                  <a:gd name="T44" fmla="*/ 1313 w 1313"/>
                  <a:gd name="T45" fmla="*/ 487 h 4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13" h="487">
                    <a:moveTo>
                      <a:pt x="0" y="0"/>
                    </a:moveTo>
                    <a:lnTo>
                      <a:pt x="3" y="147"/>
                    </a:lnTo>
                    <a:lnTo>
                      <a:pt x="648" y="147"/>
                    </a:lnTo>
                    <a:lnTo>
                      <a:pt x="886" y="373"/>
                    </a:lnTo>
                    <a:lnTo>
                      <a:pt x="932" y="416"/>
                    </a:lnTo>
                    <a:lnTo>
                      <a:pt x="1044" y="470"/>
                    </a:lnTo>
                    <a:lnTo>
                      <a:pt x="1098" y="487"/>
                    </a:lnTo>
                    <a:lnTo>
                      <a:pt x="1150" y="487"/>
                    </a:lnTo>
                    <a:lnTo>
                      <a:pt x="1247" y="479"/>
                    </a:lnTo>
                    <a:lnTo>
                      <a:pt x="1313" y="436"/>
                    </a:lnTo>
                    <a:lnTo>
                      <a:pt x="1113" y="270"/>
                    </a:lnTo>
                    <a:lnTo>
                      <a:pt x="760" y="75"/>
                    </a:lnTo>
                    <a:lnTo>
                      <a:pt x="275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423" name="Freeform 988"/>
            <p:cNvSpPr>
              <a:spLocks/>
            </p:cNvSpPr>
            <p:nvPr/>
          </p:nvSpPr>
          <p:spPr bwMode="auto">
            <a:xfrm>
              <a:off x="1985" y="3026"/>
              <a:ext cx="36" cy="76"/>
            </a:xfrm>
            <a:custGeom>
              <a:avLst/>
              <a:gdLst>
                <a:gd name="T0" fmla="*/ 1 w 49"/>
                <a:gd name="T1" fmla="*/ 0 h 94"/>
                <a:gd name="T2" fmla="*/ 0 w 49"/>
                <a:gd name="T3" fmla="*/ 2 h 94"/>
                <a:gd name="T4" fmla="*/ 1 w 49"/>
                <a:gd name="T5" fmla="*/ 2 h 94"/>
                <a:gd name="T6" fmla="*/ 1 w 49"/>
                <a:gd name="T7" fmla="*/ 2 h 94"/>
                <a:gd name="T8" fmla="*/ 1 w 49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94"/>
                <a:gd name="T17" fmla="*/ 49 w 49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94">
                  <a:moveTo>
                    <a:pt x="40" y="0"/>
                  </a:moveTo>
                  <a:lnTo>
                    <a:pt x="0" y="3"/>
                  </a:lnTo>
                  <a:lnTo>
                    <a:pt x="8" y="94"/>
                  </a:lnTo>
                  <a:lnTo>
                    <a:pt x="49" y="9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24" name="Line 989"/>
            <p:cNvSpPr>
              <a:spLocks noChangeShapeType="1"/>
            </p:cNvSpPr>
            <p:nvPr/>
          </p:nvSpPr>
          <p:spPr bwMode="auto">
            <a:xfrm flipH="1">
              <a:off x="1968" y="3014"/>
              <a:ext cx="22" cy="95"/>
            </a:xfrm>
            <a:prstGeom prst="lin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25" name="Freeform 990"/>
            <p:cNvSpPr>
              <a:spLocks/>
            </p:cNvSpPr>
            <p:nvPr/>
          </p:nvSpPr>
          <p:spPr bwMode="auto">
            <a:xfrm>
              <a:off x="1938" y="3026"/>
              <a:ext cx="34" cy="76"/>
            </a:xfrm>
            <a:custGeom>
              <a:avLst/>
              <a:gdLst>
                <a:gd name="T0" fmla="*/ 1 w 46"/>
                <a:gd name="T1" fmla="*/ 0 h 94"/>
                <a:gd name="T2" fmla="*/ 0 w 46"/>
                <a:gd name="T3" fmla="*/ 2 h 94"/>
                <a:gd name="T4" fmla="*/ 1 w 46"/>
                <a:gd name="T5" fmla="*/ 2 h 94"/>
                <a:gd name="T6" fmla="*/ 1 w 46"/>
                <a:gd name="T7" fmla="*/ 2 h 94"/>
                <a:gd name="T8" fmla="*/ 1 w 46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94"/>
                <a:gd name="T17" fmla="*/ 46 w 46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94">
                  <a:moveTo>
                    <a:pt x="40" y="0"/>
                  </a:moveTo>
                  <a:lnTo>
                    <a:pt x="0" y="3"/>
                  </a:lnTo>
                  <a:lnTo>
                    <a:pt x="6" y="94"/>
                  </a:lnTo>
                  <a:lnTo>
                    <a:pt x="46" y="9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26" name="Freeform 991"/>
            <p:cNvSpPr>
              <a:spLocks/>
            </p:cNvSpPr>
            <p:nvPr/>
          </p:nvSpPr>
          <p:spPr bwMode="auto">
            <a:xfrm>
              <a:off x="1890" y="3026"/>
              <a:ext cx="36" cy="76"/>
            </a:xfrm>
            <a:custGeom>
              <a:avLst/>
              <a:gdLst>
                <a:gd name="T0" fmla="*/ 1 w 49"/>
                <a:gd name="T1" fmla="*/ 0 h 94"/>
                <a:gd name="T2" fmla="*/ 0 w 49"/>
                <a:gd name="T3" fmla="*/ 2 h 94"/>
                <a:gd name="T4" fmla="*/ 1 w 49"/>
                <a:gd name="T5" fmla="*/ 2 h 94"/>
                <a:gd name="T6" fmla="*/ 1 w 49"/>
                <a:gd name="T7" fmla="*/ 2 h 94"/>
                <a:gd name="T8" fmla="*/ 1 w 49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94"/>
                <a:gd name="T17" fmla="*/ 49 w 49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94">
                  <a:moveTo>
                    <a:pt x="40" y="0"/>
                  </a:moveTo>
                  <a:lnTo>
                    <a:pt x="0" y="3"/>
                  </a:lnTo>
                  <a:lnTo>
                    <a:pt x="8" y="94"/>
                  </a:lnTo>
                  <a:lnTo>
                    <a:pt x="49" y="9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27" name="Freeform 992"/>
            <p:cNvSpPr>
              <a:spLocks/>
            </p:cNvSpPr>
            <p:nvPr/>
          </p:nvSpPr>
          <p:spPr bwMode="auto">
            <a:xfrm>
              <a:off x="1841" y="3026"/>
              <a:ext cx="36" cy="76"/>
            </a:xfrm>
            <a:custGeom>
              <a:avLst/>
              <a:gdLst>
                <a:gd name="T0" fmla="*/ 1 w 49"/>
                <a:gd name="T1" fmla="*/ 0 h 94"/>
                <a:gd name="T2" fmla="*/ 0 w 49"/>
                <a:gd name="T3" fmla="*/ 2 h 94"/>
                <a:gd name="T4" fmla="*/ 1 w 49"/>
                <a:gd name="T5" fmla="*/ 2 h 94"/>
                <a:gd name="T6" fmla="*/ 1 w 49"/>
                <a:gd name="T7" fmla="*/ 2 h 94"/>
                <a:gd name="T8" fmla="*/ 1 w 49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94"/>
                <a:gd name="T17" fmla="*/ 49 w 49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94">
                  <a:moveTo>
                    <a:pt x="40" y="0"/>
                  </a:moveTo>
                  <a:lnTo>
                    <a:pt x="0" y="3"/>
                  </a:lnTo>
                  <a:lnTo>
                    <a:pt x="9" y="94"/>
                  </a:lnTo>
                  <a:lnTo>
                    <a:pt x="49" y="9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28" name="Freeform 993"/>
            <p:cNvSpPr>
              <a:spLocks/>
            </p:cNvSpPr>
            <p:nvPr/>
          </p:nvSpPr>
          <p:spPr bwMode="auto">
            <a:xfrm>
              <a:off x="1793" y="3026"/>
              <a:ext cx="36" cy="76"/>
            </a:xfrm>
            <a:custGeom>
              <a:avLst/>
              <a:gdLst>
                <a:gd name="T0" fmla="*/ 1 w 49"/>
                <a:gd name="T1" fmla="*/ 0 h 94"/>
                <a:gd name="T2" fmla="*/ 0 w 49"/>
                <a:gd name="T3" fmla="*/ 2 h 94"/>
                <a:gd name="T4" fmla="*/ 1 w 49"/>
                <a:gd name="T5" fmla="*/ 2 h 94"/>
                <a:gd name="T6" fmla="*/ 1 w 49"/>
                <a:gd name="T7" fmla="*/ 2 h 94"/>
                <a:gd name="T8" fmla="*/ 1 w 49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94"/>
                <a:gd name="T17" fmla="*/ 49 w 49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94">
                  <a:moveTo>
                    <a:pt x="40" y="0"/>
                  </a:moveTo>
                  <a:lnTo>
                    <a:pt x="0" y="3"/>
                  </a:lnTo>
                  <a:lnTo>
                    <a:pt x="9" y="94"/>
                  </a:lnTo>
                  <a:lnTo>
                    <a:pt x="49" y="9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29" name="Freeform 994"/>
            <p:cNvSpPr>
              <a:spLocks/>
            </p:cNvSpPr>
            <p:nvPr/>
          </p:nvSpPr>
          <p:spPr bwMode="auto">
            <a:xfrm>
              <a:off x="1747" y="3026"/>
              <a:ext cx="36" cy="76"/>
            </a:xfrm>
            <a:custGeom>
              <a:avLst/>
              <a:gdLst>
                <a:gd name="T0" fmla="*/ 1 w 49"/>
                <a:gd name="T1" fmla="*/ 0 h 94"/>
                <a:gd name="T2" fmla="*/ 0 w 49"/>
                <a:gd name="T3" fmla="*/ 2 h 94"/>
                <a:gd name="T4" fmla="*/ 1 w 49"/>
                <a:gd name="T5" fmla="*/ 2 h 94"/>
                <a:gd name="T6" fmla="*/ 1 w 49"/>
                <a:gd name="T7" fmla="*/ 2 h 94"/>
                <a:gd name="T8" fmla="*/ 1 w 49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94"/>
                <a:gd name="T17" fmla="*/ 49 w 49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94">
                  <a:moveTo>
                    <a:pt x="40" y="0"/>
                  </a:moveTo>
                  <a:lnTo>
                    <a:pt x="0" y="3"/>
                  </a:lnTo>
                  <a:lnTo>
                    <a:pt x="8" y="94"/>
                  </a:lnTo>
                  <a:lnTo>
                    <a:pt x="49" y="9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30" name="Freeform 995"/>
            <p:cNvSpPr>
              <a:spLocks/>
            </p:cNvSpPr>
            <p:nvPr/>
          </p:nvSpPr>
          <p:spPr bwMode="auto">
            <a:xfrm>
              <a:off x="1698" y="3026"/>
              <a:ext cx="36" cy="76"/>
            </a:xfrm>
            <a:custGeom>
              <a:avLst/>
              <a:gdLst>
                <a:gd name="T0" fmla="*/ 1 w 49"/>
                <a:gd name="T1" fmla="*/ 0 h 94"/>
                <a:gd name="T2" fmla="*/ 0 w 49"/>
                <a:gd name="T3" fmla="*/ 2 h 94"/>
                <a:gd name="T4" fmla="*/ 1 w 49"/>
                <a:gd name="T5" fmla="*/ 2 h 94"/>
                <a:gd name="T6" fmla="*/ 1 w 49"/>
                <a:gd name="T7" fmla="*/ 2 h 94"/>
                <a:gd name="T8" fmla="*/ 1 w 49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94"/>
                <a:gd name="T17" fmla="*/ 49 w 49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94">
                  <a:moveTo>
                    <a:pt x="40" y="0"/>
                  </a:moveTo>
                  <a:lnTo>
                    <a:pt x="0" y="3"/>
                  </a:lnTo>
                  <a:lnTo>
                    <a:pt x="9" y="94"/>
                  </a:lnTo>
                  <a:lnTo>
                    <a:pt x="49" y="9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31" name="Freeform 996"/>
            <p:cNvSpPr>
              <a:spLocks/>
            </p:cNvSpPr>
            <p:nvPr/>
          </p:nvSpPr>
          <p:spPr bwMode="auto">
            <a:xfrm>
              <a:off x="2035" y="3026"/>
              <a:ext cx="35" cy="76"/>
            </a:xfrm>
            <a:custGeom>
              <a:avLst/>
              <a:gdLst>
                <a:gd name="T0" fmla="*/ 1 w 48"/>
                <a:gd name="T1" fmla="*/ 0 h 94"/>
                <a:gd name="T2" fmla="*/ 0 w 48"/>
                <a:gd name="T3" fmla="*/ 2 h 94"/>
                <a:gd name="T4" fmla="*/ 1 w 48"/>
                <a:gd name="T5" fmla="*/ 2 h 94"/>
                <a:gd name="T6" fmla="*/ 1 w 48"/>
                <a:gd name="T7" fmla="*/ 2 h 94"/>
                <a:gd name="T8" fmla="*/ 1 w 48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94"/>
                <a:gd name="T17" fmla="*/ 48 w 48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94">
                  <a:moveTo>
                    <a:pt x="40" y="0"/>
                  </a:moveTo>
                  <a:lnTo>
                    <a:pt x="0" y="3"/>
                  </a:lnTo>
                  <a:lnTo>
                    <a:pt x="8" y="94"/>
                  </a:lnTo>
                  <a:lnTo>
                    <a:pt x="48" y="9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32" name="Freeform 997"/>
            <p:cNvSpPr>
              <a:spLocks/>
            </p:cNvSpPr>
            <p:nvPr/>
          </p:nvSpPr>
          <p:spPr bwMode="auto">
            <a:xfrm>
              <a:off x="2081" y="3026"/>
              <a:ext cx="34" cy="76"/>
            </a:xfrm>
            <a:custGeom>
              <a:avLst/>
              <a:gdLst>
                <a:gd name="T0" fmla="*/ 1 w 46"/>
                <a:gd name="T1" fmla="*/ 0 h 94"/>
                <a:gd name="T2" fmla="*/ 0 w 46"/>
                <a:gd name="T3" fmla="*/ 2 h 94"/>
                <a:gd name="T4" fmla="*/ 1 w 46"/>
                <a:gd name="T5" fmla="*/ 2 h 94"/>
                <a:gd name="T6" fmla="*/ 1 w 46"/>
                <a:gd name="T7" fmla="*/ 2 h 94"/>
                <a:gd name="T8" fmla="*/ 1 w 46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94"/>
                <a:gd name="T17" fmla="*/ 46 w 46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94">
                  <a:moveTo>
                    <a:pt x="40" y="0"/>
                  </a:moveTo>
                  <a:lnTo>
                    <a:pt x="0" y="3"/>
                  </a:lnTo>
                  <a:lnTo>
                    <a:pt x="6" y="94"/>
                  </a:lnTo>
                  <a:lnTo>
                    <a:pt x="46" y="9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33" name="Freeform 998"/>
            <p:cNvSpPr>
              <a:spLocks/>
            </p:cNvSpPr>
            <p:nvPr/>
          </p:nvSpPr>
          <p:spPr bwMode="auto">
            <a:xfrm>
              <a:off x="2128" y="3026"/>
              <a:ext cx="36" cy="76"/>
            </a:xfrm>
            <a:custGeom>
              <a:avLst/>
              <a:gdLst>
                <a:gd name="T0" fmla="*/ 1 w 49"/>
                <a:gd name="T1" fmla="*/ 0 h 94"/>
                <a:gd name="T2" fmla="*/ 0 w 49"/>
                <a:gd name="T3" fmla="*/ 2 h 94"/>
                <a:gd name="T4" fmla="*/ 1 w 49"/>
                <a:gd name="T5" fmla="*/ 2 h 94"/>
                <a:gd name="T6" fmla="*/ 1 w 49"/>
                <a:gd name="T7" fmla="*/ 2 h 94"/>
                <a:gd name="T8" fmla="*/ 1 w 49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94"/>
                <a:gd name="T17" fmla="*/ 49 w 49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94">
                  <a:moveTo>
                    <a:pt x="40" y="0"/>
                  </a:moveTo>
                  <a:lnTo>
                    <a:pt x="0" y="3"/>
                  </a:lnTo>
                  <a:lnTo>
                    <a:pt x="8" y="94"/>
                  </a:lnTo>
                  <a:lnTo>
                    <a:pt x="49" y="9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34" name="Freeform 999"/>
            <p:cNvSpPr>
              <a:spLocks/>
            </p:cNvSpPr>
            <p:nvPr/>
          </p:nvSpPr>
          <p:spPr bwMode="auto">
            <a:xfrm>
              <a:off x="2172" y="3026"/>
              <a:ext cx="36" cy="76"/>
            </a:xfrm>
            <a:custGeom>
              <a:avLst/>
              <a:gdLst>
                <a:gd name="T0" fmla="*/ 1 w 49"/>
                <a:gd name="T1" fmla="*/ 0 h 94"/>
                <a:gd name="T2" fmla="*/ 0 w 49"/>
                <a:gd name="T3" fmla="*/ 2 h 94"/>
                <a:gd name="T4" fmla="*/ 1 w 49"/>
                <a:gd name="T5" fmla="*/ 2 h 94"/>
                <a:gd name="T6" fmla="*/ 1 w 49"/>
                <a:gd name="T7" fmla="*/ 2 h 94"/>
                <a:gd name="T8" fmla="*/ 1 w 49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94"/>
                <a:gd name="T17" fmla="*/ 49 w 49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94">
                  <a:moveTo>
                    <a:pt x="40" y="0"/>
                  </a:moveTo>
                  <a:lnTo>
                    <a:pt x="0" y="3"/>
                  </a:lnTo>
                  <a:lnTo>
                    <a:pt x="9" y="94"/>
                  </a:lnTo>
                  <a:lnTo>
                    <a:pt x="49" y="9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35" name="Freeform 1000"/>
            <p:cNvSpPr>
              <a:spLocks/>
            </p:cNvSpPr>
            <p:nvPr/>
          </p:nvSpPr>
          <p:spPr bwMode="auto">
            <a:xfrm>
              <a:off x="2218" y="3023"/>
              <a:ext cx="38" cy="79"/>
            </a:xfrm>
            <a:custGeom>
              <a:avLst/>
              <a:gdLst>
                <a:gd name="T0" fmla="*/ 1 w 52"/>
                <a:gd name="T1" fmla="*/ 0 h 97"/>
                <a:gd name="T2" fmla="*/ 0 w 52"/>
                <a:gd name="T3" fmla="*/ 2 h 97"/>
                <a:gd name="T4" fmla="*/ 1 w 52"/>
                <a:gd name="T5" fmla="*/ 2 h 97"/>
                <a:gd name="T6" fmla="*/ 1 w 52"/>
                <a:gd name="T7" fmla="*/ 2 h 97"/>
                <a:gd name="T8" fmla="*/ 1 w 52"/>
                <a:gd name="T9" fmla="*/ 0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97"/>
                <a:gd name="T17" fmla="*/ 52 w 52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97">
                  <a:moveTo>
                    <a:pt x="40" y="0"/>
                  </a:moveTo>
                  <a:lnTo>
                    <a:pt x="0" y="6"/>
                  </a:lnTo>
                  <a:lnTo>
                    <a:pt x="12" y="97"/>
                  </a:lnTo>
                  <a:lnTo>
                    <a:pt x="52" y="9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36" name="Line 1001"/>
            <p:cNvSpPr>
              <a:spLocks noChangeShapeType="1"/>
            </p:cNvSpPr>
            <p:nvPr/>
          </p:nvSpPr>
          <p:spPr bwMode="auto">
            <a:xfrm flipH="1">
              <a:off x="1924" y="3014"/>
              <a:ext cx="20" cy="95"/>
            </a:xfrm>
            <a:prstGeom prst="lin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37" name="Line 1002"/>
            <p:cNvSpPr>
              <a:spLocks noChangeShapeType="1"/>
            </p:cNvSpPr>
            <p:nvPr/>
          </p:nvSpPr>
          <p:spPr bwMode="auto">
            <a:xfrm flipH="1">
              <a:off x="1877" y="3014"/>
              <a:ext cx="21" cy="95"/>
            </a:xfrm>
            <a:prstGeom prst="lin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38" name="Line 1003"/>
            <p:cNvSpPr>
              <a:spLocks noChangeShapeType="1"/>
            </p:cNvSpPr>
            <p:nvPr/>
          </p:nvSpPr>
          <p:spPr bwMode="auto">
            <a:xfrm flipH="1">
              <a:off x="1831" y="3014"/>
              <a:ext cx="21" cy="95"/>
            </a:xfrm>
            <a:prstGeom prst="lin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39" name="Line 1004"/>
            <p:cNvSpPr>
              <a:spLocks noChangeShapeType="1"/>
            </p:cNvSpPr>
            <p:nvPr/>
          </p:nvSpPr>
          <p:spPr bwMode="auto">
            <a:xfrm flipH="1">
              <a:off x="1781" y="3014"/>
              <a:ext cx="22" cy="95"/>
            </a:xfrm>
            <a:prstGeom prst="lin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40" name="Line 1005"/>
            <p:cNvSpPr>
              <a:spLocks noChangeShapeType="1"/>
            </p:cNvSpPr>
            <p:nvPr/>
          </p:nvSpPr>
          <p:spPr bwMode="auto">
            <a:xfrm flipH="1">
              <a:off x="1730" y="3014"/>
              <a:ext cx="23" cy="95"/>
            </a:xfrm>
            <a:prstGeom prst="lin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41" name="Line 1006"/>
            <p:cNvSpPr>
              <a:spLocks noChangeShapeType="1"/>
            </p:cNvSpPr>
            <p:nvPr/>
          </p:nvSpPr>
          <p:spPr bwMode="auto">
            <a:xfrm flipH="1">
              <a:off x="1679" y="3014"/>
              <a:ext cx="26" cy="95"/>
            </a:xfrm>
            <a:prstGeom prst="lin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42" name="Line 1007"/>
            <p:cNvSpPr>
              <a:spLocks noChangeShapeType="1"/>
            </p:cNvSpPr>
            <p:nvPr/>
          </p:nvSpPr>
          <p:spPr bwMode="auto">
            <a:xfrm flipH="1">
              <a:off x="2018" y="3014"/>
              <a:ext cx="23" cy="95"/>
            </a:xfrm>
            <a:prstGeom prst="lin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43" name="Line 1008"/>
            <p:cNvSpPr>
              <a:spLocks noChangeShapeType="1"/>
            </p:cNvSpPr>
            <p:nvPr/>
          </p:nvSpPr>
          <p:spPr bwMode="auto">
            <a:xfrm flipH="1">
              <a:off x="2062" y="3014"/>
              <a:ext cx="25" cy="95"/>
            </a:xfrm>
            <a:prstGeom prst="lin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44" name="Line 1009"/>
            <p:cNvSpPr>
              <a:spLocks noChangeShapeType="1"/>
            </p:cNvSpPr>
            <p:nvPr/>
          </p:nvSpPr>
          <p:spPr bwMode="auto">
            <a:xfrm flipH="1">
              <a:off x="2109" y="3014"/>
              <a:ext cx="25" cy="95"/>
            </a:xfrm>
            <a:prstGeom prst="lin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45" name="Line 1010"/>
            <p:cNvSpPr>
              <a:spLocks noChangeShapeType="1"/>
            </p:cNvSpPr>
            <p:nvPr/>
          </p:nvSpPr>
          <p:spPr bwMode="auto">
            <a:xfrm flipH="1">
              <a:off x="2157" y="3014"/>
              <a:ext cx="21" cy="95"/>
            </a:xfrm>
            <a:prstGeom prst="lin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46" name="Line 1011"/>
            <p:cNvSpPr>
              <a:spLocks noChangeShapeType="1"/>
            </p:cNvSpPr>
            <p:nvPr/>
          </p:nvSpPr>
          <p:spPr bwMode="auto">
            <a:xfrm flipH="1">
              <a:off x="2201" y="3014"/>
              <a:ext cx="24" cy="95"/>
            </a:xfrm>
            <a:prstGeom prst="lin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47" name="Line 1012"/>
            <p:cNvSpPr>
              <a:spLocks noChangeShapeType="1"/>
            </p:cNvSpPr>
            <p:nvPr/>
          </p:nvSpPr>
          <p:spPr bwMode="auto">
            <a:xfrm flipH="1">
              <a:off x="2249" y="3014"/>
              <a:ext cx="22" cy="95"/>
            </a:xfrm>
            <a:prstGeom prst="lin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48" name="Rectangle 1013"/>
            <p:cNvSpPr>
              <a:spLocks noChangeArrowheads="1"/>
            </p:cNvSpPr>
            <p:nvPr/>
          </p:nvSpPr>
          <p:spPr bwMode="auto">
            <a:xfrm>
              <a:off x="1082" y="1172"/>
              <a:ext cx="795" cy="300"/>
            </a:xfrm>
            <a:prstGeom prst="rect">
              <a:avLst/>
            </a:prstGeom>
            <a:noFill/>
            <a:ln w="17463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449" name="Freeform 1014"/>
            <p:cNvSpPr>
              <a:spLocks/>
            </p:cNvSpPr>
            <p:nvPr/>
          </p:nvSpPr>
          <p:spPr bwMode="auto">
            <a:xfrm>
              <a:off x="1694" y="1442"/>
              <a:ext cx="198" cy="235"/>
            </a:xfrm>
            <a:custGeom>
              <a:avLst/>
              <a:gdLst>
                <a:gd name="T0" fmla="*/ 1 w 270"/>
                <a:gd name="T1" fmla="*/ 2 h 290"/>
                <a:gd name="T2" fmla="*/ 1 w 270"/>
                <a:gd name="T3" fmla="*/ 2 h 290"/>
                <a:gd name="T4" fmla="*/ 1 w 270"/>
                <a:gd name="T5" fmla="*/ 0 h 290"/>
                <a:gd name="T6" fmla="*/ 0 w 270"/>
                <a:gd name="T7" fmla="*/ 2 h 290"/>
                <a:gd name="T8" fmla="*/ 1 w 270"/>
                <a:gd name="T9" fmla="*/ 2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0"/>
                <a:gd name="T16" fmla="*/ 0 h 290"/>
                <a:gd name="T17" fmla="*/ 270 w 270"/>
                <a:gd name="T18" fmla="*/ 290 h 2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0" h="290">
                  <a:moveTo>
                    <a:pt x="241" y="290"/>
                  </a:moveTo>
                  <a:lnTo>
                    <a:pt x="270" y="261"/>
                  </a:lnTo>
                  <a:lnTo>
                    <a:pt x="29" y="0"/>
                  </a:lnTo>
                  <a:lnTo>
                    <a:pt x="0" y="29"/>
                  </a:lnTo>
                  <a:lnTo>
                    <a:pt x="241" y="290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50" name="Freeform 1015"/>
            <p:cNvSpPr>
              <a:spLocks/>
            </p:cNvSpPr>
            <p:nvPr/>
          </p:nvSpPr>
          <p:spPr bwMode="auto">
            <a:xfrm>
              <a:off x="1084" y="1445"/>
              <a:ext cx="151" cy="229"/>
            </a:xfrm>
            <a:custGeom>
              <a:avLst/>
              <a:gdLst>
                <a:gd name="T0" fmla="*/ 0 w 206"/>
                <a:gd name="T1" fmla="*/ 2 h 284"/>
                <a:gd name="T2" fmla="*/ 1 w 206"/>
                <a:gd name="T3" fmla="*/ 2 h 284"/>
                <a:gd name="T4" fmla="*/ 1 w 206"/>
                <a:gd name="T5" fmla="*/ 2 h 284"/>
                <a:gd name="T6" fmla="*/ 1 w 206"/>
                <a:gd name="T7" fmla="*/ 0 h 284"/>
                <a:gd name="T8" fmla="*/ 0 w 206"/>
                <a:gd name="T9" fmla="*/ 2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6"/>
                <a:gd name="T16" fmla="*/ 0 h 284"/>
                <a:gd name="T17" fmla="*/ 206 w 206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6" h="284">
                  <a:moveTo>
                    <a:pt x="0" y="261"/>
                  </a:moveTo>
                  <a:lnTo>
                    <a:pt x="31" y="284"/>
                  </a:lnTo>
                  <a:lnTo>
                    <a:pt x="206" y="23"/>
                  </a:lnTo>
                  <a:lnTo>
                    <a:pt x="175" y="0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451" name="Group 1016"/>
            <p:cNvGrpSpPr>
              <a:grpSpLocks/>
            </p:cNvGrpSpPr>
            <p:nvPr/>
          </p:nvGrpSpPr>
          <p:grpSpPr bwMode="auto">
            <a:xfrm>
              <a:off x="1429" y="2312"/>
              <a:ext cx="442" cy="685"/>
              <a:chOff x="1729" y="3194"/>
              <a:chExt cx="602" cy="848"/>
            </a:xfrm>
          </p:grpSpPr>
          <p:sp>
            <p:nvSpPr>
              <p:cNvPr id="18014" name="Freeform 1017"/>
              <p:cNvSpPr>
                <a:spLocks/>
              </p:cNvSpPr>
              <p:nvPr/>
            </p:nvSpPr>
            <p:spPr bwMode="auto">
              <a:xfrm>
                <a:off x="1729" y="3194"/>
                <a:ext cx="602" cy="848"/>
              </a:xfrm>
              <a:custGeom>
                <a:avLst/>
                <a:gdLst>
                  <a:gd name="T0" fmla="*/ 602 w 602"/>
                  <a:gd name="T1" fmla="*/ 126 h 848"/>
                  <a:gd name="T2" fmla="*/ 565 w 602"/>
                  <a:gd name="T3" fmla="*/ 78 h 848"/>
                  <a:gd name="T4" fmla="*/ 516 w 602"/>
                  <a:gd name="T5" fmla="*/ 41 h 848"/>
                  <a:gd name="T6" fmla="*/ 407 w 602"/>
                  <a:gd name="T7" fmla="*/ 0 h 848"/>
                  <a:gd name="T8" fmla="*/ 355 w 602"/>
                  <a:gd name="T9" fmla="*/ 15 h 848"/>
                  <a:gd name="T10" fmla="*/ 304 w 602"/>
                  <a:gd name="T11" fmla="*/ 49 h 848"/>
                  <a:gd name="T12" fmla="*/ 232 w 602"/>
                  <a:gd name="T13" fmla="*/ 115 h 848"/>
                  <a:gd name="T14" fmla="*/ 135 w 602"/>
                  <a:gd name="T15" fmla="*/ 195 h 848"/>
                  <a:gd name="T16" fmla="*/ 0 w 602"/>
                  <a:gd name="T17" fmla="*/ 247 h 848"/>
                  <a:gd name="T18" fmla="*/ 333 w 602"/>
                  <a:gd name="T19" fmla="*/ 848 h 848"/>
                  <a:gd name="T20" fmla="*/ 602 w 602"/>
                  <a:gd name="T21" fmla="*/ 848 h 848"/>
                  <a:gd name="T22" fmla="*/ 602 w 602"/>
                  <a:gd name="T23" fmla="*/ 126 h 84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02"/>
                  <a:gd name="T37" fmla="*/ 0 h 848"/>
                  <a:gd name="T38" fmla="*/ 602 w 602"/>
                  <a:gd name="T39" fmla="*/ 848 h 84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02" h="848">
                    <a:moveTo>
                      <a:pt x="602" y="126"/>
                    </a:moveTo>
                    <a:lnTo>
                      <a:pt x="565" y="78"/>
                    </a:lnTo>
                    <a:lnTo>
                      <a:pt x="516" y="41"/>
                    </a:lnTo>
                    <a:lnTo>
                      <a:pt x="407" y="0"/>
                    </a:lnTo>
                    <a:lnTo>
                      <a:pt x="355" y="15"/>
                    </a:lnTo>
                    <a:lnTo>
                      <a:pt x="304" y="49"/>
                    </a:lnTo>
                    <a:lnTo>
                      <a:pt x="232" y="115"/>
                    </a:lnTo>
                    <a:lnTo>
                      <a:pt x="135" y="195"/>
                    </a:lnTo>
                    <a:lnTo>
                      <a:pt x="0" y="247"/>
                    </a:lnTo>
                    <a:lnTo>
                      <a:pt x="333" y="848"/>
                    </a:lnTo>
                    <a:lnTo>
                      <a:pt x="602" y="848"/>
                    </a:lnTo>
                    <a:lnTo>
                      <a:pt x="602" y="12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15" name="Freeform 1018"/>
              <p:cNvSpPr>
                <a:spLocks/>
              </p:cNvSpPr>
              <p:nvPr/>
            </p:nvSpPr>
            <p:spPr bwMode="auto">
              <a:xfrm>
                <a:off x="1729" y="3194"/>
                <a:ext cx="602" cy="848"/>
              </a:xfrm>
              <a:custGeom>
                <a:avLst/>
                <a:gdLst>
                  <a:gd name="T0" fmla="*/ 602 w 602"/>
                  <a:gd name="T1" fmla="*/ 126 h 848"/>
                  <a:gd name="T2" fmla="*/ 565 w 602"/>
                  <a:gd name="T3" fmla="*/ 78 h 848"/>
                  <a:gd name="T4" fmla="*/ 516 w 602"/>
                  <a:gd name="T5" fmla="*/ 41 h 848"/>
                  <a:gd name="T6" fmla="*/ 407 w 602"/>
                  <a:gd name="T7" fmla="*/ 0 h 848"/>
                  <a:gd name="T8" fmla="*/ 355 w 602"/>
                  <a:gd name="T9" fmla="*/ 15 h 848"/>
                  <a:gd name="T10" fmla="*/ 304 w 602"/>
                  <a:gd name="T11" fmla="*/ 49 h 848"/>
                  <a:gd name="T12" fmla="*/ 232 w 602"/>
                  <a:gd name="T13" fmla="*/ 115 h 848"/>
                  <a:gd name="T14" fmla="*/ 135 w 602"/>
                  <a:gd name="T15" fmla="*/ 195 h 848"/>
                  <a:gd name="T16" fmla="*/ 0 w 602"/>
                  <a:gd name="T17" fmla="*/ 247 h 848"/>
                  <a:gd name="T18" fmla="*/ 333 w 602"/>
                  <a:gd name="T19" fmla="*/ 848 h 848"/>
                  <a:gd name="T20" fmla="*/ 602 w 602"/>
                  <a:gd name="T21" fmla="*/ 848 h 848"/>
                  <a:gd name="T22" fmla="*/ 602 w 602"/>
                  <a:gd name="T23" fmla="*/ 126 h 84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02"/>
                  <a:gd name="T37" fmla="*/ 0 h 848"/>
                  <a:gd name="T38" fmla="*/ 602 w 602"/>
                  <a:gd name="T39" fmla="*/ 848 h 84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02" h="848">
                    <a:moveTo>
                      <a:pt x="602" y="126"/>
                    </a:moveTo>
                    <a:lnTo>
                      <a:pt x="565" y="78"/>
                    </a:lnTo>
                    <a:lnTo>
                      <a:pt x="516" y="41"/>
                    </a:lnTo>
                    <a:lnTo>
                      <a:pt x="407" y="0"/>
                    </a:lnTo>
                    <a:lnTo>
                      <a:pt x="355" y="15"/>
                    </a:lnTo>
                    <a:lnTo>
                      <a:pt x="304" y="49"/>
                    </a:lnTo>
                    <a:lnTo>
                      <a:pt x="232" y="115"/>
                    </a:lnTo>
                    <a:lnTo>
                      <a:pt x="135" y="195"/>
                    </a:lnTo>
                    <a:lnTo>
                      <a:pt x="0" y="247"/>
                    </a:lnTo>
                    <a:lnTo>
                      <a:pt x="333" y="848"/>
                    </a:lnTo>
                    <a:lnTo>
                      <a:pt x="602" y="848"/>
                    </a:lnTo>
                    <a:lnTo>
                      <a:pt x="602" y="126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452" name="Freeform 1019"/>
            <p:cNvSpPr>
              <a:spLocks/>
            </p:cNvSpPr>
            <p:nvPr/>
          </p:nvSpPr>
          <p:spPr bwMode="auto">
            <a:xfrm>
              <a:off x="1883" y="913"/>
              <a:ext cx="441" cy="2103"/>
            </a:xfrm>
            <a:custGeom>
              <a:avLst/>
              <a:gdLst>
                <a:gd name="T0" fmla="*/ 0 w 600"/>
                <a:gd name="T1" fmla="*/ 23 h 2604"/>
                <a:gd name="T2" fmla="*/ 1 w 600"/>
                <a:gd name="T3" fmla="*/ 23 h 2604"/>
                <a:gd name="T4" fmla="*/ 1 w 600"/>
                <a:gd name="T5" fmla="*/ 0 h 2604"/>
                <a:gd name="T6" fmla="*/ 0 60000 65536"/>
                <a:gd name="T7" fmla="*/ 0 60000 65536"/>
                <a:gd name="T8" fmla="*/ 0 60000 65536"/>
                <a:gd name="T9" fmla="*/ 0 w 600"/>
                <a:gd name="T10" fmla="*/ 0 h 2604"/>
                <a:gd name="T11" fmla="*/ 600 w 600"/>
                <a:gd name="T12" fmla="*/ 2604 h 26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0" h="2604">
                  <a:moveTo>
                    <a:pt x="0" y="2604"/>
                  </a:moveTo>
                  <a:lnTo>
                    <a:pt x="597" y="2604"/>
                  </a:lnTo>
                  <a:lnTo>
                    <a:pt x="600" y="0"/>
                  </a:lnTo>
                </a:path>
              </a:pathLst>
            </a:custGeom>
            <a:noFill/>
            <a:ln w="63500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53" name="Freeform 1020"/>
            <p:cNvSpPr>
              <a:spLocks/>
            </p:cNvSpPr>
            <p:nvPr/>
          </p:nvSpPr>
          <p:spPr bwMode="auto">
            <a:xfrm>
              <a:off x="2361" y="3130"/>
              <a:ext cx="366" cy="268"/>
            </a:xfrm>
            <a:custGeom>
              <a:avLst/>
              <a:gdLst>
                <a:gd name="T0" fmla="*/ 0 w 499"/>
                <a:gd name="T1" fmla="*/ 2 h 332"/>
                <a:gd name="T2" fmla="*/ 1 w 499"/>
                <a:gd name="T3" fmla="*/ 2 h 332"/>
                <a:gd name="T4" fmla="*/ 1 w 499"/>
                <a:gd name="T5" fmla="*/ 2 h 332"/>
                <a:gd name="T6" fmla="*/ 1 w 499"/>
                <a:gd name="T7" fmla="*/ 2 h 332"/>
                <a:gd name="T8" fmla="*/ 1 w 499"/>
                <a:gd name="T9" fmla="*/ 2 h 332"/>
                <a:gd name="T10" fmla="*/ 1 w 499"/>
                <a:gd name="T11" fmla="*/ 2 h 332"/>
                <a:gd name="T12" fmla="*/ 1 w 499"/>
                <a:gd name="T13" fmla="*/ 2 h 332"/>
                <a:gd name="T14" fmla="*/ 1 w 499"/>
                <a:gd name="T15" fmla="*/ 2 h 332"/>
                <a:gd name="T16" fmla="*/ 1 w 499"/>
                <a:gd name="T17" fmla="*/ 2 h 332"/>
                <a:gd name="T18" fmla="*/ 1 w 499"/>
                <a:gd name="T19" fmla="*/ 2 h 332"/>
                <a:gd name="T20" fmla="*/ 1 w 499"/>
                <a:gd name="T21" fmla="*/ 2 h 332"/>
                <a:gd name="T22" fmla="*/ 1 w 499"/>
                <a:gd name="T23" fmla="*/ 2 h 332"/>
                <a:gd name="T24" fmla="*/ 1 w 499"/>
                <a:gd name="T25" fmla="*/ 2 h 332"/>
                <a:gd name="T26" fmla="*/ 1 w 499"/>
                <a:gd name="T27" fmla="*/ 2 h 332"/>
                <a:gd name="T28" fmla="*/ 1 w 499"/>
                <a:gd name="T29" fmla="*/ 2 h 332"/>
                <a:gd name="T30" fmla="*/ 1 w 499"/>
                <a:gd name="T31" fmla="*/ 2 h 332"/>
                <a:gd name="T32" fmla="*/ 1 w 499"/>
                <a:gd name="T33" fmla="*/ 2 h 332"/>
                <a:gd name="T34" fmla="*/ 1 w 499"/>
                <a:gd name="T35" fmla="*/ 2 h 332"/>
                <a:gd name="T36" fmla="*/ 1 w 499"/>
                <a:gd name="T37" fmla="*/ 2 h 332"/>
                <a:gd name="T38" fmla="*/ 1 w 499"/>
                <a:gd name="T39" fmla="*/ 2 h 332"/>
                <a:gd name="T40" fmla="*/ 1 w 499"/>
                <a:gd name="T41" fmla="*/ 2 h 332"/>
                <a:gd name="T42" fmla="*/ 1 w 499"/>
                <a:gd name="T43" fmla="*/ 2 h 332"/>
                <a:gd name="T44" fmla="*/ 1 w 499"/>
                <a:gd name="T45" fmla="*/ 2 h 332"/>
                <a:gd name="T46" fmla="*/ 1 w 499"/>
                <a:gd name="T47" fmla="*/ 2 h 332"/>
                <a:gd name="T48" fmla="*/ 1 w 499"/>
                <a:gd name="T49" fmla="*/ 2 h 332"/>
                <a:gd name="T50" fmla="*/ 1 w 499"/>
                <a:gd name="T51" fmla="*/ 2 h 332"/>
                <a:gd name="T52" fmla="*/ 1 w 499"/>
                <a:gd name="T53" fmla="*/ 2 h 332"/>
                <a:gd name="T54" fmla="*/ 1 w 499"/>
                <a:gd name="T55" fmla="*/ 2 h 332"/>
                <a:gd name="T56" fmla="*/ 1 w 499"/>
                <a:gd name="T57" fmla="*/ 2 h 332"/>
                <a:gd name="T58" fmla="*/ 1 w 499"/>
                <a:gd name="T59" fmla="*/ 2 h 332"/>
                <a:gd name="T60" fmla="*/ 1 w 499"/>
                <a:gd name="T61" fmla="*/ 0 h 33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99"/>
                <a:gd name="T94" fmla="*/ 0 h 332"/>
                <a:gd name="T95" fmla="*/ 499 w 499"/>
                <a:gd name="T96" fmla="*/ 332 h 33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99" h="332">
                  <a:moveTo>
                    <a:pt x="0" y="249"/>
                  </a:moveTo>
                  <a:lnTo>
                    <a:pt x="32" y="272"/>
                  </a:lnTo>
                  <a:lnTo>
                    <a:pt x="66" y="289"/>
                  </a:lnTo>
                  <a:lnTo>
                    <a:pt x="95" y="303"/>
                  </a:lnTo>
                  <a:lnTo>
                    <a:pt x="123" y="315"/>
                  </a:lnTo>
                  <a:lnTo>
                    <a:pt x="149" y="323"/>
                  </a:lnTo>
                  <a:lnTo>
                    <a:pt x="172" y="329"/>
                  </a:lnTo>
                  <a:lnTo>
                    <a:pt x="198" y="332"/>
                  </a:lnTo>
                  <a:lnTo>
                    <a:pt x="218" y="332"/>
                  </a:lnTo>
                  <a:lnTo>
                    <a:pt x="238" y="332"/>
                  </a:lnTo>
                  <a:lnTo>
                    <a:pt x="258" y="329"/>
                  </a:lnTo>
                  <a:lnTo>
                    <a:pt x="284" y="329"/>
                  </a:lnTo>
                  <a:lnTo>
                    <a:pt x="295" y="326"/>
                  </a:lnTo>
                  <a:lnTo>
                    <a:pt x="310" y="323"/>
                  </a:lnTo>
                  <a:lnTo>
                    <a:pt x="321" y="318"/>
                  </a:lnTo>
                  <a:lnTo>
                    <a:pt x="336" y="312"/>
                  </a:lnTo>
                  <a:lnTo>
                    <a:pt x="347" y="309"/>
                  </a:lnTo>
                  <a:lnTo>
                    <a:pt x="361" y="303"/>
                  </a:lnTo>
                  <a:lnTo>
                    <a:pt x="373" y="292"/>
                  </a:lnTo>
                  <a:lnTo>
                    <a:pt x="387" y="283"/>
                  </a:lnTo>
                  <a:lnTo>
                    <a:pt x="399" y="272"/>
                  </a:lnTo>
                  <a:lnTo>
                    <a:pt x="410" y="260"/>
                  </a:lnTo>
                  <a:lnTo>
                    <a:pt x="424" y="246"/>
                  </a:lnTo>
                  <a:lnTo>
                    <a:pt x="439" y="229"/>
                  </a:lnTo>
                  <a:lnTo>
                    <a:pt x="450" y="212"/>
                  </a:lnTo>
                  <a:lnTo>
                    <a:pt x="462" y="186"/>
                  </a:lnTo>
                  <a:lnTo>
                    <a:pt x="473" y="160"/>
                  </a:lnTo>
                  <a:lnTo>
                    <a:pt x="482" y="129"/>
                  </a:lnTo>
                  <a:lnTo>
                    <a:pt x="490" y="89"/>
                  </a:lnTo>
                  <a:lnTo>
                    <a:pt x="493" y="48"/>
                  </a:lnTo>
                  <a:lnTo>
                    <a:pt x="499" y="0"/>
                  </a:lnTo>
                </a:path>
              </a:pathLst>
            </a:custGeom>
            <a:noFill/>
            <a:ln w="63500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54" name="Freeform 1021"/>
            <p:cNvSpPr>
              <a:spLocks/>
            </p:cNvSpPr>
            <p:nvPr/>
          </p:nvSpPr>
          <p:spPr bwMode="auto">
            <a:xfrm>
              <a:off x="2710" y="1528"/>
              <a:ext cx="32" cy="1623"/>
            </a:xfrm>
            <a:custGeom>
              <a:avLst/>
              <a:gdLst>
                <a:gd name="T0" fmla="*/ 0 w 43"/>
                <a:gd name="T1" fmla="*/ 19 h 2009"/>
                <a:gd name="T2" fmla="*/ 1 w 43"/>
                <a:gd name="T3" fmla="*/ 19 h 2009"/>
                <a:gd name="T4" fmla="*/ 1 w 43"/>
                <a:gd name="T5" fmla="*/ 0 h 2009"/>
                <a:gd name="T6" fmla="*/ 1 w 43"/>
                <a:gd name="T7" fmla="*/ 0 h 2009"/>
                <a:gd name="T8" fmla="*/ 0 w 43"/>
                <a:gd name="T9" fmla="*/ 19 h 2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2009"/>
                <a:gd name="T17" fmla="*/ 43 w 43"/>
                <a:gd name="T18" fmla="*/ 2009 h 20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2009">
                  <a:moveTo>
                    <a:pt x="0" y="2009"/>
                  </a:moveTo>
                  <a:lnTo>
                    <a:pt x="40" y="2009"/>
                  </a:lnTo>
                  <a:lnTo>
                    <a:pt x="43" y="0"/>
                  </a:lnTo>
                  <a:lnTo>
                    <a:pt x="3" y="0"/>
                  </a:lnTo>
                  <a:lnTo>
                    <a:pt x="0" y="2009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455" name="Group 1022"/>
            <p:cNvGrpSpPr>
              <a:grpSpLocks/>
            </p:cNvGrpSpPr>
            <p:nvPr/>
          </p:nvGrpSpPr>
          <p:grpSpPr bwMode="auto">
            <a:xfrm>
              <a:off x="2514" y="2975"/>
              <a:ext cx="213" cy="118"/>
              <a:chOff x="3208" y="4014"/>
              <a:chExt cx="290" cy="146"/>
            </a:xfrm>
          </p:grpSpPr>
          <p:sp>
            <p:nvSpPr>
              <p:cNvPr id="18005" name="Freeform 1023"/>
              <p:cNvSpPr>
                <a:spLocks/>
              </p:cNvSpPr>
              <p:nvPr/>
            </p:nvSpPr>
            <p:spPr bwMode="auto">
              <a:xfrm>
                <a:off x="3208" y="4103"/>
                <a:ext cx="20" cy="57"/>
              </a:xfrm>
              <a:custGeom>
                <a:avLst/>
                <a:gdLst>
                  <a:gd name="T0" fmla="*/ 0 w 20"/>
                  <a:gd name="T1" fmla="*/ 51 h 57"/>
                  <a:gd name="T2" fmla="*/ 0 w 20"/>
                  <a:gd name="T3" fmla="*/ 51 h 57"/>
                  <a:gd name="T4" fmla="*/ 3 w 20"/>
                  <a:gd name="T5" fmla="*/ 54 h 57"/>
                  <a:gd name="T6" fmla="*/ 6 w 20"/>
                  <a:gd name="T7" fmla="*/ 57 h 57"/>
                  <a:gd name="T8" fmla="*/ 6 w 20"/>
                  <a:gd name="T9" fmla="*/ 57 h 57"/>
                  <a:gd name="T10" fmla="*/ 9 w 20"/>
                  <a:gd name="T11" fmla="*/ 54 h 57"/>
                  <a:gd name="T12" fmla="*/ 12 w 20"/>
                  <a:gd name="T13" fmla="*/ 54 h 57"/>
                  <a:gd name="T14" fmla="*/ 20 w 20"/>
                  <a:gd name="T15" fmla="*/ 8 h 57"/>
                  <a:gd name="T16" fmla="*/ 20 w 20"/>
                  <a:gd name="T17" fmla="*/ 5 h 57"/>
                  <a:gd name="T18" fmla="*/ 20 w 20"/>
                  <a:gd name="T19" fmla="*/ 2 h 57"/>
                  <a:gd name="T20" fmla="*/ 18 w 20"/>
                  <a:gd name="T21" fmla="*/ 0 h 57"/>
                  <a:gd name="T22" fmla="*/ 15 w 20"/>
                  <a:gd name="T23" fmla="*/ 0 h 57"/>
                  <a:gd name="T24" fmla="*/ 12 w 20"/>
                  <a:gd name="T25" fmla="*/ 2 h 57"/>
                  <a:gd name="T26" fmla="*/ 9 w 20"/>
                  <a:gd name="T27" fmla="*/ 5 h 57"/>
                  <a:gd name="T28" fmla="*/ 0 w 20"/>
                  <a:gd name="T29" fmla="*/ 51 h 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"/>
                  <a:gd name="T46" fmla="*/ 0 h 57"/>
                  <a:gd name="T47" fmla="*/ 20 w 20"/>
                  <a:gd name="T48" fmla="*/ 57 h 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" h="57">
                    <a:moveTo>
                      <a:pt x="0" y="51"/>
                    </a:moveTo>
                    <a:lnTo>
                      <a:pt x="0" y="51"/>
                    </a:lnTo>
                    <a:lnTo>
                      <a:pt x="3" y="54"/>
                    </a:lnTo>
                    <a:lnTo>
                      <a:pt x="6" y="57"/>
                    </a:lnTo>
                    <a:lnTo>
                      <a:pt x="9" y="54"/>
                    </a:lnTo>
                    <a:lnTo>
                      <a:pt x="12" y="54"/>
                    </a:lnTo>
                    <a:lnTo>
                      <a:pt x="20" y="8"/>
                    </a:lnTo>
                    <a:lnTo>
                      <a:pt x="20" y="5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9" y="5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06" name="Freeform 0"/>
              <p:cNvSpPr>
                <a:spLocks/>
              </p:cNvSpPr>
              <p:nvPr/>
            </p:nvSpPr>
            <p:spPr bwMode="auto">
              <a:xfrm>
                <a:off x="3240" y="4051"/>
                <a:ext cx="49" cy="40"/>
              </a:xfrm>
              <a:custGeom>
                <a:avLst/>
                <a:gdLst>
                  <a:gd name="T0" fmla="*/ 0 w 49"/>
                  <a:gd name="T1" fmla="*/ 29 h 40"/>
                  <a:gd name="T2" fmla="*/ 0 w 49"/>
                  <a:gd name="T3" fmla="*/ 32 h 40"/>
                  <a:gd name="T4" fmla="*/ 0 w 49"/>
                  <a:gd name="T5" fmla="*/ 34 h 40"/>
                  <a:gd name="T6" fmla="*/ 0 w 49"/>
                  <a:gd name="T7" fmla="*/ 37 h 40"/>
                  <a:gd name="T8" fmla="*/ 3 w 49"/>
                  <a:gd name="T9" fmla="*/ 40 h 40"/>
                  <a:gd name="T10" fmla="*/ 6 w 49"/>
                  <a:gd name="T11" fmla="*/ 40 h 40"/>
                  <a:gd name="T12" fmla="*/ 9 w 49"/>
                  <a:gd name="T13" fmla="*/ 37 h 40"/>
                  <a:gd name="T14" fmla="*/ 46 w 49"/>
                  <a:gd name="T15" fmla="*/ 11 h 40"/>
                  <a:gd name="T16" fmla="*/ 49 w 49"/>
                  <a:gd name="T17" fmla="*/ 9 h 40"/>
                  <a:gd name="T18" fmla="*/ 49 w 49"/>
                  <a:gd name="T19" fmla="*/ 6 h 40"/>
                  <a:gd name="T20" fmla="*/ 46 w 49"/>
                  <a:gd name="T21" fmla="*/ 3 h 40"/>
                  <a:gd name="T22" fmla="*/ 43 w 49"/>
                  <a:gd name="T23" fmla="*/ 0 h 40"/>
                  <a:gd name="T24" fmla="*/ 40 w 49"/>
                  <a:gd name="T25" fmla="*/ 0 h 40"/>
                  <a:gd name="T26" fmla="*/ 37 w 49"/>
                  <a:gd name="T27" fmla="*/ 3 h 40"/>
                  <a:gd name="T28" fmla="*/ 0 w 49"/>
                  <a:gd name="T29" fmla="*/ 29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9"/>
                  <a:gd name="T46" fmla="*/ 0 h 40"/>
                  <a:gd name="T47" fmla="*/ 49 w 49"/>
                  <a:gd name="T48" fmla="*/ 40 h 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9" h="40">
                    <a:moveTo>
                      <a:pt x="0" y="29"/>
                    </a:moveTo>
                    <a:lnTo>
                      <a:pt x="0" y="32"/>
                    </a:lnTo>
                    <a:lnTo>
                      <a:pt x="0" y="34"/>
                    </a:lnTo>
                    <a:lnTo>
                      <a:pt x="0" y="37"/>
                    </a:lnTo>
                    <a:lnTo>
                      <a:pt x="3" y="40"/>
                    </a:lnTo>
                    <a:lnTo>
                      <a:pt x="6" y="40"/>
                    </a:lnTo>
                    <a:lnTo>
                      <a:pt x="9" y="37"/>
                    </a:lnTo>
                    <a:lnTo>
                      <a:pt x="46" y="11"/>
                    </a:lnTo>
                    <a:lnTo>
                      <a:pt x="49" y="9"/>
                    </a:lnTo>
                    <a:lnTo>
                      <a:pt x="49" y="6"/>
                    </a:lnTo>
                    <a:lnTo>
                      <a:pt x="46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3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07" name="Freeform 1"/>
              <p:cNvSpPr>
                <a:spLocks/>
              </p:cNvSpPr>
              <p:nvPr/>
            </p:nvSpPr>
            <p:spPr bwMode="auto">
              <a:xfrm>
                <a:off x="3303" y="4014"/>
                <a:ext cx="52" cy="28"/>
              </a:xfrm>
              <a:custGeom>
                <a:avLst/>
                <a:gdLst>
                  <a:gd name="T0" fmla="*/ 3 w 52"/>
                  <a:gd name="T1" fmla="*/ 20 h 28"/>
                  <a:gd name="T2" fmla="*/ 0 w 52"/>
                  <a:gd name="T3" fmla="*/ 23 h 28"/>
                  <a:gd name="T4" fmla="*/ 0 w 52"/>
                  <a:gd name="T5" fmla="*/ 26 h 28"/>
                  <a:gd name="T6" fmla="*/ 3 w 52"/>
                  <a:gd name="T7" fmla="*/ 28 h 28"/>
                  <a:gd name="T8" fmla="*/ 6 w 52"/>
                  <a:gd name="T9" fmla="*/ 28 h 28"/>
                  <a:gd name="T10" fmla="*/ 9 w 52"/>
                  <a:gd name="T11" fmla="*/ 28 h 28"/>
                  <a:gd name="T12" fmla="*/ 12 w 52"/>
                  <a:gd name="T13" fmla="*/ 28 h 28"/>
                  <a:gd name="T14" fmla="*/ 37 w 52"/>
                  <a:gd name="T15" fmla="*/ 11 h 28"/>
                  <a:gd name="T16" fmla="*/ 32 w 52"/>
                  <a:gd name="T17" fmla="*/ 6 h 28"/>
                  <a:gd name="T18" fmla="*/ 32 w 52"/>
                  <a:gd name="T19" fmla="*/ 11 h 28"/>
                  <a:gd name="T20" fmla="*/ 43 w 52"/>
                  <a:gd name="T21" fmla="*/ 11 h 28"/>
                  <a:gd name="T22" fmla="*/ 46 w 52"/>
                  <a:gd name="T23" fmla="*/ 11 h 28"/>
                  <a:gd name="T24" fmla="*/ 49 w 52"/>
                  <a:gd name="T25" fmla="*/ 11 h 28"/>
                  <a:gd name="T26" fmla="*/ 52 w 52"/>
                  <a:gd name="T27" fmla="*/ 11 h 28"/>
                  <a:gd name="T28" fmla="*/ 52 w 52"/>
                  <a:gd name="T29" fmla="*/ 8 h 28"/>
                  <a:gd name="T30" fmla="*/ 52 w 52"/>
                  <a:gd name="T31" fmla="*/ 6 h 28"/>
                  <a:gd name="T32" fmla="*/ 52 w 52"/>
                  <a:gd name="T33" fmla="*/ 3 h 28"/>
                  <a:gd name="T34" fmla="*/ 49 w 52"/>
                  <a:gd name="T35" fmla="*/ 0 h 28"/>
                  <a:gd name="T36" fmla="*/ 46 w 52"/>
                  <a:gd name="T37" fmla="*/ 0 h 28"/>
                  <a:gd name="T38" fmla="*/ 34 w 52"/>
                  <a:gd name="T39" fmla="*/ 0 h 28"/>
                  <a:gd name="T40" fmla="*/ 32 w 52"/>
                  <a:gd name="T41" fmla="*/ 0 h 28"/>
                  <a:gd name="T42" fmla="*/ 29 w 52"/>
                  <a:gd name="T43" fmla="*/ 3 h 28"/>
                  <a:gd name="T44" fmla="*/ 3 w 52"/>
                  <a:gd name="T45" fmla="*/ 20 h 2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2"/>
                  <a:gd name="T70" fmla="*/ 0 h 28"/>
                  <a:gd name="T71" fmla="*/ 52 w 52"/>
                  <a:gd name="T72" fmla="*/ 28 h 2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2" h="28">
                    <a:moveTo>
                      <a:pt x="3" y="20"/>
                    </a:moveTo>
                    <a:lnTo>
                      <a:pt x="0" y="23"/>
                    </a:lnTo>
                    <a:lnTo>
                      <a:pt x="0" y="26"/>
                    </a:lnTo>
                    <a:lnTo>
                      <a:pt x="3" y="28"/>
                    </a:lnTo>
                    <a:lnTo>
                      <a:pt x="6" y="28"/>
                    </a:lnTo>
                    <a:lnTo>
                      <a:pt x="9" y="28"/>
                    </a:lnTo>
                    <a:lnTo>
                      <a:pt x="12" y="28"/>
                    </a:lnTo>
                    <a:lnTo>
                      <a:pt x="37" y="11"/>
                    </a:lnTo>
                    <a:lnTo>
                      <a:pt x="32" y="6"/>
                    </a:lnTo>
                    <a:lnTo>
                      <a:pt x="32" y="11"/>
                    </a:lnTo>
                    <a:lnTo>
                      <a:pt x="43" y="11"/>
                    </a:lnTo>
                    <a:lnTo>
                      <a:pt x="46" y="11"/>
                    </a:lnTo>
                    <a:lnTo>
                      <a:pt x="49" y="11"/>
                    </a:lnTo>
                    <a:lnTo>
                      <a:pt x="52" y="11"/>
                    </a:lnTo>
                    <a:lnTo>
                      <a:pt x="52" y="8"/>
                    </a:lnTo>
                    <a:lnTo>
                      <a:pt x="52" y="6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9" y="3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08" name="Freeform 2"/>
              <p:cNvSpPr>
                <a:spLocks/>
              </p:cNvSpPr>
              <p:nvPr/>
            </p:nvSpPr>
            <p:spPr bwMode="auto">
              <a:xfrm>
                <a:off x="3378" y="4017"/>
                <a:ext cx="54" cy="28"/>
              </a:xfrm>
              <a:custGeom>
                <a:avLst/>
                <a:gdLst>
                  <a:gd name="T0" fmla="*/ 8 w 54"/>
                  <a:gd name="T1" fmla="*/ 0 h 28"/>
                  <a:gd name="T2" fmla="*/ 5 w 54"/>
                  <a:gd name="T3" fmla="*/ 0 h 28"/>
                  <a:gd name="T4" fmla="*/ 2 w 54"/>
                  <a:gd name="T5" fmla="*/ 3 h 28"/>
                  <a:gd name="T6" fmla="*/ 0 w 54"/>
                  <a:gd name="T7" fmla="*/ 5 h 28"/>
                  <a:gd name="T8" fmla="*/ 0 w 54"/>
                  <a:gd name="T9" fmla="*/ 8 h 28"/>
                  <a:gd name="T10" fmla="*/ 2 w 54"/>
                  <a:gd name="T11" fmla="*/ 11 h 28"/>
                  <a:gd name="T12" fmla="*/ 5 w 54"/>
                  <a:gd name="T13" fmla="*/ 11 h 28"/>
                  <a:gd name="T14" fmla="*/ 17 w 54"/>
                  <a:gd name="T15" fmla="*/ 14 h 28"/>
                  <a:gd name="T16" fmla="*/ 28 w 54"/>
                  <a:gd name="T17" fmla="*/ 17 h 28"/>
                  <a:gd name="T18" fmla="*/ 28 w 54"/>
                  <a:gd name="T19" fmla="*/ 11 h 28"/>
                  <a:gd name="T20" fmla="*/ 25 w 54"/>
                  <a:gd name="T21" fmla="*/ 17 h 28"/>
                  <a:gd name="T22" fmla="*/ 34 w 54"/>
                  <a:gd name="T23" fmla="*/ 23 h 28"/>
                  <a:gd name="T24" fmla="*/ 43 w 54"/>
                  <a:gd name="T25" fmla="*/ 25 h 28"/>
                  <a:gd name="T26" fmla="*/ 45 w 54"/>
                  <a:gd name="T27" fmla="*/ 28 h 28"/>
                  <a:gd name="T28" fmla="*/ 48 w 54"/>
                  <a:gd name="T29" fmla="*/ 28 h 28"/>
                  <a:gd name="T30" fmla="*/ 51 w 54"/>
                  <a:gd name="T31" fmla="*/ 25 h 28"/>
                  <a:gd name="T32" fmla="*/ 54 w 54"/>
                  <a:gd name="T33" fmla="*/ 23 h 28"/>
                  <a:gd name="T34" fmla="*/ 54 w 54"/>
                  <a:gd name="T35" fmla="*/ 20 h 28"/>
                  <a:gd name="T36" fmla="*/ 51 w 54"/>
                  <a:gd name="T37" fmla="*/ 17 h 28"/>
                  <a:gd name="T38" fmla="*/ 43 w 54"/>
                  <a:gd name="T39" fmla="*/ 14 h 28"/>
                  <a:gd name="T40" fmla="*/ 34 w 54"/>
                  <a:gd name="T41" fmla="*/ 8 h 28"/>
                  <a:gd name="T42" fmla="*/ 31 w 54"/>
                  <a:gd name="T43" fmla="*/ 5 h 28"/>
                  <a:gd name="T44" fmla="*/ 20 w 54"/>
                  <a:gd name="T45" fmla="*/ 3 h 28"/>
                  <a:gd name="T46" fmla="*/ 8 w 54"/>
                  <a:gd name="T47" fmla="*/ 0 h 2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4"/>
                  <a:gd name="T73" fmla="*/ 0 h 28"/>
                  <a:gd name="T74" fmla="*/ 54 w 54"/>
                  <a:gd name="T75" fmla="*/ 28 h 2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4" h="28">
                    <a:moveTo>
                      <a:pt x="8" y="0"/>
                    </a:moveTo>
                    <a:lnTo>
                      <a:pt x="5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5" y="11"/>
                    </a:lnTo>
                    <a:lnTo>
                      <a:pt x="17" y="14"/>
                    </a:lnTo>
                    <a:lnTo>
                      <a:pt x="28" y="17"/>
                    </a:lnTo>
                    <a:lnTo>
                      <a:pt x="28" y="11"/>
                    </a:lnTo>
                    <a:lnTo>
                      <a:pt x="25" y="17"/>
                    </a:lnTo>
                    <a:lnTo>
                      <a:pt x="34" y="23"/>
                    </a:lnTo>
                    <a:lnTo>
                      <a:pt x="43" y="25"/>
                    </a:lnTo>
                    <a:lnTo>
                      <a:pt x="45" y="28"/>
                    </a:lnTo>
                    <a:lnTo>
                      <a:pt x="48" y="28"/>
                    </a:lnTo>
                    <a:lnTo>
                      <a:pt x="51" y="25"/>
                    </a:lnTo>
                    <a:lnTo>
                      <a:pt x="54" y="23"/>
                    </a:lnTo>
                    <a:lnTo>
                      <a:pt x="54" y="20"/>
                    </a:lnTo>
                    <a:lnTo>
                      <a:pt x="51" y="17"/>
                    </a:lnTo>
                    <a:lnTo>
                      <a:pt x="43" y="14"/>
                    </a:lnTo>
                    <a:lnTo>
                      <a:pt x="34" y="8"/>
                    </a:lnTo>
                    <a:lnTo>
                      <a:pt x="31" y="5"/>
                    </a:lnTo>
                    <a:lnTo>
                      <a:pt x="20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09" name="Freeform 3"/>
              <p:cNvSpPr>
                <a:spLocks/>
              </p:cNvSpPr>
              <p:nvPr/>
            </p:nvSpPr>
            <p:spPr bwMode="auto">
              <a:xfrm>
                <a:off x="3446" y="4054"/>
                <a:ext cx="38" cy="49"/>
              </a:xfrm>
              <a:custGeom>
                <a:avLst/>
                <a:gdLst>
                  <a:gd name="T0" fmla="*/ 12 w 38"/>
                  <a:gd name="T1" fmla="*/ 3 h 49"/>
                  <a:gd name="T2" fmla="*/ 9 w 38"/>
                  <a:gd name="T3" fmla="*/ 0 h 49"/>
                  <a:gd name="T4" fmla="*/ 6 w 38"/>
                  <a:gd name="T5" fmla="*/ 0 h 49"/>
                  <a:gd name="T6" fmla="*/ 3 w 38"/>
                  <a:gd name="T7" fmla="*/ 3 h 49"/>
                  <a:gd name="T8" fmla="*/ 0 w 38"/>
                  <a:gd name="T9" fmla="*/ 6 h 49"/>
                  <a:gd name="T10" fmla="*/ 0 w 38"/>
                  <a:gd name="T11" fmla="*/ 8 h 49"/>
                  <a:gd name="T12" fmla="*/ 3 w 38"/>
                  <a:gd name="T13" fmla="*/ 11 h 49"/>
                  <a:gd name="T14" fmla="*/ 6 w 38"/>
                  <a:gd name="T15" fmla="*/ 14 h 49"/>
                  <a:gd name="T16" fmla="*/ 12 w 38"/>
                  <a:gd name="T17" fmla="*/ 23 h 49"/>
                  <a:gd name="T18" fmla="*/ 20 w 38"/>
                  <a:gd name="T19" fmla="*/ 31 h 49"/>
                  <a:gd name="T20" fmla="*/ 23 w 38"/>
                  <a:gd name="T21" fmla="*/ 26 h 49"/>
                  <a:gd name="T22" fmla="*/ 18 w 38"/>
                  <a:gd name="T23" fmla="*/ 29 h 49"/>
                  <a:gd name="T24" fmla="*/ 23 w 38"/>
                  <a:gd name="T25" fmla="*/ 40 h 49"/>
                  <a:gd name="T26" fmla="*/ 26 w 38"/>
                  <a:gd name="T27" fmla="*/ 43 h 49"/>
                  <a:gd name="T28" fmla="*/ 29 w 38"/>
                  <a:gd name="T29" fmla="*/ 49 h 49"/>
                  <a:gd name="T30" fmla="*/ 32 w 38"/>
                  <a:gd name="T31" fmla="*/ 49 h 49"/>
                  <a:gd name="T32" fmla="*/ 35 w 38"/>
                  <a:gd name="T33" fmla="*/ 49 h 49"/>
                  <a:gd name="T34" fmla="*/ 38 w 38"/>
                  <a:gd name="T35" fmla="*/ 49 h 49"/>
                  <a:gd name="T36" fmla="*/ 38 w 38"/>
                  <a:gd name="T37" fmla="*/ 46 h 49"/>
                  <a:gd name="T38" fmla="*/ 38 w 38"/>
                  <a:gd name="T39" fmla="*/ 43 h 49"/>
                  <a:gd name="T40" fmla="*/ 38 w 38"/>
                  <a:gd name="T41" fmla="*/ 40 h 49"/>
                  <a:gd name="T42" fmla="*/ 35 w 38"/>
                  <a:gd name="T43" fmla="*/ 34 h 49"/>
                  <a:gd name="T44" fmla="*/ 29 w 38"/>
                  <a:gd name="T45" fmla="*/ 37 h 49"/>
                  <a:gd name="T46" fmla="*/ 35 w 38"/>
                  <a:gd name="T47" fmla="*/ 37 h 49"/>
                  <a:gd name="T48" fmla="*/ 29 w 38"/>
                  <a:gd name="T49" fmla="*/ 26 h 49"/>
                  <a:gd name="T50" fmla="*/ 29 w 38"/>
                  <a:gd name="T51" fmla="*/ 23 h 49"/>
                  <a:gd name="T52" fmla="*/ 20 w 38"/>
                  <a:gd name="T53" fmla="*/ 14 h 49"/>
                  <a:gd name="T54" fmla="*/ 15 w 38"/>
                  <a:gd name="T55" fmla="*/ 6 h 49"/>
                  <a:gd name="T56" fmla="*/ 12 w 38"/>
                  <a:gd name="T57" fmla="*/ 3 h 4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8"/>
                  <a:gd name="T88" fmla="*/ 0 h 49"/>
                  <a:gd name="T89" fmla="*/ 38 w 38"/>
                  <a:gd name="T90" fmla="*/ 49 h 4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8" h="49">
                    <a:moveTo>
                      <a:pt x="12" y="3"/>
                    </a:moveTo>
                    <a:lnTo>
                      <a:pt x="9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6" y="14"/>
                    </a:lnTo>
                    <a:lnTo>
                      <a:pt x="12" y="23"/>
                    </a:lnTo>
                    <a:lnTo>
                      <a:pt x="20" y="31"/>
                    </a:lnTo>
                    <a:lnTo>
                      <a:pt x="23" y="26"/>
                    </a:lnTo>
                    <a:lnTo>
                      <a:pt x="18" y="29"/>
                    </a:lnTo>
                    <a:lnTo>
                      <a:pt x="23" y="40"/>
                    </a:lnTo>
                    <a:lnTo>
                      <a:pt x="26" y="43"/>
                    </a:lnTo>
                    <a:lnTo>
                      <a:pt x="29" y="49"/>
                    </a:lnTo>
                    <a:lnTo>
                      <a:pt x="32" y="49"/>
                    </a:lnTo>
                    <a:lnTo>
                      <a:pt x="35" y="49"/>
                    </a:lnTo>
                    <a:lnTo>
                      <a:pt x="38" y="49"/>
                    </a:lnTo>
                    <a:lnTo>
                      <a:pt x="38" y="46"/>
                    </a:lnTo>
                    <a:lnTo>
                      <a:pt x="38" y="43"/>
                    </a:lnTo>
                    <a:lnTo>
                      <a:pt x="38" y="40"/>
                    </a:lnTo>
                    <a:lnTo>
                      <a:pt x="35" y="34"/>
                    </a:lnTo>
                    <a:lnTo>
                      <a:pt x="29" y="37"/>
                    </a:lnTo>
                    <a:lnTo>
                      <a:pt x="35" y="37"/>
                    </a:lnTo>
                    <a:lnTo>
                      <a:pt x="29" y="26"/>
                    </a:lnTo>
                    <a:lnTo>
                      <a:pt x="29" y="23"/>
                    </a:lnTo>
                    <a:lnTo>
                      <a:pt x="20" y="14"/>
                    </a:lnTo>
                    <a:lnTo>
                      <a:pt x="15" y="6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10" name="Freeform 4"/>
              <p:cNvSpPr>
                <a:spLocks/>
              </p:cNvSpPr>
              <p:nvPr/>
            </p:nvSpPr>
            <p:spPr bwMode="auto">
              <a:xfrm>
                <a:off x="3466" y="4126"/>
                <a:ext cx="32" cy="34"/>
              </a:xfrm>
              <a:custGeom>
                <a:avLst/>
                <a:gdLst>
                  <a:gd name="T0" fmla="*/ 29 w 32"/>
                  <a:gd name="T1" fmla="*/ 2 h 34"/>
                  <a:gd name="T2" fmla="*/ 26 w 32"/>
                  <a:gd name="T3" fmla="*/ 0 h 34"/>
                  <a:gd name="T4" fmla="*/ 23 w 32"/>
                  <a:gd name="T5" fmla="*/ 0 h 34"/>
                  <a:gd name="T6" fmla="*/ 21 w 32"/>
                  <a:gd name="T7" fmla="*/ 0 h 34"/>
                  <a:gd name="T8" fmla="*/ 18 w 32"/>
                  <a:gd name="T9" fmla="*/ 0 h 34"/>
                  <a:gd name="T10" fmla="*/ 18 w 32"/>
                  <a:gd name="T11" fmla="*/ 2 h 34"/>
                  <a:gd name="T12" fmla="*/ 18 w 32"/>
                  <a:gd name="T13" fmla="*/ 5 h 34"/>
                  <a:gd name="T14" fmla="*/ 18 w 32"/>
                  <a:gd name="T15" fmla="*/ 11 h 34"/>
                  <a:gd name="T16" fmla="*/ 21 w 32"/>
                  <a:gd name="T17" fmla="*/ 22 h 34"/>
                  <a:gd name="T18" fmla="*/ 26 w 32"/>
                  <a:gd name="T19" fmla="*/ 20 h 34"/>
                  <a:gd name="T20" fmla="*/ 21 w 32"/>
                  <a:gd name="T21" fmla="*/ 20 h 34"/>
                  <a:gd name="T22" fmla="*/ 21 w 32"/>
                  <a:gd name="T23" fmla="*/ 22 h 34"/>
                  <a:gd name="T24" fmla="*/ 21 w 32"/>
                  <a:gd name="T25" fmla="*/ 28 h 34"/>
                  <a:gd name="T26" fmla="*/ 26 w 32"/>
                  <a:gd name="T27" fmla="*/ 28 h 34"/>
                  <a:gd name="T28" fmla="*/ 26 w 32"/>
                  <a:gd name="T29" fmla="*/ 22 h 34"/>
                  <a:gd name="T30" fmla="*/ 3 w 32"/>
                  <a:gd name="T31" fmla="*/ 22 h 34"/>
                  <a:gd name="T32" fmla="*/ 0 w 32"/>
                  <a:gd name="T33" fmla="*/ 25 h 34"/>
                  <a:gd name="T34" fmla="*/ 0 w 32"/>
                  <a:gd name="T35" fmla="*/ 28 h 34"/>
                  <a:gd name="T36" fmla="*/ 0 w 32"/>
                  <a:gd name="T37" fmla="*/ 31 h 34"/>
                  <a:gd name="T38" fmla="*/ 0 w 32"/>
                  <a:gd name="T39" fmla="*/ 34 h 34"/>
                  <a:gd name="T40" fmla="*/ 3 w 32"/>
                  <a:gd name="T41" fmla="*/ 34 h 34"/>
                  <a:gd name="T42" fmla="*/ 6 w 32"/>
                  <a:gd name="T43" fmla="*/ 34 h 34"/>
                  <a:gd name="T44" fmla="*/ 29 w 32"/>
                  <a:gd name="T45" fmla="*/ 34 h 34"/>
                  <a:gd name="T46" fmla="*/ 29 w 32"/>
                  <a:gd name="T47" fmla="*/ 31 h 34"/>
                  <a:gd name="T48" fmla="*/ 32 w 32"/>
                  <a:gd name="T49" fmla="*/ 31 h 34"/>
                  <a:gd name="T50" fmla="*/ 32 w 32"/>
                  <a:gd name="T51" fmla="*/ 25 h 34"/>
                  <a:gd name="T52" fmla="*/ 32 w 32"/>
                  <a:gd name="T53" fmla="*/ 22 h 34"/>
                  <a:gd name="T54" fmla="*/ 32 w 32"/>
                  <a:gd name="T55" fmla="*/ 20 h 34"/>
                  <a:gd name="T56" fmla="*/ 32 w 32"/>
                  <a:gd name="T57" fmla="*/ 20 h 34"/>
                  <a:gd name="T58" fmla="*/ 29 w 32"/>
                  <a:gd name="T59" fmla="*/ 8 h 34"/>
                  <a:gd name="T60" fmla="*/ 29 w 32"/>
                  <a:gd name="T61" fmla="*/ 2 h 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2"/>
                  <a:gd name="T94" fmla="*/ 0 h 34"/>
                  <a:gd name="T95" fmla="*/ 32 w 32"/>
                  <a:gd name="T96" fmla="*/ 34 h 3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2" h="34">
                    <a:moveTo>
                      <a:pt x="29" y="2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8" y="5"/>
                    </a:lnTo>
                    <a:lnTo>
                      <a:pt x="18" y="11"/>
                    </a:lnTo>
                    <a:lnTo>
                      <a:pt x="21" y="22"/>
                    </a:lnTo>
                    <a:lnTo>
                      <a:pt x="26" y="20"/>
                    </a:lnTo>
                    <a:lnTo>
                      <a:pt x="21" y="20"/>
                    </a:lnTo>
                    <a:lnTo>
                      <a:pt x="21" y="22"/>
                    </a:lnTo>
                    <a:lnTo>
                      <a:pt x="21" y="28"/>
                    </a:lnTo>
                    <a:lnTo>
                      <a:pt x="26" y="28"/>
                    </a:lnTo>
                    <a:lnTo>
                      <a:pt x="26" y="22"/>
                    </a:lnTo>
                    <a:lnTo>
                      <a:pt x="3" y="22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29" y="34"/>
                    </a:lnTo>
                    <a:lnTo>
                      <a:pt x="29" y="31"/>
                    </a:lnTo>
                    <a:lnTo>
                      <a:pt x="32" y="31"/>
                    </a:lnTo>
                    <a:lnTo>
                      <a:pt x="32" y="25"/>
                    </a:lnTo>
                    <a:lnTo>
                      <a:pt x="32" y="22"/>
                    </a:lnTo>
                    <a:lnTo>
                      <a:pt x="32" y="20"/>
                    </a:lnTo>
                    <a:lnTo>
                      <a:pt x="29" y="8"/>
                    </a:lnTo>
                    <a:lnTo>
                      <a:pt x="29" y="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11" name="Freeform 5"/>
              <p:cNvSpPr>
                <a:spLocks/>
              </p:cNvSpPr>
              <p:nvPr/>
            </p:nvSpPr>
            <p:spPr bwMode="auto">
              <a:xfrm>
                <a:off x="3386" y="4148"/>
                <a:ext cx="58" cy="12"/>
              </a:xfrm>
              <a:custGeom>
                <a:avLst/>
                <a:gdLst>
                  <a:gd name="T0" fmla="*/ 52 w 58"/>
                  <a:gd name="T1" fmla="*/ 12 h 12"/>
                  <a:gd name="T2" fmla="*/ 55 w 58"/>
                  <a:gd name="T3" fmla="*/ 12 h 12"/>
                  <a:gd name="T4" fmla="*/ 58 w 58"/>
                  <a:gd name="T5" fmla="*/ 9 h 12"/>
                  <a:gd name="T6" fmla="*/ 58 w 58"/>
                  <a:gd name="T7" fmla="*/ 6 h 12"/>
                  <a:gd name="T8" fmla="*/ 55 w 58"/>
                  <a:gd name="T9" fmla="*/ 3 h 12"/>
                  <a:gd name="T10" fmla="*/ 52 w 58"/>
                  <a:gd name="T11" fmla="*/ 0 h 12"/>
                  <a:gd name="T12" fmla="*/ 49 w 58"/>
                  <a:gd name="T13" fmla="*/ 0 h 12"/>
                  <a:gd name="T14" fmla="*/ 3 w 58"/>
                  <a:gd name="T15" fmla="*/ 0 h 12"/>
                  <a:gd name="T16" fmla="*/ 0 w 58"/>
                  <a:gd name="T17" fmla="*/ 3 h 12"/>
                  <a:gd name="T18" fmla="*/ 0 w 58"/>
                  <a:gd name="T19" fmla="*/ 6 h 12"/>
                  <a:gd name="T20" fmla="*/ 0 w 58"/>
                  <a:gd name="T21" fmla="*/ 9 h 12"/>
                  <a:gd name="T22" fmla="*/ 0 w 58"/>
                  <a:gd name="T23" fmla="*/ 12 h 12"/>
                  <a:gd name="T24" fmla="*/ 3 w 58"/>
                  <a:gd name="T25" fmla="*/ 12 h 12"/>
                  <a:gd name="T26" fmla="*/ 6 w 58"/>
                  <a:gd name="T27" fmla="*/ 12 h 12"/>
                  <a:gd name="T28" fmla="*/ 52 w 58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8"/>
                  <a:gd name="T46" fmla="*/ 0 h 12"/>
                  <a:gd name="T47" fmla="*/ 58 w 58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8" h="12">
                    <a:moveTo>
                      <a:pt x="52" y="12"/>
                    </a:moveTo>
                    <a:lnTo>
                      <a:pt x="55" y="12"/>
                    </a:lnTo>
                    <a:lnTo>
                      <a:pt x="58" y="9"/>
                    </a:lnTo>
                    <a:lnTo>
                      <a:pt x="58" y="6"/>
                    </a:lnTo>
                    <a:lnTo>
                      <a:pt x="55" y="3"/>
                    </a:lnTo>
                    <a:lnTo>
                      <a:pt x="52" y="0"/>
                    </a:lnTo>
                    <a:lnTo>
                      <a:pt x="49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52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12" name="Freeform 6"/>
              <p:cNvSpPr>
                <a:spLocks/>
              </p:cNvSpPr>
              <p:nvPr/>
            </p:nvSpPr>
            <p:spPr bwMode="auto">
              <a:xfrm>
                <a:off x="3306" y="4148"/>
                <a:ext cx="57" cy="12"/>
              </a:xfrm>
              <a:custGeom>
                <a:avLst/>
                <a:gdLst>
                  <a:gd name="T0" fmla="*/ 52 w 57"/>
                  <a:gd name="T1" fmla="*/ 12 h 12"/>
                  <a:gd name="T2" fmla="*/ 54 w 57"/>
                  <a:gd name="T3" fmla="*/ 12 h 12"/>
                  <a:gd name="T4" fmla="*/ 57 w 57"/>
                  <a:gd name="T5" fmla="*/ 9 h 12"/>
                  <a:gd name="T6" fmla="*/ 57 w 57"/>
                  <a:gd name="T7" fmla="*/ 6 h 12"/>
                  <a:gd name="T8" fmla="*/ 54 w 57"/>
                  <a:gd name="T9" fmla="*/ 3 h 12"/>
                  <a:gd name="T10" fmla="*/ 52 w 57"/>
                  <a:gd name="T11" fmla="*/ 0 h 12"/>
                  <a:gd name="T12" fmla="*/ 49 w 57"/>
                  <a:gd name="T13" fmla="*/ 0 h 12"/>
                  <a:gd name="T14" fmla="*/ 3 w 57"/>
                  <a:gd name="T15" fmla="*/ 0 h 12"/>
                  <a:gd name="T16" fmla="*/ 0 w 57"/>
                  <a:gd name="T17" fmla="*/ 3 h 12"/>
                  <a:gd name="T18" fmla="*/ 0 w 57"/>
                  <a:gd name="T19" fmla="*/ 6 h 12"/>
                  <a:gd name="T20" fmla="*/ 0 w 57"/>
                  <a:gd name="T21" fmla="*/ 9 h 12"/>
                  <a:gd name="T22" fmla="*/ 0 w 57"/>
                  <a:gd name="T23" fmla="*/ 12 h 12"/>
                  <a:gd name="T24" fmla="*/ 3 w 57"/>
                  <a:gd name="T25" fmla="*/ 12 h 12"/>
                  <a:gd name="T26" fmla="*/ 6 w 57"/>
                  <a:gd name="T27" fmla="*/ 12 h 12"/>
                  <a:gd name="T28" fmla="*/ 52 w 57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2"/>
                  <a:gd name="T47" fmla="*/ 57 w 57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2">
                    <a:moveTo>
                      <a:pt x="52" y="12"/>
                    </a:moveTo>
                    <a:lnTo>
                      <a:pt x="54" y="12"/>
                    </a:lnTo>
                    <a:lnTo>
                      <a:pt x="57" y="9"/>
                    </a:lnTo>
                    <a:lnTo>
                      <a:pt x="57" y="6"/>
                    </a:lnTo>
                    <a:lnTo>
                      <a:pt x="54" y="3"/>
                    </a:lnTo>
                    <a:lnTo>
                      <a:pt x="52" y="0"/>
                    </a:lnTo>
                    <a:lnTo>
                      <a:pt x="49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52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13" name="Freeform 7"/>
              <p:cNvSpPr>
                <a:spLocks/>
              </p:cNvSpPr>
              <p:nvPr/>
            </p:nvSpPr>
            <p:spPr bwMode="auto">
              <a:xfrm>
                <a:off x="3226" y="4148"/>
                <a:ext cx="57" cy="12"/>
              </a:xfrm>
              <a:custGeom>
                <a:avLst/>
                <a:gdLst>
                  <a:gd name="T0" fmla="*/ 51 w 57"/>
                  <a:gd name="T1" fmla="*/ 12 h 12"/>
                  <a:gd name="T2" fmla="*/ 54 w 57"/>
                  <a:gd name="T3" fmla="*/ 12 h 12"/>
                  <a:gd name="T4" fmla="*/ 57 w 57"/>
                  <a:gd name="T5" fmla="*/ 9 h 12"/>
                  <a:gd name="T6" fmla="*/ 57 w 57"/>
                  <a:gd name="T7" fmla="*/ 6 h 12"/>
                  <a:gd name="T8" fmla="*/ 54 w 57"/>
                  <a:gd name="T9" fmla="*/ 3 h 12"/>
                  <a:gd name="T10" fmla="*/ 51 w 57"/>
                  <a:gd name="T11" fmla="*/ 0 h 12"/>
                  <a:gd name="T12" fmla="*/ 48 w 57"/>
                  <a:gd name="T13" fmla="*/ 0 h 12"/>
                  <a:gd name="T14" fmla="*/ 2 w 57"/>
                  <a:gd name="T15" fmla="*/ 0 h 12"/>
                  <a:gd name="T16" fmla="*/ 0 w 57"/>
                  <a:gd name="T17" fmla="*/ 3 h 12"/>
                  <a:gd name="T18" fmla="*/ 0 w 57"/>
                  <a:gd name="T19" fmla="*/ 6 h 12"/>
                  <a:gd name="T20" fmla="*/ 0 w 57"/>
                  <a:gd name="T21" fmla="*/ 9 h 12"/>
                  <a:gd name="T22" fmla="*/ 0 w 57"/>
                  <a:gd name="T23" fmla="*/ 12 h 12"/>
                  <a:gd name="T24" fmla="*/ 2 w 57"/>
                  <a:gd name="T25" fmla="*/ 12 h 12"/>
                  <a:gd name="T26" fmla="*/ 5 w 57"/>
                  <a:gd name="T27" fmla="*/ 12 h 12"/>
                  <a:gd name="T28" fmla="*/ 51 w 57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2"/>
                  <a:gd name="T47" fmla="*/ 57 w 57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2">
                    <a:moveTo>
                      <a:pt x="51" y="12"/>
                    </a:moveTo>
                    <a:lnTo>
                      <a:pt x="54" y="12"/>
                    </a:lnTo>
                    <a:lnTo>
                      <a:pt x="57" y="9"/>
                    </a:lnTo>
                    <a:lnTo>
                      <a:pt x="57" y="6"/>
                    </a:lnTo>
                    <a:lnTo>
                      <a:pt x="54" y="3"/>
                    </a:lnTo>
                    <a:lnTo>
                      <a:pt x="51" y="0"/>
                    </a:lnTo>
                    <a:lnTo>
                      <a:pt x="48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5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56" name="Group 8"/>
            <p:cNvGrpSpPr>
              <a:grpSpLocks/>
            </p:cNvGrpSpPr>
            <p:nvPr/>
          </p:nvGrpSpPr>
          <p:grpSpPr bwMode="auto">
            <a:xfrm>
              <a:off x="2514" y="2833"/>
              <a:ext cx="213" cy="121"/>
              <a:chOff x="3208" y="3839"/>
              <a:chExt cx="290" cy="149"/>
            </a:xfrm>
          </p:grpSpPr>
          <p:sp>
            <p:nvSpPr>
              <p:cNvPr id="17996" name="Freeform 9"/>
              <p:cNvSpPr>
                <a:spLocks/>
              </p:cNvSpPr>
              <p:nvPr/>
            </p:nvSpPr>
            <p:spPr bwMode="auto">
              <a:xfrm>
                <a:off x="3208" y="3931"/>
                <a:ext cx="20" cy="57"/>
              </a:xfrm>
              <a:custGeom>
                <a:avLst/>
                <a:gdLst>
                  <a:gd name="T0" fmla="*/ 0 w 20"/>
                  <a:gd name="T1" fmla="*/ 51 h 57"/>
                  <a:gd name="T2" fmla="*/ 0 w 20"/>
                  <a:gd name="T3" fmla="*/ 51 h 57"/>
                  <a:gd name="T4" fmla="*/ 3 w 20"/>
                  <a:gd name="T5" fmla="*/ 54 h 57"/>
                  <a:gd name="T6" fmla="*/ 6 w 20"/>
                  <a:gd name="T7" fmla="*/ 57 h 57"/>
                  <a:gd name="T8" fmla="*/ 6 w 20"/>
                  <a:gd name="T9" fmla="*/ 57 h 57"/>
                  <a:gd name="T10" fmla="*/ 9 w 20"/>
                  <a:gd name="T11" fmla="*/ 54 h 57"/>
                  <a:gd name="T12" fmla="*/ 12 w 20"/>
                  <a:gd name="T13" fmla="*/ 54 h 57"/>
                  <a:gd name="T14" fmla="*/ 20 w 20"/>
                  <a:gd name="T15" fmla="*/ 8 h 57"/>
                  <a:gd name="T16" fmla="*/ 20 w 20"/>
                  <a:gd name="T17" fmla="*/ 5 h 57"/>
                  <a:gd name="T18" fmla="*/ 20 w 20"/>
                  <a:gd name="T19" fmla="*/ 3 h 57"/>
                  <a:gd name="T20" fmla="*/ 18 w 20"/>
                  <a:gd name="T21" fmla="*/ 0 h 57"/>
                  <a:gd name="T22" fmla="*/ 15 w 20"/>
                  <a:gd name="T23" fmla="*/ 0 h 57"/>
                  <a:gd name="T24" fmla="*/ 12 w 20"/>
                  <a:gd name="T25" fmla="*/ 3 h 57"/>
                  <a:gd name="T26" fmla="*/ 9 w 20"/>
                  <a:gd name="T27" fmla="*/ 5 h 57"/>
                  <a:gd name="T28" fmla="*/ 0 w 20"/>
                  <a:gd name="T29" fmla="*/ 51 h 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"/>
                  <a:gd name="T46" fmla="*/ 0 h 57"/>
                  <a:gd name="T47" fmla="*/ 20 w 20"/>
                  <a:gd name="T48" fmla="*/ 57 h 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" h="57">
                    <a:moveTo>
                      <a:pt x="0" y="51"/>
                    </a:moveTo>
                    <a:lnTo>
                      <a:pt x="0" y="51"/>
                    </a:lnTo>
                    <a:lnTo>
                      <a:pt x="3" y="54"/>
                    </a:lnTo>
                    <a:lnTo>
                      <a:pt x="6" y="57"/>
                    </a:lnTo>
                    <a:lnTo>
                      <a:pt x="9" y="54"/>
                    </a:lnTo>
                    <a:lnTo>
                      <a:pt x="12" y="54"/>
                    </a:lnTo>
                    <a:lnTo>
                      <a:pt x="20" y="8"/>
                    </a:lnTo>
                    <a:lnTo>
                      <a:pt x="20" y="5"/>
                    </a:lnTo>
                    <a:lnTo>
                      <a:pt x="20" y="3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9" y="5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97" name="Freeform 10"/>
              <p:cNvSpPr>
                <a:spLocks/>
              </p:cNvSpPr>
              <p:nvPr/>
            </p:nvSpPr>
            <p:spPr bwMode="auto">
              <a:xfrm>
                <a:off x="3243" y="3879"/>
                <a:ext cx="46" cy="40"/>
              </a:xfrm>
              <a:custGeom>
                <a:avLst/>
                <a:gdLst>
                  <a:gd name="T0" fmla="*/ 0 w 46"/>
                  <a:gd name="T1" fmla="*/ 32 h 40"/>
                  <a:gd name="T2" fmla="*/ 0 w 46"/>
                  <a:gd name="T3" fmla="*/ 35 h 40"/>
                  <a:gd name="T4" fmla="*/ 0 w 46"/>
                  <a:gd name="T5" fmla="*/ 37 h 40"/>
                  <a:gd name="T6" fmla="*/ 0 w 46"/>
                  <a:gd name="T7" fmla="*/ 40 h 40"/>
                  <a:gd name="T8" fmla="*/ 3 w 46"/>
                  <a:gd name="T9" fmla="*/ 40 h 40"/>
                  <a:gd name="T10" fmla="*/ 6 w 46"/>
                  <a:gd name="T11" fmla="*/ 40 h 40"/>
                  <a:gd name="T12" fmla="*/ 8 w 46"/>
                  <a:gd name="T13" fmla="*/ 40 h 40"/>
                  <a:gd name="T14" fmla="*/ 46 w 46"/>
                  <a:gd name="T15" fmla="*/ 12 h 40"/>
                  <a:gd name="T16" fmla="*/ 46 w 46"/>
                  <a:gd name="T17" fmla="*/ 9 h 40"/>
                  <a:gd name="T18" fmla="*/ 46 w 46"/>
                  <a:gd name="T19" fmla="*/ 6 h 40"/>
                  <a:gd name="T20" fmla="*/ 46 w 46"/>
                  <a:gd name="T21" fmla="*/ 3 h 40"/>
                  <a:gd name="T22" fmla="*/ 43 w 46"/>
                  <a:gd name="T23" fmla="*/ 0 h 40"/>
                  <a:gd name="T24" fmla="*/ 40 w 46"/>
                  <a:gd name="T25" fmla="*/ 0 h 40"/>
                  <a:gd name="T26" fmla="*/ 37 w 46"/>
                  <a:gd name="T27" fmla="*/ 3 h 40"/>
                  <a:gd name="T28" fmla="*/ 0 w 46"/>
                  <a:gd name="T29" fmla="*/ 32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"/>
                  <a:gd name="T46" fmla="*/ 0 h 40"/>
                  <a:gd name="T47" fmla="*/ 46 w 46"/>
                  <a:gd name="T48" fmla="*/ 40 h 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" h="40">
                    <a:moveTo>
                      <a:pt x="0" y="32"/>
                    </a:moveTo>
                    <a:lnTo>
                      <a:pt x="0" y="35"/>
                    </a:lnTo>
                    <a:lnTo>
                      <a:pt x="0" y="37"/>
                    </a:lnTo>
                    <a:lnTo>
                      <a:pt x="0" y="40"/>
                    </a:lnTo>
                    <a:lnTo>
                      <a:pt x="3" y="40"/>
                    </a:lnTo>
                    <a:lnTo>
                      <a:pt x="6" y="40"/>
                    </a:lnTo>
                    <a:lnTo>
                      <a:pt x="8" y="40"/>
                    </a:lnTo>
                    <a:lnTo>
                      <a:pt x="46" y="12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6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3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98" name="Freeform 11"/>
              <p:cNvSpPr>
                <a:spLocks/>
              </p:cNvSpPr>
              <p:nvPr/>
            </p:nvSpPr>
            <p:spPr bwMode="auto">
              <a:xfrm>
                <a:off x="3306" y="3839"/>
                <a:ext cx="52" cy="32"/>
              </a:xfrm>
              <a:custGeom>
                <a:avLst/>
                <a:gdLst>
                  <a:gd name="T0" fmla="*/ 0 w 52"/>
                  <a:gd name="T1" fmla="*/ 23 h 32"/>
                  <a:gd name="T2" fmla="*/ 0 w 52"/>
                  <a:gd name="T3" fmla="*/ 26 h 32"/>
                  <a:gd name="T4" fmla="*/ 0 w 52"/>
                  <a:gd name="T5" fmla="*/ 29 h 32"/>
                  <a:gd name="T6" fmla="*/ 0 w 52"/>
                  <a:gd name="T7" fmla="*/ 32 h 32"/>
                  <a:gd name="T8" fmla="*/ 3 w 52"/>
                  <a:gd name="T9" fmla="*/ 32 h 32"/>
                  <a:gd name="T10" fmla="*/ 6 w 52"/>
                  <a:gd name="T11" fmla="*/ 32 h 32"/>
                  <a:gd name="T12" fmla="*/ 9 w 52"/>
                  <a:gd name="T13" fmla="*/ 32 h 32"/>
                  <a:gd name="T14" fmla="*/ 34 w 52"/>
                  <a:gd name="T15" fmla="*/ 14 h 32"/>
                  <a:gd name="T16" fmla="*/ 29 w 52"/>
                  <a:gd name="T17" fmla="*/ 9 h 32"/>
                  <a:gd name="T18" fmla="*/ 31 w 52"/>
                  <a:gd name="T19" fmla="*/ 14 h 32"/>
                  <a:gd name="T20" fmla="*/ 43 w 52"/>
                  <a:gd name="T21" fmla="*/ 11 h 32"/>
                  <a:gd name="T22" fmla="*/ 40 w 52"/>
                  <a:gd name="T23" fmla="*/ 6 h 32"/>
                  <a:gd name="T24" fmla="*/ 40 w 52"/>
                  <a:gd name="T25" fmla="*/ 11 h 32"/>
                  <a:gd name="T26" fmla="*/ 43 w 52"/>
                  <a:gd name="T27" fmla="*/ 11 h 32"/>
                  <a:gd name="T28" fmla="*/ 46 w 52"/>
                  <a:gd name="T29" fmla="*/ 11 h 32"/>
                  <a:gd name="T30" fmla="*/ 49 w 52"/>
                  <a:gd name="T31" fmla="*/ 11 h 32"/>
                  <a:gd name="T32" fmla="*/ 52 w 52"/>
                  <a:gd name="T33" fmla="*/ 9 h 32"/>
                  <a:gd name="T34" fmla="*/ 52 w 52"/>
                  <a:gd name="T35" fmla="*/ 6 h 32"/>
                  <a:gd name="T36" fmla="*/ 49 w 52"/>
                  <a:gd name="T37" fmla="*/ 3 h 32"/>
                  <a:gd name="T38" fmla="*/ 46 w 52"/>
                  <a:gd name="T39" fmla="*/ 0 h 32"/>
                  <a:gd name="T40" fmla="*/ 43 w 52"/>
                  <a:gd name="T41" fmla="*/ 0 h 32"/>
                  <a:gd name="T42" fmla="*/ 40 w 52"/>
                  <a:gd name="T43" fmla="*/ 0 h 32"/>
                  <a:gd name="T44" fmla="*/ 29 w 52"/>
                  <a:gd name="T45" fmla="*/ 3 h 32"/>
                  <a:gd name="T46" fmla="*/ 26 w 52"/>
                  <a:gd name="T47" fmla="*/ 6 h 32"/>
                  <a:gd name="T48" fmla="*/ 0 w 52"/>
                  <a:gd name="T49" fmla="*/ 23 h 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2"/>
                  <a:gd name="T77" fmla="*/ 52 w 52"/>
                  <a:gd name="T78" fmla="*/ 32 h 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2">
                    <a:moveTo>
                      <a:pt x="0" y="23"/>
                    </a:moveTo>
                    <a:lnTo>
                      <a:pt x="0" y="26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9" y="32"/>
                    </a:lnTo>
                    <a:lnTo>
                      <a:pt x="34" y="14"/>
                    </a:lnTo>
                    <a:lnTo>
                      <a:pt x="29" y="9"/>
                    </a:lnTo>
                    <a:lnTo>
                      <a:pt x="31" y="14"/>
                    </a:lnTo>
                    <a:lnTo>
                      <a:pt x="43" y="11"/>
                    </a:lnTo>
                    <a:lnTo>
                      <a:pt x="40" y="6"/>
                    </a:lnTo>
                    <a:lnTo>
                      <a:pt x="40" y="11"/>
                    </a:lnTo>
                    <a:lnTo>
                      <a:pt x="43" y="11"/>
                    </a:lnTo>
                    <a:lnTo>
                      <a:pt x="46" y="11"/>
                    </a:lnTo>
                    <a:lnTo>
                      <a:pt x="49" y="11"/>
                    </a:lnTo>
                    <a:lnTo>
                      <a:pt x="52" y="9"/>
                    </a:lnTo>
                    <a:lnTo>
                      <a:pt x="52" y="6"/>
                    </a:lnTo>
                    <a:lnTo>
                      <a:pt x="49" y="3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29" y="3"/>
                    </a:lnTo>
                    <a:lnTo>
                      <a:pt x="26" y="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99" name="Freeform 12"/>
              <p:cNvSpPr>
                <a:spLocks/>
              </p:cNvSpPr>
              <p:nvPr/>
            </p:nvSpPr>
            <p:spPr bwMode="auto">
              <a:xfrm>
                <a:off x="3378" y="3842"/>
                <a:ext cx="54" cy="31"/>
              </a:xfrm>
              <a:custGeom>
                <a:avLst/>
                <a:gdLst>
                  <a:gd name="T0" fmla="*/ 8 w 54"/>
                  <a:gd name="T1" fmla="*/ 0 h 31"/>
                  <a:gd name="T2" fmla="*/ 5 w 54"/>
                  <a:gd name="T3" fmla="*/ 0 h 31"/>
                  <a:gd name="T4" fmla="*/ 2 w 54"/>
                  <a:gd name="T5" fmla="*/ 3 h 31"/>
                  <a:gd name="T6" fmla="*/ 0 w 54"/>
                  <a:gd name="T7" fmla="*/ 6 h 31"/>
                  <a:gd name="T8" fmla="*/ 0 w 54"/>
                  <a:gd name="T9" fmla="*/ 8 h 31"/>
                  <a:gd name="T10" fmla="*/ 2 w 54"/>
                  <a:gd name="T11" fmla="*/ 11 h 31"/>
                  <a:gd name="T12" fmla="*/ 5 w 54"/>
                  <a:gd name="T13" fmla="*/ 11 h 31"/>
                  <a:gd name="T14" fmla="*/ 17 w 54"/>
                  <a:gd name="T15" fmla="*/ 14 h 31"/>
                  <a:gd name="T16" fmla="*/ 17 w 54"/>
                  <a:gd name="T17" fmla="*/ 8 h 31"/>
                  <a:gd name="T18" fmla="*/ 14 w 54"/>
                  <a:gd name="T19" fmla="*/ 14 h 31"/>
                  <a:gd name="T20" fmla="*/ 25 w 54"/>
                  <a:gd name="T21" fmla="*/ 20 h 31"/>
                  <a:gd name="T22" fmla="*/ 34 w 54"/>
                  <a:gd name="T23" fmla="*/ 26 h 31"/>
                  <a:gd name="T24" fmla="*/ 43 w 54"/>
                  <a:gd name="T25" fmla="*/ 29 h 31"/>
                  <a:gd name="T26" fmla="*/ 45 w 54"/>
                  <a:gd name="T27" fmla="*/ 31 h 31"/>
                  <a:gd name="T28" fmla="*/ 48 w 54"/>
                  <a:gd name="T29" fmla="*/ 31 h 31"/>
                  <a:gd name="T30" fmla="*/ 51 w 54"/>
                  <a:gd name="T31" fmla="*/ 29 h 31"/>
                  <a:gd name="T32" fmla="*/ 54 w 54"/>
                  <a:gd name="T33" fmla="*/ 26 h 31"/>
                  <a:gd name="T34" fmla="*/ 54 w 54"/>
                  <a:gd name="T35" fmla="*/ 23 h 31"/>
                  <a:gd name="T36" fmla="*/ 51 w 54"/>
                  <a:gd name="T37" fmla="*/ 20 h 31"/>
                  <a:gd name="T38" fmla="*/ 43 w 54"/>
                  <a:gd name="T39" fmla="*/ 17 h 31"/>
                  <a:gd name="T40" fmla="*/ 34 w 54"/>
                  <a:gd name="T41" fmla="*/ 11 h 31"/>
                  <a:gd name="T42" fmla="*/ 23 w 54"/>
                  <a:gd name="T43" fmla="*/ 6 h 31"/>
                  <a:gd name="T44" fmla="*/ 20 w 54"/>
                  <a:gd name="T45" fmla="*/ 3 h 31"/>
                  <a:gd name="T46" fmla="*/ 8 w 54"/>
                  <a:gd name="T47" fmla="*/ 0 h 3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4"/>
                  <a:gd name="T73" fmla="*/ 0 h 31"/>
                  <a:gd name="T74" fmla="*/ 54 w 54"/>
                  <a:gd name="T75" fmla="*/ 31 h 3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4" h="31">
                    <a:moveTo>
                      <a:pt x="8" y="0"/>
                    </a:moveTo>
                    <a:lnTo>
                      <a:pt x="5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5" y="11"/>
                    </a:lnTo>
                    <a:lnTo>
                      <a:pt x="17" y="14"/>
                    </a:lnTo>
                    <a:lnTo>
                      <a:pt x="17" y="8"/>
                    </a:lnTo>
                    <a:lnTo>
                      <a:pt x="14" y="14"/>
                    </a:lnTo>
                    <a:lnTo>
                      <a:pt x="25" y="20"/>
                    </a:lnTo>
                    <a:lnTo>
                      <a:pt x="34" y="26"/>
                    </a:lnTo>
                    <a:lnTo>
                      <a:pt x="43" y="29"/>
                    </a:lnTo>
                    <a:lnTo>
                      <a:pt x="45" y="31"/>
                    </a:lnTo>
                    <a:lnTo>
                      <a:pt x="48" y="31"/>
                    </a:lnTo>
                    <a:lnTo>
                      <a:pt x="51" y="29"/>
                    </a:lnTo>
                    <a:lnTo>
                      <a:pt x="54" y="26"/>
                    </a:lnTo>
                    <a:lnTo>
                      <a:pt x="54" y="23"/>
                    </a:lnTo>
                    <a:lnTo>
                      <a:pt x="51" y="20"/>
                    </a:lnTo>
                    <a:lnTo>
                      <a:pt x="43" y="17"/>
                    </a:lnTo>
                    <a:lnTo>
                      <a:pt x="34" y="11"/>
                    </a:lnTo>
                    <a:lnTo>
                      <a:pt x="23" y="6"/>
                    </a:lnTo>
                    <a:lnTo>
                      <a:pt x="20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00" name="Freeform 13"/>
              <p:cNvSpPr>
                <a:spLocks/>
              </p:cNvSpPr>
              <p:nvPr/>
            </p:nvSpPr>
            <p:spPr bwMode="auto">
              <a:xfrm>
                <a:off x="3449" y="3882"/>
                <a:ext cx="35" cy="49"/>
              </a:xfrm>
              <a:custGeom>
                <a:avLst/>
                <a:gdLst>
                  <a:gd name="T0" fmla="*/ 9 w 35"/>
                  <a:gd name="T1" fmla="*/ 0 h 49"/>
                  <a:gd name="T2" fmla="*/ 6 w 35"/>
                  <a:gd name="T3" fmla="*/ 0 h 49"/>
                  <a:gd name="T4" fmla="*/ 3 w 35"/>
                  <a:gd name="T5" fmla="*/ 0 h 49"/>
                  <a:gd name="T6" fmla="*/ 0 w 35"/>
                  <a:gd name="T7" fmla="*/ 0 h 49"/>
                  <a:gd name="T8" fmla="*/ 0 w 35"/>
                  <a:gd name="T9" fmla="*/ 3 h 49"/>
                  <a:gd name="T10" fmla="*/ 0 w 35"/>
                  <a:gd name="T11" fmla="*/ 6 h 49"/>
                  <a:gd name="T12" fmla="*/ 0 w 35"/>
                  <a:gd name="T13" fmla="*/ 9 h 49"/>
                  <a:gd name="T14" fmla="*/ 3 w 35"/>
                  <a:gd name="T15" fmla="*/ 11 h 49"/>
                  <a:gd name="T16" fmla="*/ 6 w 35"/>
                  <a:gd name="T17" fmla="*/ 6 h 49"/>
                  <a:gd name="T18" fmla="*/ 0 w 35"/>
                  <a:gd name="T19" fmla="*/ 9 h 49"/>
                  <a:gd name="T20" fmla="*/ 6 w 35"/>
                  <a:gd name="T21" fmla="*/ 20 h 49"/>
                  <a:gd name="T22" fmla="*/ 9 w 35"/>
                  <a:gd name="T23" fmla="*/ 23 h 49"/>
                  <a:gd name="T24" fmla="*/ 17 w 35"/>
                  <a:gd name="T25" fmla="*/ 32 h 49"/>
                  <a:gd name="T26" fmla="*/ 20 w 35"/>
                  <a:gd name="T27" fmla="*/ 26 h 49"/>
                  <a:gd name="T28" fmla="*/ 15 w 35"/>
                  <a:gd name="T29" fmla="*/ 29 h 49"/>
                  <a:gd name="T30" fmla="*/ 20 w 35"/>
                  <a:gd name="T31" fmla="*/ 40 h 49"/>
                  <a:gd name="T32" fmla="*/ 23 w 35"/>
                  <a:gd name="T33" fmla="*/ 46 h 49"/>
                  <a:gd name="T34" fmla="*/ 26 w 35"/>
                  <a:gd name="T35" fmla="*/ 49 h 49"/>
                  <a:gd name="T36" fmla="*/ 29 w 35"/>
                  <a:gd name="T37" fmla="*/ 49 h 49"/>
                  <a:gd name="T38" fmla="*/ 32 w 35"/>
                  <a:gd name="T39" fmla="*/ 49 h 49"/>
                  <a:gd name="T40" fmla="*/ 35 w 35"/>
                  <a:gd name="T41" fmla="*/ 49 h 49"/>
                  <a:gd name="T42" fmla="*/ 35 w 35"/>
                  <a:gd name="T43" fmla="*/ 46 h 49"/>
                  <a:gd name="T44" fmla="*/ 35 w 35"/>
                  <a:gd name="T45" fmla="*/ 43 h 49"/>
                  <a:gd name="T46" fmla="*/ 32 w 35"/>
                  <a:gd name="T47" fmla="*/ 37 h 49"/>
                  <a:gd name="T48" fmla="*/ 26 w 35"/>
                  <a:gd name="T49" fmla="*/ 26 h 49"/>
                  <a:gd name="T50" fmla="*/ 26 w 35"/>
                  <a:gd name="T51" fmla="*/ 23 h 49"/>
                  <a:gd name="T52" fmla="*/ 17 w 35"/>
                  <a:gd name="T53" fmla="*/ 14 h 49"/>
                  <a:gd name="T54" fmla="*/ 12 w 35"/>
                  <a:gd name="T55" fmla="*/ 17 h 49"/>
                  <a:gd name="T56" fmla="*/ 17 w 35"/>
                  <a:gd name="T57" fmla="*/ 17 h 49"/>
                  <a:gd name="T58" fmla="*/ 12 w 35"/>
                  <a:gd name="T59" fmla="*/ 6 h 49"/>
                  <a:gd name="T60" fmla="*/ 12 w 35"/>
                  <a:gd name="T61" fmla="*/ 3 h 49"/>
                  <a:gd name="T62" fmla="*/ 9 w 35"/>
                  <a:gd name="T63" fmla="*/ 0 h 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5"/>
                  <a:gd name="T97" fmla="*/ 0 h 49"/>
                  <a:gd name="T98" fmla="*/ 35 w 35"/>
                  <a:gd name="T99" fmla="*/ 49 h 4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5" h="49">
                    <a:moveTo>
                      <a:pt x="9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6" y="6"/>
                    </a:lnTo>
                    <a:lnTo>
                      <a:pt x="0" y="9"/>
                    </a:lnTo>
                    <a:lnTo>
                      <a:pt x="6" y="20"/>
                    </a:lnTo>
                    <a:lnTo>
                      <a:pt x="9" y="23"/>
                    </a:lnTo>
                    <a:lnTo>
                      <a:pt x="17" y="32"/>
                    </a:lnTo>
                    <a:lnTo>
                      <a:pt x="20" y="26"/>
                    </a:lnTo>
                    <a:lnTo>
                      <a:pt x="15" y="29"/>
                    </a:lnTo>
                    <a:lnTo>
                      <a:pt x="20" y="40"/>
                    </a:lnTo>
                    <a:lnTo>
                      <a:pt x="23" y="46"/>
                    </a:lnTo>
                    <a:lnTo>
                      <a:pt x="26" y="49"/>
                    </a:lnTo>
                    <a:lnTo>
                      <a:pt x="29" y="49"/>
                    </a:lnTo>
                    <a:lnTo>
                      <a:pt x="32" y="49"/>
                    </a:lnTo>
                    <a:lnTo>
                      <a:pt x="35" y="49"/>
                    </a:lnTo>
                    <a:lnTo>
                      <a:pt x="35" y="46"/>
                    </a:lnTo>
                    <a:lnTo>
                      <a:pt x="35" y="43"/>
                    </a:lnTo>
                    <a:lnTo>
                      <a:pt x="32" y="37"/>
                    </a:lnTo>
                    <a:lnTo>
                      <a:pt x="26" y="26"/>
                    </a:lnTo>
                    <a:lnTo>
                      <a:pt x="26" y="23"/>
                    </a:lnTo>
                    <a:lnTo>
                      <a:pt x="17" y="14"/>
                    </a:lnTo>
                    <a:lnTo>
                      <a:pt x="12" y="17"/>
                    </a:lnTo>
                    <a:lnTo>
                      <a:pt x="17" y="17"/>
                    </a:lnTo>
                    <a:lnTo>
                      <a:pt x="12" y="6"/>
                    </a:lnTo>
                    <a:lnTo>
                      <a:pt x="12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01" name="Freeform 14"/>
              <p:cNvSpPr>
                <a:spLocks/>
              </p:cNvSpPr>
              <p:nvPr/>
            </p:nvSpPr>
            <p:spPr bwMode="auto">
              <a:xfrm>
                <a:off x="3466" y="3954"/>
                <a:ext cx="32" cy="34"/>
              </a:xfrm>
              <a:custGeom>
                <a:avLst/>
                <a:gdLst>
                  <a:gd name="T0" fmla="*/ 29 w 32"/>
                  <a:gd name="T1" fmla="*/ 2 h 34"/>
                  <a:gd name="T2" fmla="*/ 26 w 32"/>
                  <a:gd name="T3" fmla="*/ 0 h 34"/>
                  <a:gd name="T4" fmla="*/ 23 w 32"/>
                  <a:gd name="T5" fmla="*/ 0 h 34"/>
                  <a:gd name="T6" fmla="*/ 21 w 32"/>
                  <a:gd name="T7" fmla="*/ 0 h 34"/>
                  <a:gd name="T8" fmla="*/ 18 w 32"/>
                  <a:gd name="T9" fmla="*/ 0 h 34"/>
                  <a:gd name="T10" fmla="*/ 18 w 32"/>
                  <a:gd name="T11" fmla="*/ 2 h 34"/>
                  <a:gd name="T12" fmla="*/ 18 w 32"/>
                  <a:gd name="T13" fmla="*/ 5 h 34"/>
                  <a:gd name="T14" fmla="*/ 18 w 32"/>
                  <a:gd name="T15" fmla="*/ 11 h 34"/>
                  <a:gd name="T16" fmla="*/ 21 w 32"/>
                  <a:gd name="T17" fmla="*/ 23 h 34"/>
                  <a:gd name="T18" fmla="*/ 26 w 32"/>
                  <a:gd name="T19" fmla="*/ 20 h 34"/>
                  <a:gd name="T20" fmla="*/ 21 w 32"/>
                  <a:gd name="T21" fmla="*/ 20 h 34"/>
                  <a:gd name="T22" fmla="*/ 21 w 32"/>
                  <a:gd name="T23" fmla="*/ 23 h 34"/>
                  <a:gd name="T24" fmla="*/ 21 w 32"/>
                  <a:gd name="T25" fmla="*/ 28 h 34"/>
                  <a:gd name="T26" fmla="*/ 26 w 32"/>
                  <a:gd name="T27" fmla="*/ 28 h 34"/>
                  <a:gd name="T28" fmla="*/ 26 w 32"/>
                  <a:gd name="T29" fmla="*/ 23 h 34"/>
                  <a:gd name="T30" fmla="*/ 3 w 32"/>
                  <a:gd name="T31" fmla="*/ 23 h 34"/>
                  <a:gd name="T32" fmla="*/ 0 w 32"/>
                  <a:gd name="T33" fmla="*/ 25 h 34"/>
                  <a:gd name="T34" fmla="*/ 0 w 32"/>
                  <a:gd name="T35" fmla="*/ 28 h 34"/>
                  <a:gd name="T36" fmla="*/ 0 w 32"/>
                  <a:gd name="T37" fmla="*/ 31 h 34"/>
                  <a:gd name="T38" fmla="*/ 0 w 32"/>
                  <a:gd name="T39" fmla="*/ 34 h 34"/>
                  <a:gd name="T40" fmla="*/ 3 w 32"/>
                  <a:gd name="T41" fmla="*/ 34 h 34"/>
                  <a:gd name="T42" fmla="*/ 6 w 32"/>
                  <a:gd name="T43" fmla="*/ 34 h 34"/>
                  <a:gd name="T44" fmla="*/ 29 w 32"/>
                  <a:gd name="T45" fmla="*/ 34 h 34"/>
                  <a:gd name="T46" fmla="*/ 29 w 32"/>
                  <a:gd name="T47" fmla="*/ 31 h 34"/>
                  <a:gd name="T48" fmla="*/ 32 w 32"/>
                  <a:gd name="T49" fmla="*/ 31 h 34"/>
                  <a:gd name="T50" fmla="*/ 32 w 32"/>
                  <a:gd name="T51" fmla="*/ 25 h 34"/>
                  <a:gd name="T52" fmla="*/ 32 w 32"/>
                  <a:gd name="T53" fmla="*/ 23 h 34"/>
                  <a:gd name="T54" fmla="*/ 32 w 32"/>
                  <a:gd name="T55" fmla="*/ 20 h 34"/>
                  <a:gd name="T56" fmla="*/ 32 w 32"/>
                  <a:gd name="T57" fmla="*/ 20 h 34"/>
                  <a:gd name="T58" fmla="*/ 29 w 32"/>
                  <a:gd name="T59" fmla="*/ 8 h 34"/>
                  <a:gd name="T60" fmla="*/ 29 w 32"/>
                  <a:gd name="T61" fmla="*/ 2 h 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2"/>
                  <a:gd name="T94" fmla="*/ 0 h 34"/>
                  <a:gd name="T95" fmla="*/ 32 w 32"/>
                  <a:gd name="T96" fmla="*/ 34 h 3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2" h="34">
                    <a:moveTo>
                      <a:pt x="29" y="2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8" y="5"/>
                    </a:lnTo>
                    <a:lnTo>
                      <a:pt x="18" y="11"/>
                    </a:lnTo>
                    <a:lnTo>
                      <a:pt x="21" y="23"/>
                    </a:lnTo>
                    <a:lnTo>
                      <a:pt x="26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1" y="28"/>
                    </a:lnTo>
                    <a:lnTo>
                      <a:pt x="26" y="28"/>
                    </a:lnTo>
                    <a:lnTo>
                      <a:pt x="26" y="23"/>
                    </a:lnTo>
                    <a:lnTo>
                      <a:pt x="3" y="23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29" y="34"/>
                    </a:lnTo>
                    <a:lnTo>
                      <a:pt x="29" y="31"/>
                    </a:lnTo>
                    <a:lnTo>
                      <a:pt x="32" y="31"/>
                    </a:lnTo>
                    <a:lnTo>
                      <a:pt x="32" y="25"/>
                    </a:lnTo>
                    <a:lnTo>
                      <a:pt x="32" y="23"/>
                    </a:lnTo>
                    <a:lnTo>
                      <a:pt x="32" y="20"/>
                    </a:lnTo>
                    <a:lnTo>
                      <a:pt x="29" y="8"/>
                    </a:lnTo>
                    <a:lnTo>
                      <a:pt x="29" y="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02" name="Freeform 15"/>
              <p:cNvSpPr>
                <a:spLocks/>
              </p:cNvSpPr>
              <p:nvPr/>
            </p:nvSpPr>
            <p:spPr bwMode="auto">
              <a:xfrm>
                <a:off x="3386" y="3977"/>
                <a:ext cx="58" cy="11"/>
              </a:xfrm>
              <a:custGeom>
                <a:avLst/>
                <a:gdLst>
                  <a:gd name="T0" fmla="*/ 52 w 58"/>
                  <a:gd name="T1" fmla="*/ 11 h 11"/>
                  <a:gd name="T2" fmla="*/ 55 w 58"/>
                  <a:gd name="T3" fmla="*/ 11 h 11"/>
                  <a:gd name="T4" fmla="*/ 58 w 58"/>
                  <a:gd name="T5" fmla="*/ 8 h 11"/>
                  <a:gd name="T6" fmla="*/ 58 w 58"/>
                  <a:gd name="T7" fmla="*/ 5 h 11"/>
                  <a:gd name="T8" fmla="*/ 55 w 58"/>
                  <a:gd name="T9" fmla="*/ 2 h 11"/>
                  <a:gd name="T10" fmla="*/ 52 w 58"/>
                  <a:gd name="T11" fmla="*/ 0 h 11"/>
                  <a:gd name="T12" fmla="*/ 49 w 58"/>
                  <a:gd name="T13" fmla="*/ 0 h 11"/>
                  <a:gd name="T14" fmla="*/ 3 w 58"/>
                  <a:gd name="T15" fmla="*/ 0 h 11"/>
                  <a:gd name="T16" fmla="*/ 0 w 58"/>
                  <a:gd name="T17" fmla="*/ 2 h 11"/>
                  <a:gd name="T18" fmla="*/ 0 w 58"/>
                  <a:gd name="T19" fmla="*/ 5 h 11"/>
                  <a:gd name="T20" fmla="*/ 0 w 58"/>
                  <a:gd name="T21" fmla="*/ 8 h 11"/>
                  <a:gd name="T22" fmla="*/ 0 w 58"/>
                  <a:gd name="T23" fmla="*/ 11 h 11"/>
                  <a:gd name="T24" fmla="*/ 3 w 58"/>
                  <a:gd name="T25" fmla="*/ 11 h 11"/>
                  <a:gd name="T26" fmla="*/ 6 w 58"/>
                  <a:gd name="T27" fmla="*/ 11 h 11"/>
                  <a:gd name="T28" fmla="*/ 52 w 58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8"/>
                  <a:gd name="T46" fmla="*/ 0 h 11"/>
                  <a:gd name="T47" fmla="*/ 58 w 58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8" h="11">
                    <a:moveTo>
                      <a:pt x="52" y="11"/>
                    </a:moveTo>
                    <a:lnTo>
                      <a:pt x="55" y="11"/>
                    </a:lnTo>
                    <a:lnTo>
                      <a:pt x="58" y="8"/>
                    </a:lnTo>
                    <a:lnTo>
                      <a:pt x="58" y="5"/>
                    </a:lnTo>
                    <a:lnTo>
                      <a:pt x="55" y="2"/>
                    </a:lnTo>
                    <a:lnTo>
                      <a:pt x="52" y="0"/>
                    </a:lnTo>
                    <a:lnTo>
                      <a:pt x="49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52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03" name="Freeform 16"/>
              <p:cNvSpPr>
                <a:spLocks/>
              </p:cNvSpPr>
              <p:nvPr/>
            </p:nvSpPr>
            <p:spPr bwMode="auto">
              <a:xfrm>
                <a:off x="3306" y="3977"/>
                <a:ext cx="57" cy="11"/>
              </a:xfrm>
              <a:custGeom>
                <a:avLst/>
                <a:gdLst>
                  <a:gd name="T0" fmla="*/ 52 w 57"/>
                  <a:gd name="T1" fmla="*/ 11 h 11"/>
                  <a:gd name="T2" fmla="*/ 54 w 57"/>
                  <a:gd name="T3" fmla="*/ 11 h 11"/>
                  <a:gd name="T4" fmla="*/ 57 w 57"/>
                  <a:gd name="T5" fmla="*/ 8 h 11"/>
                  <a:gd name="T6" fmla="*/ 57 w 57"/>
                  <a:gd name="T7" fmla="*/ 5 h 11"/>
                  <a:gd name="T8" fmla="*/ 54 w 57"/>
                  <a:gd name="T9" fmla="*/ 2 h 11"/>
                  <a:gd name="T10" fmla="*/ 52 w 57"/>
                  <a:gd name="T11" fmla="*/ 0 h 11"/>
                  <a:gd name="T12" fmla="*/ 49 w 57"/>
                  <a:gd name="T13" fmla="*/ 0 h 11"/>
                  <a:gd name="T14" fmla="*/ 3 w 57"/>
                  <a:gd name="T15" fmla="*/ 0 h 11"/>
                  <a:gd name="T16" fmla="*/ 0 w 57"/>
                  <a:gd name="T17" fmla="*/ 2 h 11"/>
                  <a:gd name="T18" fmla="*/ 0 w 57"/>
                  <a:gd name="T19" fmla="*/ 5 h 11"/>
                  <a:gd name="T20" fmla="*/ 0 w 57"/>
                  <a:gd name="T21" fmla="*/ 8 h 11"/>
                  <a:gd name="T22" fmla="*/ 0 w 57"/>
                  <a:gd name="T23" fmla="*/ 11 h 11"/>
                  <a:gd name="T24" fmla="*/ 3 w 57"/>
                  <a:gd name="T25" fmla="*/ 11 h 11"/>
                  <a:gd name="T26" fmla="*/ 6 w 57"/>
                  <a:gd name="T27" fmla="*/ 11 h 11"/>
                  <a:gd name="T28" fmla="*/ 52 w 57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1"/>
                  <a:gd name="T47" fmla="*/ 57 w 57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1">
                    <a:moveTo>
                      <a:pt x="52" y="11"/>
                    </a:moveTo>
                    <a:lnTo>
                      <a:pt x="54" y="11"/>
                    </a:lnTo>
                    <a:lnTo>
                      <a:pt x="57" y="8"/>
                    </a:lnTo>
                    <a:lnTo>
                      <a:pt x="57" y="5"/>
                    </a:lnTo>
                    <a:lnTo>
                      <a:pt x="54" y="2"/>
                    </a:lnTo>
                    <a:lnTo>
                      <a:pt x="52" y="0"/>
                    </a:lnTo>
                    <a:lnTo>
                      <a:pt x="49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52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8004" name="Freeform 17"/>
              <p:cNvSpPr>
                <a:spLocks/>
              </p:cNvSpPr>
              <p:nvPr/>
            </p:nvSpPr>
            <p:spPr bwMode="auto">
              <a:xfrm>
                <a:off x="3226" y="3977"/>
                <a:ext cx="57" cy="11"/>
              </a:xfrm>
              <a:custGeom>
                <a:avLst/>
                <a:gdLst>
                  <a:gd name="T0" fmla="*/ 51 w 57"/>
                  <a:gd name="T1" fmla="*/ 11 h 11"/>
                  <a:gd name="T2" fmla="*/ 54 w 57"/>
                  <a:gd name="T3" fmla="*/ 11 h 11"/>
                  <a:gd name="T4" fmla="*/ 57 w 57"/>
                  <a:gd name="T5" fmla="*/ 8 h 11"/>
                  <a:gd name="T6" fmla="*/ 57 w 57"/>
                  <a:gd name="T7" fmla="*/ 5 h 11"/>
                  <a:gd name="T8" fmla="*/ 54 w 57"/>
                  <a:gd name="T9" fmla="*/ 2 h 11"/>
                  <a:gd name="T10" fmla="*/ 51 w 57"/>
                  <a:gd name="T11" fmla="*/ 0 h 11"/>
                  <a:gd name="T12" fmla="*/ 48 w 57"/>
                  <a:gd name="T13" fmla="*/ 0 h 11"/>
                  <a:gd name="T14" fmla="*/ 2 w 57"/>
                  <a:gd name="T15" fmla="*/ 0 h 11"/>
                  <a:gd name="T16" fmla="*/ 0 w 57"/>
                  <a:gd name="T17" fmla="*/ 2 h 11"/>
                  <a:gd name="T18" fmla="*/ 0 w 57"/>
                  <a:gd name="T19" fmla="*/ 5 h 11"/>
                  <a:gd name="T20" fmla="*/ 0 w 57"/>
                  <a:gd name="T21" fmla="*/ 8 h 11"/>
                  <a:gd name="T22" fmla="*/ 0 w 57"/>
                  <a:gd name="T23" fmla="*/ 11 h 11"/>
                  <a:gd name="T24" fmla="*/ 2 w 57"/>
                  <a:gd name="T25" fmla="*/ 11 h 11"/>
                  <a:gd name="T26" fmla="*/ 5 w 57"/>
                  <a:gd name="T27" fmla="*/ 11 h 11"/>
                  <a:gd name="T28" fmla="*/ 51 w 57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1"/>
                  <a:gd name="T47" fmla="*/ 57 w 57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1">
                    <a:moveTo>
                      <a:pt x="51" y="11"/>
                    </a:moveTo>
                    <a:lnTo>
                      <a:pt x="54" y="11"/>
                    </a:lnTo>
                    <a:lnTo>
                      <a:pt x="57" y="8"/>
                    </a:lnTo>
                    <a:lnTo>
                      <a:pt x="57" y="5"/>
                    </a:lnTo>
                    <a:lnTo>
                      <a:pt x="54" y="2"/>
                    </a:lnTo>
                    <a:lnTo>
                      <a:pt x="51" y="0"/>
                    </a:lnTo>
                    <a:lnTo>
                      <a:pt x="48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5" y="11"/>
                    </a:lnTo>
                    <a:lnTo>
                      <a:pt x="51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57" name="Group 18"/>
            <p:cNvGrpSpPr>
              <a:grpSpLocks/>
            </p:cNvGrpSpPr>
            <p:nvPr/>
          </p:nvGrpSpPr>
          <p:grpSpPr bwMode="auto">
            <a:xfrm>
              <a:off x="2514" y="2699"/>
              <a:ext cx="213" cy="118"/>
              <a:chOff x="3208" y="3673"/>
              <a:chExt cx="290" cy="146"/>
            </a:xfrm>
          </p:grpSpPr>
          <p:sp>
            <p:nvSpPr>
              <p:cNvPr id="17987" name="Freeform 19"/>
              <p:cNvSpPr>
                <a:spLocks/>
              </p:cNvSpPr>
              <p:nvPr/>
            </p:nvSpPr>
            <p:spPr bwMode="auto">
              <a:xfrm>
                <a:off x="3208" y="3762"/>
                <a:ext cx="20" cy="57"/>
              </a:xfrm>
              <a:custGeom>
                <a:avLst/>
                <a:gdLst>
                  <a:gd name="T0" fmla="*/ 0 w 20"/>
                  <a:gd name="T1" fmla="*/ 51 h 57"/>
                  <a:gd name="T2" fmla="*/ 0 w 20"/>
                  <a:gd name="T3" fmla="*/ 51 h 57"/>
                  <a:gd name="T4" fmla="*/ 3 w 20"/>
                  <a:gd name="T5" fmla="*/ 54 h 57"/>
                  <a:gd name="T6" fmla="*/ 6 w 20"/>
                  <a:gd name="T7" fmla="*/ 57 h 57"/>
                  <a:gd name="T8" fmla="*/ 6 w 20"/>
                  <a:gd name="T9" fmla="*/ 57 h 57"/>
                  <a:gd name="T10" fmla="*/ 9 w 20"/>
                  <a:gd name="T11" fmla="*/ 54 h 57"/>
                  <a:gd name="T12" fmla="*/ 12 w 20"/>
                  <a:gd name="T13" fmla="*/ 54 h 57"/>
                  <a:gd name="T14" fmla="*/ 20 w 20"/>
                  <a:gd name="T15" fmla="*/ 8 h 57"/>
                  <a:gd name="T16" fmla="*/ 20 w 20"/>
                  <a:gd name="T17" fmla="*/ 5 h 57"/>
                  <a:gd name="T18" fmla="*/ 20 w 20"/>
                  <a:gd name="T19" fmla="*/ 3 h 57"/>
                  <a:gd name="T20" fmla="*/ 18 w 20"/>
                  <a:gd name="T21" fmla="*/ 0 h 57"/>
                  <a:gd name="T22" fmla="*/ 15 w 20"/>
                  <a:gd name="T23" fmla="*/ 0 h 57"/>
                  <a:gd name="T24" fmla="*/ 12 w 20"/>
                  <a:gd name="T25" fmla="*/ 3 h 57"/>
                  <a:gd name="T26" fmla="*/ 9 w 20"/>
                  <a:gd name="T27" fmla="*/ 5 h 57"/>
                  <a:gd name="T28" fmla="*/ 0 w 20"/>
                  <a:gd name="T29" fmla="*/ 51 h 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"/>
                  <a:gd name="T46" fmla="*/ 0 h 57"/>
                  <a:gd name="T47" fmla="*/ 20 w 20"/>
                  <a:gd name="T48" fmla="*/ 57 h 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" h="57">
                    <a:moveTo>
                      <a:pt x="0" y="51"/>
                    </a:moveTo>
                    <a:lnTo>
                      <a:pt x="0" y="51"/>
                    </a:lnTo>
                    <a:lnTo>
                      <a:pt x="3" y="54"/>
                    </a:lnTo>
                    <a:lnTo>
                      <a:pt x="6" y="57"/>
                    </a:lnTo>
                    <a:lnTo>
                      <a:pt x="9" y="54"/>
                    </a:lnTo>
                    <a:lnTo>
                      <a:pt x="12" y="54"/>
                    </a:lnTo>
                    <a:lnTo>
                      <a:pt x="20" y="8"/>
                    </a:lnTo>
                    <a:lnTo>
                      <a:pt x="20" y="5"/>
                    </a:lnTo>
                    <a:lnTo>
                      <a:pt x="20" y="3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9" y="5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88" name="Freeform 20"/>
              <p:cNvSpPr>
                <a:spLocks/>
              </p:cNvSpPr>
              <p:nvPr/>
            </p:nvSpPr>
            <p:spPr bwMode="auto">
              <a:xfrm>
                <a:off x="3243" y="3710"/>
                <a:ext cx="46" cy="40"/>
              </a:xfrm>
              <a:custGeom>
                <a:avLst/>
                <a:gdLst>
                  <a:gd name="T0" fmla="*/ 0 w 46"/>
                  <a:gd name="T1" fmla="*/ 32 h 40"/>
                  <a:gd name="T2" fmla="*/ 0 w 46"/>
                  <a:gd name="T3" fmla="*/ 34 h 40"/>
                  <a:gd name="T4" fmla="*/ 0 w 46"/>
                  <a:gd name="T5" fmla="*/ 37 h 40"/>
                  <a:gd name="T6" fmla="*/ 0 w 46"/>
                  <a:gd name="T7" fmla="*/ 40 h 40"/>
                  <a:gd name="T8" fmla="*/ 3 w 46"/>
                  <a:gd name="T9" fmla="*/ 40 h 40"/>
                  <a:gd name="T10" fmla="*/ 6 w 46"/>
                  <a:gd name="T11" fmla="*/ 40 h 40"/>
                  <a:gd name="T12" fmla="*/ 8 w 46"/>
                  <a:gd name="T13" fmla="*/ 40 h 40"/>
                  <a:gd name="T14" fmla="*/ 46 w 46"/>
                  <a:gd name="T15" fmla="*/ 12 h 40"/>
                  <a:gd name="T16" fmla="*/ 46 w 46"/>
                  <a:gd name="T17" fmla="*/ 9 h 40"/>
                  <a:gd name="T18" fmla="*/ 46 w 46"/>
                  <a:gd name="T19" fmla="*/ 6 h 40"/>
                  <a:gd name="T20" fmla="*/ 46 w 46"/>
                  <a:gd name="T21" fmla="*/ 3 h 40"/>
                  <a:gd name="T22" fmla="*/ 43 w 46"/>
                  <a:gd name="T23" fmla="*/ 0 h 40"/>
                  <a:gd name="T24" fmla="*/ 40 w 46"/>
                  <a:gd name="T25" fmla="*/ 0 h 40"/>
                  <a:gd name="T26" fmla="*/ 37 w 46"/>
                  <a:gd name="T27" fmla="*/ 3 h 40"/>
                  <a:gd name="T28" fmla="*/ 0 w 46"/>
                  <a:gd name="T29" fmla="*/ 32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"/>
                  <a:gd name="T46" fmla="*/ 0 h 40"/>
                  <a:gd name="T47" fmla="*/ 46 w 46"/>
                  <a:gd name="T48" fmla="*/ 40 h 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" h="40">
                    <a:moveTo>
                      <a:pt x="0" y="32"/>
                    </a:moveTo>
                    <a:lnTo>
                      <a:pt x="0" y="34"/>
                    </a:lnTo>
                    <a:lnTo>
                      <a:pt x="0" y="37"/>
                    </a:lnTo>
                    <a:lnTo>
                      <a:pt x="0" y="40"/>
                    </a:lnTo>
                    <a:lnTo>
                      <a:pt x="3" y="40"/>
                    </a:lnTo>
                    <a:lnTo>
                      <a:pt x="6" y="40"/>
                    </a:lnTo>
                    <a:lnTo>
                      <a:pt x="8" y="40"/>
                    </a:lnTo>
                    <a:lnTo>
                      <a:pt x="46" y="12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6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3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89" name="Freeform 21"/>
              <p:cNvSpPr>
                <a:spLocks/>
              </p:cNvSpPr>
              <p:nvPr/>
            </p:nvSpPr>
            <p:spPr bwMode="auto">
              <a:xfrm>
                <a:off x="3306" y="3673"/>
                <a:ext cx="52" cy="29"/>
              </a:xfrm>
              <a:custGeom>
                <a:avLst/>
                <a:gdLst>
                  <a:gd name="T0" fmla="*/ 0 w 52"/>
                  <a:gd name="T1" fmla="*/ 20 h 29"/>
                  <a:gd name="T2" fmla="*/ 0 w 52"/>
                  <a:gd name="T3" fmla="*/ 23 h 29"/>
                  <a:gd name="T4" fmla="*/ 0 w 52"/>
                  <a:gd name="T5" fmla="*/ 26 h 29"/>
                  <a:gd name="T6" fmla="*/ 0 w 52"/>
                  <a:gd name="T7" fmla="*/ 29 h 29"/>
                  <a:gd name="T8" fmla="*/ 3 w 52"/>
                  <a:gd name="T9" fmla="*/ 29 h 29"/>
                  <a:gd name="T10" fmla="*/ 6 w 52"/>
                  <a:gd name="T11" fmla="*/ 29 h 29"/>
                  <a:gd name="T12" fmla="*/ 9 w 52"/>
                  <a:gd name="T13" fmla="*/ 29 h 29"/>
                  <a:gd name="T14" fmla="*/ 34 w 52"/>
                  <a:gd name="T15" fmla="*/ 11 h 29"/>
                  <a:gd name="T16" fmla="*/ 29 w 52"/>
                  <a:gd name="T17" fmla="*/ 6 h 29"/>
                  <a:gd name="T18" fmla="*/ 29 w 52"/>
                  <a:gd name="T19" fmla="*/ 11 h 29"/>
                  <a:gd name="T20" fmla="*/ 40 w 52"/>
                  <a:gd name="T21" fmla="*/ 11 h 29"/>
                  <a:gd name="T22" fmla="*/ 43 w 52"/>
                  <a:gd name="T23" fmla="*/ 11 h 29"/>
                  <a:gd name="T24" fmla="*/ 46 w 52"/>
                  <a:gd name="T25" fmla="*/ 11 h 29"/>
                  <a:gd name="T26" fmla="*/ 49 w 52"/>
                  <a:gd name="T27" fmla="*/ 11 h 29"/>
                  <a:gd name="T28" fmla="*/ 52 w 52"/>
                  <a:gd name="T29" fmla="*/ 8 h 29"/>
                  <a:gd name="T30" fmla="*/ 52 w 52"/>
                  <a:gd name="T31" fmla="*/ 6 h 29"/>
                  <a:gd name="T32" fmla="*/ 49 w 52"/>
                  <a:gd name="T33" fmla="*/ 3 h 29"/>
                  <a:gd name="T34" fmla="*/ 46 w 52"/>
                  <a:gd name="T35" fmla="*/ 0 h 29"/>
                  <a:gd name="T36" fmla="*/ 43 w 52"/>
                  <a:gd name="T37" fmla="*/ 0 h 29"/>
                  <a:gd name="T38" fmla="*/ 31 w 52"/>
                  <a:gd name="T39" fmla="*/ 0 h 29"/>
                  <a:gd name="T40" fmla="*/ 29 w 52"/>
                  <a:gd name="T41" fmla="*/ 0 h 29"/>
                  <a:gd name="T42" fmla="*/ 26 w 52"/>
                  <a:gd name="T43" fmla="*/ 3 h 29"/>
                  <a:gd name="T44" fmla="*/ 0 w 52"/>
                  <a:gd name="T45" fmla="*/ 20 h 2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2"/>
                  <a:gd name="T70" fmla="*/ 0 h 29"/>
                  <a:gd name="T71" fmla="*/ 52 w 52"/>
                  <a:gd name="T72" fmla="*/ 29 h 2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2" h="29">
                    <a:moveTo>
                      <a:pt x="0" y="20"/>
                    </a:moveTo>
                    <a:lnTo>
                      <a:pt x="0" y="23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6" y="29"/>
                    </a:lnTo>
                    <a:lnTo>
                      <a:pt x="9" y="29"/>
                    </a:lnTo>
                    <a:lnTo>
                      <a:pt x="34" y="11"/>
                    </a:lnTo>
                    <a:lnTo>
                      <a:pt x="29" y="6"/>
                    </a:lnTo>
                    <a:lnTo>
                      <a:pt x="29" y="11"/>
                    </a:lnTo>
                    <a:lnTo>
                      <a:pt x="40" y="11"/>
                    </a:lnTo>
                    <a:lnTo>
                      <a:pt x="43" y="11"/>
                    </a:lnTo>
                    <a:lnTo>
                      <a:pt x="46" y="11"/>
                    </a:lnTo>
                    <a:lnTo>
                      <a:pt x="49" y="11"/>
                    </a:lnTo>
                    <a:lnTo>
                      <a:pt x="52" y="8"/>
                    </a:lnTo>
                    <a:lnTo>
                      <a:pt x="52" y="6"/>
                    </a:lnTo>
                    <a:lnTo>
                      <a:pt x="49" y="3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6" y="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90" name="Freeform 22"/>
              <p:cNvSpPr>
                <a:spLocks/>
              </p:cNvSpPr>
              <p:nvPr/>
            </p:nvSpPr>
            <p:spPr bwMode="auto">
              <a:xfrm>
                <a:off x="3380" y="3676"/>
                <a:ext cx="52" cy="28"/>
              </a:xfrm>
              <a:custGeom>
                <a:avLst/>
                <a:gdLst>
                  <a:gd name="T0" fmla="*/ 6 w 52"/>
                  <a:gd name="T1" fmla="*/ 0 h 28"/>
                  <a:gd name="T2" fmla="*/ 3 w 52"/>
                  <a:gd name="T3" fmla="*/ 0 h 28"/>
                  <a:gd name="T4" fmla="*/ 0 w 52"/>
                  <a:gd name="T5" fmla="*/ 3 h 28"/>
                  <a:gd name="T6" fmla="*/ 0 w 52"/>
                  <a:gd name="T7" fmla="*/ 5 h 28"/>
                  <a:gd name="T8" fmla="*/ 0 w 52"/>
                  <a:gd name="T9" fmla="*/ 8 h 28"/>
                  <a:gd name="T10" fmla="*/ 0 w 52"/>
                  <a:gd name="T11" fmla="*/ 11 h 28"/>
                  <a:gd name="T12" fmla="*/ 3 w 52"/>
                  <a:gd name="T13" fmla="*/ 11 h 28"/>
                  <a:gd name="T14" fmla="*/ 15 w 52"/>
                  <a:gd name="T15" fmla="*/ 14 h 28"/>
                  <a:gd name="T16" fmla="*/ 15 w 52"/>
                  <a:gd name="T17" fmla="*/ 8 h 28"/>
                  <a:gd name="T18" fmla="*/ 12 w 52"/>
                  <a:gd name="T19" fmla="*/ 14 h 28"/>
                  <a:gd name="T20" fmla="*/ 23 w 52"/>
                  <a:gd name="T21" fmla="*/ 20 h 28"/>
                  <a:gd name="T22" fmla="*/ 26 w 52"/>
                  <a:gd name="T23" fmla="*/ 20 h 28"/>
                  <a:gd name="T24" fmla="*/ 35 w 52"/>
                  <a:gd name="T25" fmla="*/ 23 h 28"/>
                  <a:gd name="T26" fmla="*/ 35 w 52"/>
                  <a:gd name="T27" fmla="*/ 17 h 28"/>
                  <a:gd name="T28" fmla="*/ 32 w 52"/>
                  <a:gd name="T29" fmla="*/ 23 h 28"/>
                  <a:gd name="T30" fmla="*/ 43 w 52"/>
                  <a:gd name="T31" fmla="*/ 28 h 28"/>
                  <a:gd name="T32" fmla="*/ 43 w 52"/>
                  <a:gd name="T33" fmla="*/ 28 h 28"/>
                  <a:gd name="T34" fmla="*/ 46 w 52"/>
                  <a:gd name="T35" fmla="*/ 28 h 28"/>
                  <a:gd name="T36" fmla="*/ 49 w 52"/>
                  <a:gd name="T37" fmla="*/ 28 h 28"/>
                  <a:gd name="T38" fmla="*/ 52 w 52"/>
                  <a:gd name="T39" fmla="*/ 28 h 28"/>
                  <a:gd name="T40" fmla="*/ 52 w 52"/>
                  <a:gd name="T41" fmla="*/ 26 h 28"/>
                  <a:gd name="T42" fmla="*/ 52 w 52"/>
                  <a:gd name="T43" fmla="*/ 23 h 28"/>
                  <a:gd name="T44" fmla="*/ 52 w 52"/>
                  <a:gd name="T45" fmla="*/ 20 h 28"/>
                  <a:gd name="T46" fmla="*/ 52 w 52"/>
                  <a:gd name="T47" fmla="*/ 20 h 28"/>
                  <a:gd name="T48" fmla="*/ 41 w 52"/>
                  <a:gd name="T49" fmla="*/ 14 h 28"/>
                  <a:gd name="T50" fmla="*/ 38 w 52"/>
                  <a:gd name="T51" fmla="*/ 11 h 28"/>
                  <a:gd name="T52" fmla="*/ 29 w 52"/>
                  <a:gd name="T53" fmla="*/ 8 h 28"/>
                  <a:gd name="T54" fmla="*/ 26 w 52"/>
                  <a:gd name="T55" fmla="*/ 14 h 28"/>
                  <a:gd name="T56" fmla="*/ 32 w 52"/>
                  <a:gd name="T57" fmla="*/ 11 h 28"/>
                  <a:gd name="T58" fmla="*/ 21 w 52"/>
                  <a:gd name="T59" fmla="*/ 5 h 28"/>
                  <a:gd name="T60" fmla="*/ 18 w 52"/>
                  <a:gd name="T61" fmla="*/ 3 h 28"/>
                  <a:gd name="T62" fmla="*/ 6 w 52"/>
                  <a:gd name="T63" fmla="*/ 0 h 2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2"/>
                  <a:gd name="T97" fmla="*/ 0 h 28"/>
                  <a:gd name="T98" fmla="*/ 52 w 52"/>
                  <a:gd name="T99" fmla="*/ 28 h 2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2" h="28">
                    <a:moveTo>
                      <a:pt x="6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15" y="14"/>
                    </a:lnTo>
                    <a:lnTo>
                      <a:pt x="15" y="8"/>
                    </a:lnTo>
                    <a:lnTo>
                      <a:pt x="12" y="14"/>
                    </a:lnTo>
                    <a:lnTo>
                      <a:pt x="23" y="20"/>
                    </a:lnTo>
                    <a:lnTo>
                      <a:pt x="26" y="20"/>
                    </a:lnTo>
                    <a:lnTo>
                      <a:pt x="35" y="23"/>
                    </a:lnTo>
                    <a:lnTo>
                      <a:pt x="35" y="17"/>
                    </a:lnTo>
                    <a:lnTo>
                      <a:pt x="32" y="23"/>
                    </a:lnTo>
                    <a:lnTo>
                      <a:pt x="43" y="28"/>
                    </a:lnTo>
                    <a:lnTo>
                      <a:pt x="46" y="28"/>
                    </a:lnTo>
                    <a:lnTo>
                      <a:pt x="49" y="28"/>
                    </a:lnTo>
                    <a:lnTo>
                      <a:pt x="52" y="28"/>
                    </a:lnTo>
                    <a:lnTo>
                      <a:pt x="52" y="26"/>
                    </a:lnTo>
                    <a:lnTo>
                      <a:pt x="52" y="23"/>
                    </a:lnTo>
                    <a:lnTo>
                      <a:pt x="52" y="20"/>
                    </a:lnTo>
                    <a:lnTo>
                      <a:pt x="41" y="14"/>
                    </a:lnTo>
                    <a:lnTo>
                      <a:pt x="38" y="11"/>
                    </a:lnTo>
                    <a:lnTo>
                      <a:pt x="29" y="8"/>
                    </a:lnTo>
                    <a:lnTo>
                      <a:pt x="26" y="14"/>
                    </a:lnTo>
                    <a:lnTo>
                      <a:pt x="32" y="11"/>
                    </a:lnTo>
                    <a:lnTo>
                      <a:pt x="21" y="5"/>
                    </a:lnTo>
                    <a:lnTo>
                      <a:pt x="18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91" name="Freeform 23"/>
              <p:cNvSpPr>
                <a:spLocks/>
              </p:cNvSpPr>
              <p:nvPr/>
            </p:nvSpPr>
            <p:spPr bwMode="auto">
              <a:xfrm>
                <a:off x="3449" y="3716"/>
                <a:ext cx="38" cy="49"/>
              </a:xfrm>
              <a:custGeom>
                <a:avLst/>
                <a:gdLst>
                  <a:gd name="T0" fmla="*/ 9 w 38"/>
                  <a:gd name="T1" fmla="*/ 0 h 49"/>
                  <a:gd name="T2" fmla="*/ 6 w 38"/>
                  <a:gd name="T3" fmla="*/ 0 h 49"/>
                  <a:gd name="T4" fmla="*/ 3 w 38"/>
                  <a:gd name="T5" fmla="*/ 0 h 49"/>
                  <a:gd name="T6" fmla="*/ 0 w 38"/>
                  <a:gd name="T7" fmla="*/ 0 h 49"/>
                  <a:gd name="T8" fmla="*/ 0 w 38"/>
                  <a:gd name="T9" fmla="*/ 3 h 49"/>
                  <a:gd name="T10" fmla="*/ 0 w 38"/>
                  <a:gd name="T11" fmla="*/ 6 h 49"/>
                  <a:gd name="T12" fmla="*/ 0 w 38"/>
                  <a:gd name="T13" fmla="*/ 8 h 49"/>
                  <a:gd name="T14" fmla="*/ 3 w 38"/>
                  <a:gd name="T15" fmla="*/ 11 h 49"/>
                  <a:gd name="T16" fmla="*/ 9 w 38"/>
                  <a:gd name="T17" fmla="*/ 20 h 49"/>
                  <a:gd name="T18" fmla="*/ 17 w 38"/>
                  <a:gd name="T19" fmla="*/ 31 h 49"/>
                  <a:gd name="T20" fmla="*/ 23 w 38"/>
                  <a:gd name="T21" fmla="*/ 40 h 49"/>
                  <a:gd name="T22" fmla="*/ 26 w 38"/>
                  <a:gd name="T23" fmla="*/ 34 h 49"/>
                  <a:gd name="T24" fmla="*/ 20 w 38"/>
                  <a:gd name="T25" fmla="*/ 37 h 49"/>
                  <a:gd name="T26" fmla="*/ 26 w 38"/>
                  <a:gd name="T27" fmla="*/ 46 h 49"/>
                  <a:gd name="T28" fmla="*/ 26 w 38"/>
                  <a:gd name="T29" fmla="*/ 49 h 49"/>
                  <a:gd name="T30" fmla="*/ 29 w 38"/>
                  <a:gd name="T31" fmla="*/ 49 h 49"/>
                  <a:gd name="T32" fmla="*/ 32 w 38"/>
                  <a:gd name="T33" fmla="*/ 49 h 49"/>
                  <a:gd name="T34" fmla="*/ 35 w 38"/>
                  <a:gd name="T35" fmla="*/ 49 h 49"/>
                  <a:gd name="T36" fmla="*/ 38 w 38"/>
                  <a:gd name="T37" fmla="*/ 46 h 49"/>
                  <a:gd name="T38" fmla="*/ 38 w 38"/>
                  <a:gd name="T39" fmla="*/ 43 h 49"/>
                  <a:gd name="T40" fmla="*/ 32 w 38"/>
                  <a:gd name="T41" fmla="*/ 34 h 49"/>
                  <a:gd name="T42" fmla="*/ 32 w 38"/>
                  <a:gd name="T43" fmla="*/ 31 h 49"/>
                  <a:gd name="T44" fmla="*/ 26 w 38"/>
                  <a:gd name="T45" fmla="*/ 23 h 49"/>
                  <a:gd name="T46" fmla="*/ 17 w 38"/>
                  <a:gd name="T47" fmla="*/ 11 h 49"/>
                  <a:gd name="T48" fmla="*/ 12 w 38"/>
                  <a:gd name="T49" fmla="*/ 3 h 49"/>
                  <a:gd name="T50" fmla="*/ 9 w 38"/>
                  <a:gd name="T51" fmla="*/ 0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8"/>
                  <a:gd name="T79" fmla="*/ 0 h 49"/>
                  <a:gd name="T80" fmla="*/ 38 w 38"/>
                  <a:gd name="T81" fmla="*/ 49 h 4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8" h="49">
                    <a:moveTo>
                      <a:pt x="9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9" y="20"/>
                    </a:lnTo>
                    <a:lnTo>
                      <a:pt x="17" y="31"/>
                    </a:lnTo>
                    <a:lnTo>
                      <a:pt x="23" y="40"/>
                    </a:lnTo>
                    <a:lnTo>
                      <a:pt x="26" y="34"/>
                    </a:lnTo>
                    <a:lnTo>
                      <a:pt x="20" y="37"/>
                    </a:lnTo>
                    <a:lnTo>
                      <a:pt x="26" y="46"/>
                    </a:lnTo>
                    <a:lnTo>
                      <a:pt x="26" y="49"/>
                    </a:lnTo>
                    <a:lnTo>
                      <a:pt x="29" y="49"/>
                    </a:lnTo>
                    <a:lnTo>
                      <a:pt x="32" y="49"/>
                    </a:lnTo>
                    <a:lnTo>
                      <a:pt x="35" y="49"/>
                    </a:lnTo>
                    <a:lnTo>
                      <a:pt x="38" y="46"/>
                    </a:lnTo>
                    <a:lnTo>
                      <a:pt x="38" y="43"/>
                    </a:lnTo>
                    <a:lnTo>
                      <a:pt x="32" y="34"/>
                    </a:lnTo>
                    <a:lnTo>
                      <a:pt x="32" y="31"/>
                    </a:lnTo>
                    <a:lnTo>
                      <a:pt x="26" y="23"/>
                    </a:lnTo>
                    <a:lnTo>
                      <a:pt x="17" y="11"/>
                    </a:lnTo>
                    <a:lnTo>
                      <a:pt x="12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92" name="Freeform 24"/>
              <p:cNvSpPr>
                <a:spLocks/>
              </p:cNvSpPr>
              <p:nvPr/>
            </p:nvSpPr>
            <p:spPr bwMode="auto">
              <a:xfrm>
                <a:off x="3464" y="3787"/>
                <a:ext cx="34" cy="32"/>
              </a:xfrm>
              <a:custGeom>
                <a:avLst/>
                <a:gdLst>
                  <a:gd name="T0" fmla="*/ 31 w 34"/>
                  <a:gd name="T1" fmla="*/ 3 h 32"/>
                  <a:gd name="T2" fmla="*/ 28 w 34"/>
                  <a:gd name="T3" fmla="*/ 0 h 32"/>
                  <a:gd name="T4" fmla="*/ 25 w 34"/>
                  <a:gd name="T5" fmla="*/ 0 h 32"/>
                  <a:gd name="T6" fmla="*/ 23 w 34"/>
                  <a:gd name="T7" fmla="*/ 0 h 32"/>
                  <a:gd name="T8" fmla="*/ 20 w 34"/>
                  <a:gd name="T9" fmla="*/ 0 h 32"/>
                  <a:gd name="T10" fmla="*/ 20 w 34"/>
                  <a:gd name="T11" fmla="*/ 3 h 32"/>
                  <a:gd name="T12" fmla="*/ 20 w 34"/>
                  <a:gd name="T13" fmla="*/ 6 h 32"/>
                  <a:gd name="T14" fmla="*/ 20 w 34"/>
                  <a:gd name="T15" fmla="*/ 12 h 32"/>
                  <a:gd name="T16" fmla="*/ 23 w 34"/>
                  <a:gd name="T17" fmla="*/ 23 h 32"/>
                  <a:gd name="T18" fmla="*/ 28 w 34"/>
                  <a:gd name="T19" fmla="*/ 21 h 32"/>
                  <a:gd name="T20" fmla="*/ 23 w 34"/>
                  <a:gd name="T21" fmla="*/ 21 h 32"/>
                  <a:gd name="T22" fmla="*/ 23 w 34"/>
                  <a:gd name="T23" fmla="*/ 23 h 32"/>
                  <a:gd name="T24" fmla="*/ 23 w 34"/>
                  <a:gd name="T25" fmla="*/ 26 h 32"/>
                  <a:gd name="T26" fmla="*/ 28 w 34"/>
                  <a:gd name="T27" fmla="*/ 26 h 32"/>
                  <a:gd name="T28" fmla="*/ 28 w 34"/>
                  <a:gd name="T29" fmla="*/ 21 h 32"/>
                  <a:gd name="T30" fmla="*/ 2 w 34"/>
                  <a:gd name="T31" fmla="*/ 21 h 32"/>
                  <a:gd name="T32" fmla="*/ 0 w 34"/>
                  <a:gd name="T33" fmla="*/ 23 h 32"/>
                  <a:gd name="T34" fmla="*/ 0 w 34"/>
                  <a:gd name="T35" fmla="*/ 26 h 32"/>
                  <a:gd name="T36" fmla="*/ 0 w 34"/>
                  <a:gd name="T37" fmla="*/ 29 h 32"/>
                  <a:gd name="T38" fmla="*/ 0 w 34"/>
                  <a:gd name="T39" fmla="*/ 32 h 32"/>
                  <a:gd name="T40" fmla="*/ 2 w 34"/>
                  <a:gd name="T41" fmla="*/ 32 h 32"/>
                  <a:gd name="T42" fmla="*/ 5 w 34"/>
                  <a:gd name="T43" fmla="*/ 32 h 32"/>
                  <a:gd name="T44" fmla="*/ 31 w 34"/>
                  <a:gd name="T45" fmla="*/ 32 h 32"/>
                  <a:gd name="T46" fmla="*/ 31 w 34"/>
                  <a:gd name="T47" fmla="*/ 29 h 32"/>
                  <a:gd name="T48" fmla="*/ 34 w 34"/>
                  <a:gd name="T49" fmla="*/ 29 h 32"/>
                  <a:gd name="T50" fmla="*/ 34 w 34"/>
                  <a:gd name="T51" fmla="*/ 26 h 32"/>
                  <a:gd name="T52" fmla="*/ 34 w 34"/>
                  <a:gd name="T53" fmla="*/ 23 h 32"/>
                  <a:gd name="T54" fmla="*/ 34 w 34"/>
                  <a:gd name="T55" fmla="*/ 21 h 32"/>
                  <a:gd name="T56" fmla="*/ 34 w 34"/>
                  <a:gd name="T57" fmla="*/ 21 h 32"/>
                  <a:gd name="T58" fmla="*/ 31 w 34"/>
                  <a:gd name="T59" fmla="*/ 9 h 32"/>
                  <a:gd name="T60" fmla="*/ 31 w 34"/>
                  <a:gd name="T61" fmla="*/ 3 h 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"/>
                  <a:gd name="T94" fmla="*/ 0 h 32"/>
                  <a:gd name="T95" fmla="*/ 34 w 34"/>
                  <a:gd name="T96" fmla="*/ 32 h 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" h="32">
                    <a:moveTo>
                      <a:pt x="31" y="3"/>
                    </a:moveTo>
                    <a:lnTo>
                      <a:pt x="28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20" y="6"/>
                    </a:lnTo>
                    <a:lnTo>
                      <a:pt x="20" y="12"/>
                    </a:lnTo>
                    <a:lnTo>
                      <a:pt x="23" y="23"/>
                    </a:lnTo>
                    <a:lnTo>
                      <a:pt x="28" y="21"/>
                    </a:lnTo>
                    <a:lnTo>
                      <a:pt x="23" y="21"/>
                    </a:lnTo>
                    <a:lnTo>
                      <a:pt x="23" y="23"/>
                    </a:lnTo>
                    <a:lnTo>
                      <a:pt x="23" y="26"/>
                    </a:lnTo>
                    <a:lnTo>
                      <a:pt x="28" y="26"/>
                    </a:lnTo>
                    <a:lnTo>
                      <a:pt x="28" y="21"/>
                    </a:lnTo>
                    <a:lnTo>
                      <a:pt x="2" y="21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2" y="32"/>
                    </a:lnTo>
                    <a:lnTo>
                      <a:pt x="5" y="32"/>
                    </a:lnTo>
                    <a:lnTo>
                      <a:pt x="31" y="32"/>
                    </a:lnTo>
                    <a:lnTo>
                      <a:pt x="31" y="29"/>
                    </a:lnTo>
                    <a:lnTo>
                      <a:pt x="34" y="29"/>
                    </a:lnTo>
                    <a:lnTo>
                      <a:pt x="34" y="26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1" y="9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93" name="Freeform 25"/>
              <p:cNvSpPr>
                <a:spLocks/>
              </p:cNvSpPr>
              <p:nvPr/>
            </p:nvSpPr>
            <p:spPr bwMode="auto">
              <a:xfrm>
                <a:off x="3383" y="3808"/>
                <a:ext cx="58" cy="11"/>
              </a:xfrm>
              <a:custGeom>
                <a:avLst/>
                <a:gdLst>
                  <a:gd name="T0" fmla="*/ 52 w 58"/>
                  <a:gd name="T1" fmla="*/ 11 h 11"/>
                  <a:gd name="T2" fmla="*/ 55 w 58"/>
                  <a:gd name="T3" fmla="*/ 11 h 11"/>
                  <a:gd name="T4" fmla="*/ 58 w 58"/>
                  <a:gd name="T5" fmla="*/ 8 h 11"/>
                  <a:gd name="T6" fmla="*/ 58 w 58"/>
                  <a:gd name="T7" fmla="*/ 5 h 11"/>
                  <a:gd name="T8" fmla="*/ 55 w 58"/>
                  <a:gd name="T9" fmla="*/ 2 h 11"/>
                  <a:gd name="T10" fmla="*/ 52 w 58"/>
                  <a:gd name="T11" fmla="*/ 0 h 11"/>
                  <a:gd name="T12" fmla="*/ 49 w 58"/>
                  <a:gd name="T13" fmla="*/ 0 h 11"/>
                  <a:gd name="T14" fmla="*/ 3 w 58"/>
                  <a:gd name="T15" fmla="*/ 0 h 11"/>
                  <a:gd name="T16" fmla="*/ 0 w 58"/>
                  <a:gd name="T17" fmla="*/ 2 h 11"/>
                  <a:gd name="T18" fmla="*/ 0 w 58"/>
                  <a:gd name="T19" fmla="*/ 5 h 11"/>
                  <a:gd name="T20" fmla="*/ 0 w 58"/>
                  <a:gd name="T21" fmla="*/ 8 h 11"/>
                  <a:gd name="T22" fmla="*/ 0 w 58"/>
                  <a:gd name="T23" fmla="*/ 11 h 11"/>
                  <a:gd name="T24" fmla="*/ 3 w 58"/>
                  <a:gd name="T25" fmla="*/ 11 h 11"/>
                  <a:gd name="T26" fmla="*/ 6 w 58"/>
                  <a:gd name="T27" fmla="*/ 11 h 11"/>
                  <a:gd name="T28" fmla="*/ 52 w 58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8"/>
                  <a:gd name="T46" fmla="*/ 0 h 11"/>
                  <a:gd name="T47" fmla="*/ 58 w 58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8" h="11">
                    <a:moveTo>
                      <a:pt x="52" y="11"/>
                    </a:moveTo>
                    <a:lnTo>
                      <a:pt x="55" y="11"/>
                    </a:lnTo>
                    <a:lnTo>
                      <a:pt x="58" y="8"/>
                    </a:lnTo>
                    <a:lnTo>
                      <a:pt x="58" y="5"/>
                    </a:lnTo>
                    <a:lnTo>
                      <a:pt x="55" y="2"/>
                    </a:lnTo>
                    <a:lnTo>
                      <a:pt x="52" y="0"/>
                    </a:lnTo>
                    <a:lnTo>
                      <a:pt x="49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52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94" name="Freeform 26"/>
              <p:cNvSpPr>
                <a:spLocks/>
              </p:cNvSpPr>
              <p:nvPr/>
            </p:nvSpPr>
            <p:spPr bwMode="auto">
              <a:xfrm>
                <a:off x="3303" y="3808"/>
                <a:ext cx="57" cy="11"/>
              </a:xfrm>
              <a:custGeom>
                <a:avLst/>
                <a:gdLst>
                  <a:gd name="T0" fmla="*/ 52 w 57"/>
                  <a:gd name="T1" fmla="*/ 11 h 11"/>
                  <a:gd name="T2" fmla="*/ 55 w 57"/>
                  <a:gd name="T3" fmla="*/ 11 h 11"/>
                  <a:gd name="T4" fmla="*/ 57 w 57"/>
                  <a:gd name="T5" fmla="*/ 8 h 11"/>
                  <a:gd name="T6" fmla="*/ 57 w 57"/>
                  <a:gd name="T7" fmla="*/ 5 h 11"/>
                  <a:gd name="T8" fmla="*/ 55 w 57"/>
                  <a:gd name="T9" fmla="*/ 2 h 11"/>
                  <a:gd name="T10" fmla="*/ 52 w 57"/>
                  <a:gd name="T11" fmla="*/ 0 h 11"/>
                  <a:gd name="T12" fmla="*/ 49 w 57"/>
                  <a:gd name="T13" fmla="*/ 0 h 11"/>
                  <a:gd name="T14" fmla="*/ 3 w 57"/>
                  <a:gd name="T15" fmla="*/ 0 h 11"/>
                  <a:gd name="T16" fmla="*/ 0 w 57"/>
                  <a:gd name="T17" fmla="*/ 2 h 11"/>
                  <a:gd name="T18" fmla="*/ 0 w 57"/>
                  <a:gd name="T19" fmla="*/ 5 h 11"/>
                  <a:gd name="T20" fmla="*/ 0 w 57"/>
                  <a:gd name="T21" fmla="*/ 8 h 11"/>
                  <a:gd name="T22" fmla="*/ 0 w 57"/>
                  <a:gd name="T23" fmla="*/ 11 h 11"/>
                  <a:gd name="T24" fmla="*/ 3 w 57"/>
                  <a:gd name="T25" fmla="*/ 11 h 11"/>
                  <a:gd name="T26" fmla="*/ 6 w 57"/>
                  <a:gd name="T27" fmla="*/ 11 h 11"/>
                  <a:gd name="T28" fmla="*/ 52 w 57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1"/>
                  <a:gd name="T47" fmla="*/ 57 w 57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1">
                    <a:moveTo>
                      <a:pt x="52" y="11"/>
                    </a:moveTo>
                    <a:lnTo>
                      <a:pt x="55" y="11"/>
                    </a:lnTo>
                    <a:lnTo>
                      <a:pt x="57" y="8"/>
                    </a:lnTo>
                    <a:lnTo>
                      <a:pt x="57" y="5"/>
                    </a:lnTo>
                    <a:lnTo>
                      <a:pt x="55" y="2"/>
                    </a:lnTo>
                    <a:lnTo>
                      <a:pt x="52" y="0"/>
                    </a:lnTo>
                    <a:lnTo>
                      <a:pt x="49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52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95" name="Freeform 27"/>
              <p:cNvSpPr>
                <a:spLocks/>
              </p:cNvSpPr>
              <p:nvPr/>
            </p:nvSpPr>
            <p:spPr bwMode="auto">
              <a:xfrm>
                <a:off x="3223" y="3808"/>
                <a:ext cx="57" cy="11"/>
              </a:xfrm>
              <a:custGeom>
                <a:avLst/>
                <a:gdLst>
                  <a:gd name="T0" fmla="*/ 51 w 57"/>
                  <a:gd name="T1" fmla="*/ 11 h 11"/>
                  <a:gd name="T2" fmla="*/ 54 w 57"/>
                  <a:gd name="T3" fmla="*/ 11 h 11"/>
                  <a:gd name="T4" fmla="*/ 57 w 57"/>
                  <a:gd name="T5" fmla="*/ 8 h 11"/>
                  <a:gd name="T6" fmla="*/ 57 w 57"/>
                  <a:gd name="T7" fmla="*/ 5 h 11"/>
                  <a:gd name="T8" fmla="*/ 54 w 57"/>
                  <a:gd name="T9" fmla="*/ 2 h 11"/>
                  <a:gd name="T10" fmla="*/ 51 w 57"/>
                  <a:gd name="T11" fmla="*/ 0 h 11"/>
                  <a:gd name="T12" fmla="*/ 48 w 57"/>
                  <a:gd name="T13" fmla="*/ 0 h 11"/>
                  <a:gd name="T14" fmla="*/ 3 w 57"/>
                  <a:gd name="T15" fmla="*/ 0 h 11"/>
                  <a:gd name="T16" fmla="*/ 0 w 57"/>
                  <a:gd name="T17" fmla="*/ 2 h 11"/>
                  <a:gd name="T18" fmla="*/ 0 w 57"/>
                  <a:gd name="T19" fmla="*/ 5 h 11"/>
                  <a:gd name="T20" fmla="*/ 0 w 57"/>
                  <a:gd name="T21" fmla="*/ 8 h 11"/>
                  <a:gd name="T22" fmla="*/ 0 w 57"/>
                  <a:gd name="T23" fmla="*/ 11 h 11"/>
                  <a:gd name="T24" fmla="*/ 3 w 57"/>
                  <a:gd name="T25" fmla="*/ 11 h 11"/>
                  <a:gd name="T26" fmla="*/ 5 w 57"/>
                  <a:gd name="T27" fmla="*/ 11 h 11"/>
                  <a:gd name="T28" fmla="*/ 51 w 57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1"/>
                  <a:gd name="T47" fmla="*/ 57 w 57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1">
                    <a:moveTo>
                      <a:pt x="51" y="11"/>
                    </a:moveTo>
                    <a:lnTo>
                      <a:pt x="54" y="11"/>
                    </a:lnTo>
                    <a:lnTo>
                      <a:pt x="57" y="8"/>
                    </a:lnTo>
                    <a:lnTo>
                      <a:pt x="57" y="5"/>
                    </a:lnTo>
                    <a:lnTo>
                      <a:pt x="54" y="2"/>
                    </a:lnTo>
                    <a:lnTo>
                      <a:pt x="51" y="0"/>
                    </a:lnTo>
                    <a:lnTo>
                      <a:pt x="48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51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458" name="Freeform 28"/>
            <p:cNvSpPr>
              <a:spLocks/>
            </p:cNvSpPr>
            <p:nvPr/>
          </p:nvSpPr>
          <p:spPr bwMode="auto">
            <a:xfrm>
              <a:off x="2511" y="3111"/>
              <a:ext cx="195" cy="143"/>
            </a:xfrm>
            <a:custGeom>
              <a:avLst/>
              <a:gdLst>
                <a:gd name="T0" fmla="*/ 0 w 266"/>
                <a:gd name="T1" fmla="*/ 2 h 177"/>
                <a:gd name="T2" fmla="*/ 1 w 266"/>
                <a:gd name="T3" fmla="*/ 2 h 177"/>
                <a:gd name="T4" fmla="*/ 1 w 266"/>
                <a:gd name="T5" fmla="*/ 0 h 177"/>
                <a:gd name="T6" fmla="*/ 1 w 266"/>
                <a:gd name="T7" fmla="*/ 2 h 177"/>
                <a:gd name="T8" fmla="*/ 1 w 266"/>
                <a:gd name="T9" fmla="*/ 2 h 177"/>
                <a:gd name="T10" fmla="*/ 1 w 266"/>
                <a:gd name="T11" fmla="*/ 2 h 177"/>
                <a:gd name="T12" fmla="*/ 1 w 266"/>
                <a:gd name="T13" fmla="*/ 2 h 177"/>
                <a:gd name="T14" fmla="*/ 1 w 266"/>
                <a:gd name="T15" fmla="*/ 2 h 177"/>
                <a:gd name="T16" fmla="*/ 1 w 266"/>
                <a:gd name="T17" fmla="*/ 2 h 177"/>
                <a:gd name="T18" fmla="*/ 1 w 266"/>
                <a:gd name="T19" fmla="*/ 2 h 177"/>
                <a:gd name="T20" fmla="*/ 1 w 266"/>
                <a:gd name="T21" fmla="*/ 2 h 177"/>
                <a:gd name="T22" fmla="*/ 1 w 266"/>
                <a:gd name="T23" fmla="*/ 2 h 177"/>
                <a:gd name="T24" fmla="*/ 1 w 266"/>
                <a:gd name="T25" fmla="*/ 2 h 177"/>
                <a:gd name="T26" fmla="*/ 1 w 266"/>
                <a:gd name="T27" fmla="*/ 2 h 177"/>
                <a:gd name="T28" fmla="*/ 1 w 266"/>
                <a:gd name="T29" fmla="*/ 2 h 177"/>
                <a:gd name="T30" fmla="*/ 1 w 266"/>
                <a:gd name="T31" fmla="*/ 2 h 177"/>
                <a:gd name="T32" fmla="*/ 1 w 266"/>
                <a:gd name="T33" fmla="*/ 2 h 177"/>
                <a:gd name="T34" fmla="*/ 1 w 266"/>
                <a:gd name="T35" fmla="*/ 2 h 177"/>
                <a:gd name="T36" fmla="*/ 1 w 266"/>
                <a:gd name="T37" fmla="*/ 2 h 177"/>
                <a:gd name="T38" fmla="*/ 1 w 266"/>
                <a:gd name="T39" fmla="*/ 2 h 177"/>
                <a:gd name="T40" fmla="*/ 1 w 266"/>
                <a:gd name="T41" fmla="*/ 2 h 177"/>
                <a:gd name="T42" fmla="*/ 1 w 266"/>
                <a:gd name="T43" fmla="*/ 2 h 177"/>
                <a:gd name="T44" fmla="*/ 1 w 266"/>
                <a:gd name="T45" fmla="*/ 2 h 177"/>
                <a:gd name="T46" fmla="*/ 1 w 266"/>
                <a:gd name="T47" fmla="*/ 2 h 177"/>
                <a:gd name="T48" fmla="*/ 0 w 266"/>
                <a:gd name="T49" fmla="*/ 2 h 17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66"/>
                <a:gd name="T76" fmla="*/ 0 h 177"/>
                <a:gd name="T77" fmla="*/ 266 w 266"/>
                <a:gd name="T78" fmla="*/ 177 h 17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66" h="177">
                  <a:moveTo>
                    <a:pt x="0" y="94"/>
                  </a:moveTo>
                  <a:lnTo>
                    <a:pt x="23" y="46"/>
                  </a:lnTo>
                  <a:lnTo>
                    <a:pt x="149" y="0"/>
                  </a:lnTo>
                  <a:lnTo>
                    <a:pt x="160" y="3"/>
                  </a:lnTo>
                  <a:lnTo>
                    <a:pt x="172" y="6"/>
                  </a:lnTo>
                  <a:lnTo>
                    <a:pt x="183" y="11"/>
                  </a:lnTo>
                  <a:lnTo>
                    <a:pt x="195" y="14"/>
                  </a:lnTo>
                  <a:lnTo>
                    <a:pt x="203" y="23"/>
                  </a:lnTo>
                  <a:lnTo>
                    <a:pt x="215" y="31"/>
                  </a:lnTo>
                  <a:lnTo>
                    <a:pt x="223" y="37"/>
                  </a:lnTo>
                  <a:lnTo>
                    <a:pt x="232" y="46"/>
                  </a:lnTo>
                  <a:lnTo>
                    <a:pt x="238" y="57"/>
                  </a:lnTo>
                  <a:lnTo>
                    <a:pt x="246" y="66"/>
                  </a:lnTo>
                  <a:lnTo>
                    <a:pt x="252" y="77"/>
                  </a:lnTo>
                  <a:lnTo>
                    <a:pt x="258" y="89"/>
                  </a:lnTo>
                  <a:lnTo>
                    <a:pt x="261" y="97"/>
                  </a:lnTo>
                  <a:lnTo>
                    <a:pt x="263" y="109"/>
                  </a:lnTo>
                  <a:lnTo>
                    <a:pt x="266" y="123"/>
                  </a:lnTo>
                  <a:lnTo>
                    <a:pt x="266" y="134"/>
                  </a:lnTo>
                  <a:lnTo>
                    <a:pt x="266" y="146"/>
                  </a:lnTo>
                  <a:lnTo>
                    <a:pt x="266" y="157"/>
                  </a:lnTo>
                  <a:lnTo>
                    <a:pt x="266" y="169"/>
                  </a:lnTo>
                  <a:lnTo>
                    <a:pt x="266" y="172"/>
                  </a:lnTo>
                  <a:lnTo>
                    <a:pt x="263" y="177"/>
                  </a:lnTo>
                  <a:lnTo>
                    <a:pt x="0" y="94"/>
                  </a:lnTo>
                </a:path>
              </a:pathLst>
            </a:custGeom>
            <a:noFill/>
            <a:ln w="174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459" name="Group 29"/>
            <p:cNvGrpSpPr>
              <a:grpSpLocks/>
            </p:cNvGrpSpPr>
            <p:nvPr/>
          </p:nvGrpSpPr>
          <p:grpSpPr bwMode="auto">
            <a:xfrm>
              <a:off x="2325" y="2928"/>
              <a:ext cx="198" cy="104"/>
              <a:chOff x="2950" y="3956"/>
              <a:chExt cx="270" cy="129"/>
            </a:xfrm>
          </p:grpSpPr>
          <p:sp>
            <p:nvSpPr>
              <p:cNvPr id="17985" name="Freeform 30"/>
              <p:cNvSpPr>
                <a:spLocks/>
              </p:cNvSpPr>
              <p:nvPr/>
            </p:nvSpPr>
            <p:spPr bwMode="auto">
              <a:xfrm>
                <a:off x="2950" y="3956"/>
                <a:ext cx="270" cy="129"/>
              </a:xfrm>
              <a:custGeom>
                <a:avLst/>
                <a:gdLst>
                  <a:gd name="T0" fmla="*/ 270 w 270"/>
                  <a:gd name="T1" fmla="*/ 0 h 129"/>
                  <a:gd name="T2" fmla="*/ 261 w 270"/>
                  <a:gd name="T3" fmla="*/ 49 h 129"/>
                  <a:gd name="T4" fmla="*/ 155 w 270"/>
                  <a:gd name="T5" fmla="*/ 129 h 129"/>
                  <a:gd name="T6" fmla="*/ 144 w 270"/>
                  <a:gd name="T7" fmla="*/ 129 h 129"/>
                  <a:gd name="T8" fmla="*/ 129 w 270"/>
                  <a:gd name="T9" fmla="*/ 129 h 129"/>
                  <a:gd name="T10" fmla="*/ 121 w 270"/>
                  <a:gd name="T11" fmla="*/ 129 h 129"/>
                  <a:gd name="T12" fmla="*/ 106 w 270"/>
                  <a:gd name="T13" fmla="*/ 127 h 129"/>
                  <a:gd name="T14" fmla="*/ 95 w 270"/>
                  <a:gd name="T15" fmla="*/ 124 h 129"/>
                  <a:gd name="T16" fmla="*/ 86 w 270"/>
                  <a:gd name="T17" fmla="*/ 121 h 129"/>
                  <a:gd name="T18" fmla="*/ 72 w 270"/>
                  <a:gd name="T19" fmla="*/ 115 h 129"/>
                  <a:gd name="T20" fmla="*/ 66 w 270"/>
                  <a:gd name="T21" fmla="*/ 109 h 129"/>
                  <a:gd name="T22" fmla="*/ 55 w 270"/>
                  <a:gd name="T23" fmla="*/ 104 h 129"/>
                  <a:gd name="T24" fmla="*/ 46 w 270"/>
                  <a:gd name="T25" fmla="*/ 98 h 129"/>
                  <a:gd name="T26" fmla="*/ 35 w 270"/>
                  <a:gd name="T27" fmla="*/ 89 h 129"/>
                  <a:gd name="T28" fmla="*/ 29 w 270"/>
                  <a:gd name="T29" fmla="*/ 81 h 129"/>
                  <a:gd name="T30" fmla="*/ 23 w 270"/>
                  <a:gd name="T31" fmla="*/ 72 h 129"/>
                  <a:gd name="T32" fmla="*/ 18 w 270"/>
                  <a:gd name="T33" fmla="*/ 61 h 129"/>
                  <a:gd name="T34" fmla="*/ 12 w 270"/>
                  <a:gd name="T35" fmla="*/ 49 h 129"/>
                  <a:gd name="T36" fmla="*/ 6 w 270"/>
                  <a:gd name="T37" fmla="*/ 41 h 129"/>
                  <a:gd name="T38" fmla="*/ 3 w 270"/>
                  <a:gd name="T39" fmla="*/ 29 h 129"/>
                  <a:gd name="T40" fmla="*/ 3 w 270"/>
                  <a:gd name="T41" fmla="*/ 18 h 129"/>
                  <a:gd name="T42" fmla="*/ 0 w 270"/>
                  <a:gd name="T43" fmla="*/ 6 h 129"/>
                  <a:gd name="T44" fmla="*/ 0 w 270"/>
                  <a:gd name="T45" fmla="*/ 6 h 129"/>
                  <a:gd name="T46" fmla="*/ 0 w 270"/>
                  <a:gd name="T47" fmla="*/ 0 h 129"/>
                  <a:gd name="T48" fmla="*/ 270 w 27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9"/>
                  <a:gd name="T77" fmla="*/ 270 w 270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9">
                    <a:moveTo>
                      <a:pt x="270" y="0"/>
                    </a:moveTo>
                    <a:lnTo>
                      <a:pt x="261" y="49"/>
                    </a:lnTo>
                    <a:lnTo>
                      <a:pt x="155" y="129"/>
                    </a:lnTo>
                    <a:lnTo>
                      <a:pt x="144" y="129"/>
                    </a:lnTo>
                    <a:lnTo>
                      <a:pt x="129" y="129"/>
                    </a:lnTo>
                    <a:lnTo>
                      <a:pt x="121" y="129"/>
                    </a:lnTo>
                    <a:lnTo>
                      <a:pt x="106" y="127"/>
                    </a:lnTo>
                    <a:lnTo>
                      <a:pt x="95" y="124"/>
                    </a:lnTo>
                    <a:lnTo>
                      <a:pt x="86" y="121"/>
                    </a:lnTo>
                    <a:lnTo>
                      <a:pt x="72" y="115"/>
                    </a:lnTo>
                    <a:lnTo>
                      <a:pt x="66" y="109"/>
                    </a:lnTo>
                    <a:lnTo>
                      <a:pt x="55" y="104"/>
                    </a:lnTo>
                    <a:lnTo>
                      <a:pt x="46" y="98"/>
                    </a:lnTo>
                    <a:lnTo>
                      <a:pt x="35" y="89"/>
                    </a:lnTo>
                    <a:lnTo>
                      <a:pt x="29" y="81"/>
                    </a:lnTo>
                    <a:lnTo>
                      <a:pt x="23" y="72"/>
                    </a:lnTo>
                    <a:lnTo>
                      <a:pt x="18" y="61"/>
                    </a:lnTo>
                    <a:lnTo>
                      <a:pt x="12" y="49"/>
                    </a:lnTo>
                    <a:lnTo>
                      <a:pt x="6" y="41"/>
                    </a:lnTo>
                    <a:lnTo>
                      <a:pt x="3" y="29"/>
                    </a:lnTo>
                    <a:lnTo>
                      <a:pt x="3" y="18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86" name="Freeform 31"/>
              <p:cNvSpPr>
                <a:spLocks/>
              </p:cNvSpPr>
              <p:nvPr/>
            </p:nvSpPr>
            <p:spPr bwMode="auto">
              <a:xfrm>
                <a:off x="2950" y="3956"/>
                <a:ext cx="270" cy="129"/>
              </a:xfrm>
              <a:custGeom>
                <a:avLst/>
                <a:gdLst>
                  <a:gd name="T0" fmla="*/ 270 w 270"/>
                  <a:gd name="T1" fmla="*/ 0 h 129"/>
                  <a:gd name="T2" fmla="*/ 261 w 270"/>
                  <a:gd name="T3" fmla="*/ 49 h 129"/>
                  <a:gd name="T4" fmla="*/ 155 w 270"/>
                  <a:gd name="T5" fmla="*/ 129 h 129"/>
                  <a:gd name="T6" fmla="*/ 144 w 270"/>
                  <a:gd name="T7" fmla="*/ 129 h 129"/>
                  <a:gd name="T8" fmla="*/ 129 w 270"/>
                  <a:gd name="T9" fmla="*/ 129 h 129"/>
                  <a:gd name="T10" fmla="*/ 121 w 270"/>
                  <a:gd name="T11" fmla="*/ 129 h 129"/>
                  <a:gd name="T12" fmla="*/ 106 w 270"/>
                  <a:gd name="T13" fmla="*/ 127 h 129"/>
                  <a:gd name="T14" fmla="*/ 95 w 270"/>
                  <a:gd name="T15" fmla="*/ 124 h 129"/>
                  <a:gd name="T16" fmla="*/ 86 w 270"/>
                  <a:gd name="T17" fmla="*/ 121 h 129"/>
                  <a:gd name="T18" fmla="*/ 72 w 270"/>
                  <a:gd name="T19" fmla="*/ 115 h 129"/>
                  <a:gd name="T20" fmla="*/ 66 w 270"/>
                  <a:gd name="T21" fmla="*/ 109 h 129"/>
                  <a:gd name="T22" fmla="*/ 55 w 270"/>
                  <a:gd name="T23" fmla="*/ 104 h 129"/>
                  <a:gd name="T24" fmla="*/ 46 w 270"/>
                  <a:gd name="T25" fmla="*/ 98 h 129"/>
                  <a:gd name="T26" fmla="*/ 35 w 270"/>
                  <a:gd name="T27" fmla="*/ 89 h 129"/>
                  <a:gd name="T28" fmla="*/ 29 w 270"/>
                  <a:gd name="T29" fmla="*/ 81 h 129"/>
                  <a:gd name="T30" fmla="*/ 23 w 270"/>
                  <a:gd name="T31" fmla="*/ 72 h 129"/>
                  <a:gd name="T32" fmla="*/ 18 w 270"/>
                  <a:gd name="T33" fmla="*/ 61 h 129"/>
                  <a:gd name="T34" fmla="*/ 12 w 270"/>
                  <a:gd name="T35" fmla="*/ 49 h 129"/>
                  <a:gd name="T36" fmla="*/ 6 w 270"/>
                  <a:gd name="T37" fmla="*/ 41 h 129"/>
                  <a:gd name="T38" fmla="*/ 3 w 270"/>
                  <a:gd name="T39" fmla="*/ 29 h 129"/>
                  <a:gd name="T40" fmla="*/ 3 w 270"/>
                  <a:gd name="T41" fmla="*/ 18 h 129"/>
                  <a:gd name="T42" fmla="*/ 0 w 270"/>
                  <a:gd name="T43" fmla="*/ 6 h 129"/>
                  <a:gd name="T44" fmla="*/ 0 w 270"/>
                  <a:gd name="T45" fmla="*/ 6 h 129"/>
                  <a:gd name="T46" fmla="*/ 0 w 270"/>
                  <a:gd name="T47" fmla="*/ 0 h 129"/>
                  <a:gd name="T48" fmla="*/ 270 w 27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9"/>
                  <a:gd name="T77" fmla="*/ 270 w 270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9">
                    <a:moveTo>
                      <a:pt x="270" y="0"/>
                    </a:moveTo>
                    <a:lnTo>
                      <a:pt x="261" y="49"/>
                    </a:lnTo>
                    <a:lnTo>
                      <a:pt x="155" y="129"/>
                    </a:lnTo>
                    <a:lnTo>
                      <a:pt x="144" y="129"/>
                    </a:lnTo>
                    <a:lnTo>
                      <a:pt x="129" y="129"/>
                    </a:lnTo>
                    <a:lnTo>
                      <a:pt x="121" y="129"/>
                    </a:lnTo>
                    <a:lnTo>
                      <a:pt x="106" y="127"/>
                    </a:lnTo>
                    <a:lnTo>
                      <a:pt x="95" y="124"/>
                    </a:lnTo>
                    <a:lnTo>
                      <a:pt x="86" y="121"/>
                    </a:lnTo>
                    <a:lnTo>
                      <a:pt x="72" y="115"/>
                    </a:lnTo>
                    <a:lnTo>
                      <a:pt x="66" y="109"/>
                    </a:lnTo>
                    <a:lnTo>
                      <a:pt x="55" y="104"/>
                    </a:lnTo>
                    <a:lnTo>
                      <a:pt x="46" y="98"/>
                    </a:lnTo>
                    <a:lnTo>
                      <a:pt x="35" y="89"/>
                    </a:lnTo>
                    <a:lnTo>
                      <a:pt x="29" y="81"/>
                    </a:lnTo>
                    <a:lnTo>
                      <a:pt x="23" y="72"/>
                    </a:lnTo>
                    <a:lnTo>
                      <a:pt x="18" y="61"/>
                    </a:lnTo>
                    <a:lnTo>
                      <a:pt x="12" y="49"/>
                    </a:lnTo>
                    <a:lnTo>
                      <a:pt x="6" y="41"/>
                    </a:lnTo>
                    <a:lnTo>
                      <a:pt x="3" y="29"/>
                    </a:lnTo>
                    <a:lnTo>
                      <a:pt x="3" y="18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70" y="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60" name="Group 32"/>
            <p:cNvGrpSpPr>
              <a:grpSpLocks/>
            </p:cNvGrpSpPr>
            <p:nvPr/>
          </p:nvGrpSpPr>
          <p:grpSpPr bwMode="auto">
            <a:xfrm>
              <a:off x="2325" y="2791"/>
              <a:ext cx="198" cy="105"/>
              <a:chOff x="2950" y="3787"/>
              <a:chExt cx="270" cy="129"/>
            </a:xfrm>
          </p:grpSpPr>
          <p:sp>
            <p:nvSpPr>
              <p:cNvPr id="17983" name="Freeform 33"/>
              <p:cNvSpPr>
                <a:spLocks/>
              </p:cNvSpPr>
              <p:nvPr/>
            </p:nvSpPr>
            <p:spPr bwMode="auto">
              <a:xfrm>
                <a:off x="2950" y="3787"/>
                <a:ext cx="270" cy="129"/>
              </a:xfrm>
              <a:custGeom>
                <a:avLst/>
                <a:gdLst>
                  <a:gd name="T0" fmla="*/ 270 w 270"/>
                  <a:gd name="T1" fmla="*/ 0 h 129"/>
                  <a:gd name="T2" fmla="*/ 261 w 270"/>
                  <a:gd name="T3" fmla="*/ 49 h 129"/>
                  <a:gd name="T4" fmla="*/ 155 w 270"/>
                  <a:gd name="T5" fmla="*/ 127 h 129"/>
                  <a:gd name="T6" fmla="*/ 144 w 270"/>
                  <a:gd name="T7" fmla="*/ 129 h 129"/>
                  <a:gd name="T8" fmla="*/ 129 w 270"/>
                  <a:gd name="T9" fmla="*/ 129 h 129"/>
                  <a:gd name="T10" fmla="*/ 121 w 270"/>
                  <a:gd name="T11" fmla="*/ 129 h 129"/>
                  <a:gd name="T12" fmla="*/ 106 w 270"/>
                  <a:gd name="T13" fmla="*/ 127 h 129"/>
                  <a:gd name="T14" fmla="*/ 95 w 270"/>
                  <a:gd name="T15" fmla="*/ 124 h 129"/>
                  <a:gd name="T16" fmla="*/ 86 w 270"/>
                  <a:gd name="T17" fmla="*/ 118 h 129"/>
                  <a:gd name="T18" fmla="*/ 72 w 270"/>
                  <a:gd name="T19" fmla="*/ 115 h 129"/>
                  <a:gd name="T20" fmla="*/ 66 w 270"/>
                  <a:gd name="T21" fmla="*/ 109 h 129"/>
                  <a:gd name="T22" fmla="*/ 55 w 270"/>
                  <a:gd name="T23" fmla="*/ 104 h 129"/>
                  <a:gd name="T24" fmla="*/ 46 w 270"/>
                  <a:gd name="T25" fmla="*/ 95 h 129"/>
                  <a:gd name="T26" fmla="*/ 35 w 270"/>
                  <a:gd name="T27" fmla="*/ 86 h 129"/>
                  <a:gd name="T28" fmla="*/ 29 w 270"/>
                  <a:gd name="T29" fmla="*/ 81 h 129"/>
                  <a:gd name="T30" fmla="*/ 23 w 270"/>
                  <a:gd name="T31" fmla="*/ 72 h 129"/>
                  <a:gd name="T32" fmla="*/ 18 w 270"/>
                  <a:gd name="T33" fmla="*/ 61 h 129"/>
                  <a:gd name="T34" fmla="*/ 12 w 270"/>
                  <a:gd name="T35" fmla="*/ 52 h 129"/>
                  <a:gd name="T36" fmla="*/ 6 w 270"/>
                  <a:gd name="T37" fmla="*/ 41 h 129"/>
                  <a:gd name="T38" fmla="*/ 3 w 270"/>
                  <a:gd name="T39" fmla="*/ 29 h 129"/>
                  <a:gd name="T40" fmla="*/ 3 w 270"/>
                  <a:gd name="T41" fmla="*/ 18 h 129"/>
                  <a:gd name="T42" fmla="*/ 0 w 270"/>
                  <a:gd name="T43" fmla="*/ 6 h 129"/>
                  <a:gd name="T44" fmla="*/ 0 w 270"/>
                  <a:gd name="T45" fmla="*/ 3 h 129"/>
                  <a:gd name="T46" fmla="*/ 0 w 270"/>
                  <a:gd name="T47" fmla="*/ 0 h 129"/>
                  <a:gd name="T48" fmla="*/ 270 w 27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9"/>
                  <a:gd name="T77" fmla="*/ 270 w 270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9">
                    <a:moveTo>
                      <a:pt x="270" y="0"/>
                    </a:moveTo>
                    <a:lnTo>
                      <a:pt x="261" y="49"/>
                    </a:lnTo>
                    <a:lnTo>
                      <a:pt x="155" y="127"/>
                    </a:lnTo>
                    <a:lnTo>
                      <a:pt x="144" y="129"/>
                    </a:lnTo>
                    <a:lnTo>
                      <a:pt x="129" y="129"/>
                    </a:lnTo>
                    <a:lnTo>
                      <a:pt x="121" y="129"/>
                    </a:lnTo>
                    <a:lnTo>
                      <a:pt x="106" y="127"/>
                    </a:lnTo>
                    <a:lnTo>
                      <a:pt x="95" y="124"/>
                    </a:lnTo>
                    <a:lnTo>
                      <a:pt x="86" y="118"/>
                    </a:lnTo>
                    <a:lnTo>
                      <a:pt x="72" y="115"/>
                    </a:lnTo>
                    <a:lnTo>
                      <a:pt x="66" y="109"/>
                    </a:lnTo>
                    <a:lnTo>
                      <a:pt x="55" y="104"/>
                    </a:lnTo>
                    <a:lnTo>
                      <a:pt x="46" y="95"/>
                    </a:lnTo>
                    <a:lnTo>
                      <a:pt x="35" y="86"/>
                    </a:lnTo>
                    <a:lnTo>
                      <a:pt x="29" y="81"/>
                    </a:lnTo>
                    <a:lnTo>
                      <a:pt x="23" y="72"/>
                    </a:lnTo>
                    <a:lnTo>
                      <a:pt x="18" y="61"/>
                    </a:lnTo>
                    <a:lnTo>
                      <a:pt x="12" y="52"/>
                    </a:lnTo>
                    <a:lnTo>
                      <a:pt x="6" y="41"/>
                    </a:lnTo>
                    <a:lnTo>
                      <a:pt x="3" y="29"/>
                    </a:lnTo>
                    <a:lnTo>
                      <a:pt x="3" y="1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84" name="Freeform 34"/>
              <p:cNvSpPr>
                <a:spLocks/>
              </p:cNvSpPr>
              <p:nvPr/>
            </p:nvSpPr>
            <p:spPr bwMode="auto">
              <a:xfrm>
                <a:off x="2950" y="3787"/>
                <a:ext cx="270" cy="129"/>
              </a:xfrm>
              <a:custGeom>
                <a:avLst/>
                <a:gdLst>
                  <a:gd name="T0" fmla="*/ 270 w 270"/>
                  <a:gd name="T1" fmla="*/ 0 h 129"/>
                  <a:gd name="T2" fmla="*/ 261 w 270"/>
                  <a:gd name="T3" fmla="*/ 49 h 129"/>
                  <a:gd name="T4" fmla="*/ 155 w 270"/>
                  <a:gd name="T5" fmla="*/ 127 h 129"/>
                  <a:gd name="T6" fmla="*/ 144 w 270"/>
                  <a:gd name="T7" fmla="*/ 129 h 129"/>
                  <a:gd name="T8" fmla="*/ 129 w 270"/>
                  <a:gd name="T9" fmla="*/ 129 h 129"/>
                  <a:gd name="T10" fmla="*/ 121 w 270"/>
                  <a:gd name="T11" fmla="*/ 129 h 129"/>
                  <a:gd name="T12" fmla="*/ 106 w 270"/>
                  <a:gd name="T13" fmla="*/ 127 h 129"/>
                  <a:gd name="T14" fmla="*/ 95 w 270"/>
                  <a:gd name="T15" fmla="*/ 124 h 129"/>
                  <a:gd name="T16" fmla="*/ 86 w 270"/>
                  <a:gd name="T17" fmla="*/ 118 h 129"/>
                  <a:gd name="T18" fmla="*/ 72 w 270"/>
                  <a:gd name="T19" fmla="*/ 115 h 129"/>
                  <a:gd name="T20" fmla="*/ 66 w 270"/>
                  <a:gd name="T21" fmla="*/ 109 h 129"/>
                  <a:gd name="T22" fmla="*/ 55 w 270"/>
                  <a:gd name="T23" fmla="*/ 104 h 129"/>
                  <a:gd name="T24" fmla="*/ 46 w 270"/>
                  <a:gd name="T25" fmla="*/ 95 h 129"/>
                  <a:gd name="T26" fmla="*/ 35 w 270"/>
                  <a:gd name="T27" fmla="*/ 86 h 129"/>
                  <a:gd name="T28" fmla="*/ 29 w 270"/>
                  <a:gd name="T29" fmla="*/ 81 h 129"/>
                  <a:gd name="T30" fmla="*/ 23 w 270"/>
                  <a:gd name="T31" fmla="*/ 72 h 129"/>
                  <a:gd name="T32" fmla="*/ 18 w 270"/>
                  <a:gd name="T33" fmla="*/ 61 h 129"/>
                  <a:gd name="T34" fmla="*/ 12 w 270"/>
                  <a:gd name="T35" fmla="*/ 52 h 129"/>
                  <a:gd name="T36" fmla="*/ 6 w 270"/>
                  <a:gd name="T37" fmla="*/ 41 h 129"/>
                  <a:gd name="T38" fmla="*/ 3 w 270"/>
                  <a:gd name="T39" fmla="*/ 29 h 129"/>
                  <a:gd name="T40" fmla="*/ 3 w 270"/>
                  <a:gd name="T41" fmla="*/ 18 h 129"/>
                  <a:gd name="T42" fmla="*/ 0 w 270"/>
                  <a:gd name="T43" fmla="*/ 6 h 129"/>
                  <a:gd name="T44" fmla="*/ 0 w 270"/>
                  <a:gd name="T45" fmla="*/ 3 h 129"/>
                  <a:gd name="T46" fmla="*/ 0 w 270"/>
                  <a:gd name="T47" fmla="*/ 0 h 129"/>
                  <a:gd name="T48" fmla="*/ 270 w 27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9"/>
                  <a:gd name="T77" fmla="*/ 270 w 270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9">
                    <a:moveTo>
                      <a:pt x="270" y="0"/>
                    </a:moveTo>
                    <a:lnTo>
                      <a:pt x="261" y="49"/>
                    </a:lnTo>
                    <a:lnTo>
                      <a:pt x="155" y="127"/>
                    </a:lnTo>
                    <a:lnTo>
                      <a:pt x="144" y="129"/>
                    </a:lnTo>
                    <a:lnTo>
                      <a:pt x="129" y="129"/>
                    </a:lnTo>
                    <a:lnTo>
                      <a:pt x="121" y="129"/>
                    </a:lnTo>
                    <a:lnTo>
                      <a:pt x="106" y="127"/>
                    </a:lnTo>
                    <a:lnTo>
                      <a:pt x="95" y="124"/>
                    </a:lnTo>
                    <a:lnTo>
                      <a:pt x="86" y="118"/>
                    </a:lnTo>
                    <a:lnTo>
                      <a:pt x="72" y="115"/>
                    </a:lnTo>
                    <a:lnTo>
                      <a:pt x="66" y="109"/>
                    </a:lnTo>
                    <a:lnTo>
                      <a:pt x="55" y="104"/>
                    </a:lnTo>
                    <a:lnTo>
                      <a:pt x="46" y="95"/>
                    </a:lnTo>
                    <a:lnTo>
                      <a:pt x="35" y="86"/>
                    </a:lnTo>
                    <a:lnTo>
                      <a:pt x="29" y="81"/>
                    </a:lnTo>
                    <a:lnTo>
                      <a:pt x="23" y="72"/>
                    </a:lnTo>
                    <a:lnTo>
                      <a:pt x="18" y="61"/>
                    </a:lnTo>
                    <a:lnTo>
                      <a:pt x="12" y="52"/>
                    </a:lnTo>
                    <a:lnTo>
                      <a:pt x="6" y="41"/>
                    </a:lnTo>
                    <a:lnTo>
                      <a:pt x="3" y="29"/>
                    </a:lnTo>
                    <a:lnTo>
                      <a:pt x="3" y="1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70" y="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61" name="Group 35"/>
            <p:cNvGrpSpPr>
              <a:grpSpLocks/>
            </p:cNvGrpSpPr>
            <p:nvPr/>
          </p:nvGrpSpPr>
          <p:grpSpPr bwMode="auto">
            <a:xfrm>
              <a:off x="2321" y="2787"/>
              <a:ext cx="210" cy="118"/>
              <a:chOff x="2945" y="3782"/>
              <a:chExt cx="286" cy="146"/>
            </a:xfrm>
          </p:grpSpPr>
          <p:sp>
            <p:nvSpPr>
              <p:cNvPr id="17952" name="Freeform 36"/>
              <p:cNvSpPr>
                <a:spLocks/>
              </p:cNvSpPr>
              <p:nvPr/>
            </p:nvSpPr>
            <p:spPr bwMode="auto">
              <a:xfrm>
                <a:off x="3220" y="3782"/>
                <a:ext cx="11" cy="11"/>
              </a:xfrm>
              <a:custGeom>
                <a:avLst/>
                <a:gdLst>
                  <a:gd name="T0" fmla="*/ 11 w 11"/>
                  <a:gd name="T1" fmla="*/ 8 h 11"/>
                  <a:gd name="T2" fmla="*/ 11 w 11"/>
                  <a:gd name="T3" fmla="*/ 5 h 11"/>
                  <a:gd name="T4" fmla="*/ 8 w 11"/>
                  <a:gd name="T5" fmla="*/ 3 h 11"/>
                  <a:gd name="T6" fmla="*/ 6 w 11"/>
                  <a:gd name="T7" fmla="*/ 0 h 11"/>
                  <a:gd name="T8" fmla="*/ 6 w 11"/>
                  <a:gd name="T9" fmla="*/ 0 h 11"/>
                  <a:gd name="T10" fmla="*/ 3 w 11"/>
                  <a:gd name="T11" fmla="*/ 3 h 11"/>
                  <a:gd name="T12" fmla="*/ 0 w 11"/>
                  <a:gd name="T13" fmla="*/ 5 h 11"/>
                  <a:gd name="T14" fmla="*/ 0 w 11"/>
                  <a:gd name="T15" fmla="*/ 5 h 11"/>
                  <a:gd name="T16" fmla="*/ 0 w 11"/>
                  <a:gd name="T17" fmla="*/ 8 h 11"/>
                  <a:gd name="T18" fmla="*/ 0 w 11"/>
                  <a:gd name="T19" fmla="*/ 11 h 11"/>
                  <a:gd name="T20" fmla="*/ 3 w 11"/>
                  <a:gd name="T21" fmla="*/ 11 h 11"/>
                  <a:gd name="T22" fmla="*/ 6 w 11"/>
                  <a:gd name="T23" fmla="*/ 11 h 11"/>
                  <a:gd name="T24" fmla="*/ 8 w 11"/>
                  <a:gd name="T25" fmla="*/ 11 h 11"/>
                  <a:gd name="T26" fmla="*/ 11 w 11"/>
                  <a:gd name="T27" fmla="*/ 8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11" y="8"/>
                    </a:moveTo>
                    <a:lnTo>
                      <a:pt x="11" y="5"/>
                    </a:lnTo>
                    <a:lnTo>
                      <a:pt x="8" y="3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8" y="11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53" name="Freeform 37"/>
              <p:cNvSpPr>
                <a:spLocks/>
              </p:cNvSpPr>
              <p:nvPr/>
            </p:nvSpPr>
            <p:spPr bwMode="auto">
              <a:xfrm>
                <a:off x="3217" y="3805"/>
                <a:ext cx="11" cy="11"/>
              </a:xfrm>
              <a:custGeom>
                <a:avLst/>
                <a:gdLst>
                  <a:gd name="T0" fmla="*/ 11 w 11"/>
                  <a:gd name="T1" fmla="*/ 5 h 11"/>
                  <a:gd name="T2" fmla="*/ 11 w 11"/>
                  <a:gd name="T3" fmla="*/ 3 h 11"/>
                  <a:gd name="T4" fmla="*/ 11 w 11"/>
                  <a:gd name="T5" fmla="*/ 0 h 11"/>
                  <a:gd name="T6" fmla="*/ 9 w 11"/>
                  <a:gd name="T7" fmla="*/ 0 h 11"/>
                  <a:gd name="T8" fmla="*/ 6 w 11"/>
                  <a:gd name="T9" fmla="*/ 0 h 11"/>
                  <a:gd name="T10" fmla="*/ 3 w 11"/>
                  <a:gd name="T11" fmla="*/ 0 h 11"/>
                  <a:gd name="T12" fmla="*/ 0 w 11"/>
                  <a:gd name="T13" fmla="*/ 3 h 11"/>
                  <a:gd name="T14" fmla="*/ 0 w 11"/>
                  <a:gd name="T15" fmla="*/ 3 h 11"/>
                  <a:gd name="T16" fmla="*/ 0 w 11"/>
                  <a:gd name="T17" fmla="*/ 5 h 11"/>
                  <a:gd name="T18" fmla="*/ 3 w 11"/>
                  <a:gd name="T19" fmla="*/ 8 h 11"/>
                  <a:gd name="T20" fmla="*/ 6 w 11"/>
                  <a:gd name="T21" fmla="*/ 11 h 11"/>
                  <a:gd name="T22" fmla="*/ 9 w 11"/>
                  <a:gd name="T23" fmla="*/ 11 h 11"/>
                  <a:gd name="T24" fmla="*/ 11 w 11"/>
                  <a:gd name="T25" fmla="*/ 8 h 11"/>
                  <a:gd name="T26" fmla="*/ 11 w 11"/>
                  <a:gd name="T27" fmla="*/ 5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11" y="5"/>
                    </a:moveTo>
                    <a:lnTo>
                      <a:pt x="11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8"/>
                    </a:lnTo>
                    <a:lnTo>
                      <a:pt x="6" y="11"/>
                    </a:lnTo>
                    <a:lnTo>
                      <a:pt x="9" y="11"/>
                    </a:lnTo>
                    <a:lnTo>
                      <a:pt x="11" y="8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54" name="Freeform 38"/>
              <p:cNvSpPr>
                <a:spLocks/>
              </p:cNvSpPr>
              <p:nvPr/>
            </p:nvSpPr>
            <p:spPr bwMode="auto">
              <a:xfrm>
                <a:off x="3214" y="3828"/>
                <a:ext cx="12" cy="11"/>
              </a:xfrm>
              <a:custGeom>
                <a:avLst/>
                <a:gdLst>
                  <a:gd name="T0" fmla="*/ 12 w 12"/>
                  <a:gd name="T1" fmla="*/ 5 h 11"/>
                  <a:gd name="T2" fmla="*/ 12 w 12"/>
                  <a:gd name="T3" fmla="*/ 2 h 11"/>
                  <a:gd name="T4" fmla="*/ 12 w 12"/>
                  <a:gd name="T5" fmla="*/ 0 h 11"/>
                  <a:gd name="T6" fmla="*/ 9 w 12"/>
                  <a:gd name="T7" fmla="*/ 0 h 11"/>
                  <a:gd name="T8" fmla="*/ 6 w 12"/>
                  <a:gd name="T9" fmla="*/ 0 h 11"/>
                  <a:gd name="T10" fmla="*/ 3 w 12"/>
                  <a:gd name="T11" fmla="*/ 0 h 11"/>
                  <a:gd name="T12" fmla="*/ 0 w 12"/>
                  <a:gd name="T13" fmla="*/ 2 h 11"/>
                  <a:gd name="T14" fmla="*/ 0 w 12"/>
                  <a:gd name="T15" fmla="*/ 2 h 11"/>
                  <a:gd name="T16" fmla="*/ 0 w 12"/>
                  <a:gd name="T17" fmla="*/ 5 h 11"/>
                  <a:gd name="T18" fmla="*/ 3 w 12"/>
                  <a:gd name="T19" fmla="*/ 8 h 11"/>
                  <a:gd name="T20" fmla="*/ 6 w 12"/>
                  <a:gd name="T21" fmla="*/ 11 h 11"/>
                  <a:gd name="T22" fmla="*/ 9 w 12"/>
                  <a:gd name="T23" fmla="*/ 11 h 11"/>
                  <a:gd name="T24" fmla="*/ 12 w 12"/>
                  <a:gd name="T25" fmla="*/ 8 h 11"/>
                  <a:gd name="T26" fmla="*/ 12 w 12"/>
                  <a:gd name="T27" fmla="*/ 5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11"/>
                  <a:gd name="T44" fmla="*/ 12 w 12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11">
                    <a:moveTo>
                      <a:pt x="12" y="5"/>
                    </a:moveTo>
                    <a:lnTo>
                      <a:pt x="12" y="2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3" y="8"/>
                    </a:lnTo>
                    <a:lnTo>
                      <a:pt x="6" y="11"/>
                    </a:lnTo>
                    <a:lnTo>
                      <a:pt x="9" y="11"/>
                    </a:lnTo>
                    <a:lnTo>
                      <a:pt x="12" y="8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55" name="Freeform 39"/>
              <p:cNvSpPr>
                <a:spLocks/>
              </p:cNvSpPr>
              <p:nvPr/>
            </p:nvSpPr>
            <p:spPr bwMode="auto">
              <a:xfrm>
                <a:off x="3200" y="3842"/>
                <a:ext cx="11" cy="11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8 h 11"/>
                  <a:gd name="T4" fmla="*/ 11 w 11"/>
                  <a:gd name="T5" fmla="*/ 6 h 11"/>
                  <a:gd name="T6" fmla="*/ 11 w 11"/>
                  <a:gd name="T7" fmla="*/ 3 h 11"/>
                  <a:gd name="T8" fmla="*/ 8 w 11"/>
                  <a:gd name="T9" fmla="*/ 0 h 11"/>
                  <a:gd name="T10" fmla="*/ 6 w 11"/>
                  <a:gd name="T11" fmla="*/ 0 h 11"/>
                  <a:gd name="T12" fmla="*/ 3 w 11"/>
                  <a:gd name="T13" fmla="*/ 3 h 11"/>
                  <a:gd name="T14" fmla="*/ 3 w 11"/>
                  <a:gd name="T15" fmla="*/ 3 h 11"/>
                  <a:gd name="T16" fmla="*/ 0 w 11"/>
                  <a:gd name="T17" fmla="*/ 6 h 11"/>
                  <a:gd name="T18" fmla="*/ 0 w 11"/>
                  <a:gd name="T19" fmla="*/ 8 h 11"/>
                  <a:gd name="T20" fmla="*/ 3 w 11"/>
                  <a:gd name="T21" fmla="*/ 11 h 11"/>
                  <a:gd name="T22" fmla="*/ 6 w 11"/>
                  <a:gd name="T23" fmla="*/ 11 h 11"/>
                  <a:gd name="T24" fmla="*/ 8 w 11"/>
                  <a:gd name="T25" fmla="*/ 11 h 11"/>
                  <a:gd name="T26" fmla="*/ 11 w 11"/>
                  <a:gd name="T27" fmla="*/ 11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11" y="11"/>
                    </a:moveTo>
                    <a:lnTo>
                      <a:pt x="11" y="8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8" y="11"/>
                    </a:ln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56" name="Freeform 40"/>
              <p:cNvSpPr>
                <a:spLocks/>
              </p:cNvSpPr>
              <p:nvPr/>
            </p:nvSpPr>
            <p:spPr bwMode="auto">
              <a:xfrm>
                <a:off x="3183" y="3856"/>
                <a:ext cx="11" cy="12"/>
              </a:xfrm>
              <a:custGeom>
                <a:avLst/>
                <a:gdLst>
                  <a:gd name="T0" fmla="*/ 8 w 11"/>
                  <a:gd name="T1" fmla="*/ 12 h 12"/>
                  <a:gd name="T2" fmla="*/ 11 w 11"/>
                  <a:gd name="T3" fmla="*/ 9 h 12"/>
                  <a:gd name="T4" fmla="*/ 11 w 11"/>
                  <a:gd name="T5" fmla="*/ 6 h 12"/>
                  <a:gd name="T6" fmla="*/ 8 w 11"/>
                  <a:gd name="T7" fmla="*/ 3 h 12"/>
                  <a:gd name="T8" fmla="*/ 5 w 11"/>
                  <a:gd name="T9" fmla="*/ 0 h 12"/>
                  <a:gd name="T10" fmla="*/ 2 w 11"/>
                  <a:gd name="T11" fmla="*/ 0 h 12"/>
                  <a:gd name="T12" fmla="*/ 0 w 11"/>
                  <a:gd name="T13" fmla="*/ 3 h 12"/>
                  <a:gd name="T14" fmla="*/ 0 w 11"/>
                  <a:gd name="T15" fmla="*/ 3 h 12"/>
                  <a:gd name="T16" fmla="*/ 0 w 11"/>
                  <a:gd name="T17" fmla="*/ 6 h 12"/>
                  <a:gd name="T18" fmla="*/ 0 w 11"/>
                  <a:gd name="T19" fmla="*/ 9 h 12"/>
                  <a:gd name="T20" fmla="*/ 0 w 11"/>
                  <a:gd name="T21" fmla="*/ 12 h 12"/>
                  <a:gd name="T22" fmla="*/ 2 w 11"/>
                  <a:gd name="T23" fmla="*/ 12 h 12"/>
                  <a:gd name="T24" fmla="*/ 5 w 11"/>
                  <a:gd name="T25" fmla="*/ 12 h 12"/>
                  <a:gd name="T26" fmla="*/ 8 w 11"/>
                  <a:gd name="T27" fmla="*/ 12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2"/>
                  <a:gd name="T44" fmla="*/ 11 w 11"/>
                  <a:gd name="T45" fmla="*/ 12 h 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2">
                    <a:moveTo>
                      <a:pt x="8" y="12"/>
                    </a:moveTo>
                    <a:lnTo>
                      <a:pt x="11" y="9"/>
                    </a:lnTo>
                    <a:lnTo>
                      <a:pt x="11" y="6"/>
                    </a:lnTo>
                    <a:lnTo>
                      <a:pt x="8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5" y="12"/>
                    </a:ln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57" name="Freeform 41"/>
              <p:cNvSpPr>
                <a:spLocks/>
              </p:cNvSpPr>
              <p:nvPr/>
            </p:nvSpPr>
            <p:spPr bwMode="auto">
              <a:xfrm>
                <a:off x="3163" y="3871"/>
                <a:ext cx="11" cy="11"/>
              </a:xfrm>
              <a:custGeom>
                <a:avLst/>
                <a:gdLst>
                  <a:gd name="T0" fmla="*/ 11 w 11"/>
                  <a:gd name="T1" fmla="*/ 8 h 11"/>
                  <a:gd name="T2" fmla="*/ 11 w 11"/>
                  <a:gd name="T3" fmla="*/ 5 h 11"/>
                  <a:gd name="T4" fmla="*/ 11 w 11"/>
                  <a:gd name="T5" fmla="*/ 2 h 11"/>
                  <a:gd name="T6" fmla="*/ 11 w 11"/>
                  <a:gd name="T7" fmla="*/ 0 h 11"/>
                  <a:gd name="T8" fmla="*/ 8 w 11"/>
                  <a:gd name="T9" fmla="*/ 0 h 11"/>
                  <a:gd name="T10" fmla="*/ 5 w 11"/>
                  <a:gd name="T11" fmla="*/ 0 h 11"/>
                  <a:gd name="T12" fmla="*/ 2 w 11"/>
                  <a:gd name="T13" fmla="*/ 0 h 11"/>
                  <a:gd name="T14" fmla="*/ 2 w 11"/>
                  <a:gd name="T15" fmla="*/ 0 h 11"/>
                  <a:gd name="T16" fmla="*/ 0 w 11"/>
                  <a:gd name="T17" fmla="*/ 2 h 11"/>
                  <a:gd name="T18" fmla="*/ 0 w 11"/>
                  <a:gd name="T19" fmla="*/ 5 h 11"/>
                  <a:gd name="T20" fmla="*/ 2 w 11"/>
                  <a:gd name="T21" fmla="*/ 8 h 11"/>
                  <a:gd name="T22" fmla="*/ 5 w 11"/>
                  <a:gd name="T23" fmla="*/ 11 h 11"/>
                  <a:gd name="T24" fmla="*/ 8 w 11"/>
                  <a:gd name="T25" fmla="*/ 11 h 11"/>
                  <a:gd name="T26" fmla="*/ 11 w 11"/>
                  <a:gd name="T27" fmla="*/ 8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11" y="8"/>
                    </a:moveTo>
                    <a:lnTo>
                      <a:pt x="11" y="5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5" y="11"/>
                    </a:lnTo>
                    <a:lnTo>
                      <a:pt x="8" y="11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58" name="Freeform 42"/>
              <p:cNvSpPr>
                <a:spLocks/>
              </p:cNvSpPr>
              <p:nvPr/>
            </p:nvSpPr>
            <p:spPr bwMode="auto">
              <a:xfrm>
                <a:off x="3145" y="3882"/>
                <a:ext cx="12" cy="11"/>
              </a:xfrm>
              <a:custGeom>
                <a:avLst/>
                <a:gdLst>
                  <a:gd name="T0" fmla="*/ 9 w 12"/>
                  <a:gd name="T1" fmla="*/ 11 h 11"/>
                  <a:gd name="T2" fmla="*/ 12 w 12"/>
                  <a:gd name="T3" fmla="*/ 9 h 11"/>
                  <a:gd name="T4" fmla="*/ 12 w 12"/>
                  <a:gd name="T5" fmla="*/ 6 h 11"/>
                  <a:gd name="T6" fmla="*/ 9 w 12"/>
                  <a:gd name="T7" fmla="*/ 3 h 11"/>
                  <a:gd name="T8" fmla="*/ 6 w 12"/>
                  <a:gd name="T9" fmla="*/ 0 h 11"/>
                  <a:gd name="T10" fmla="*/ 3 w 12"/>
                  <a:gd name="T11" fmla="*/ 0 h 11"/>
                  <a:gd name="T12" fmla="*/ 0 w 12"/>
                  <a:gd name="T13" fmla="*/ 3 h 11"/>
                  <a:gd name="T14" fmla="*/ 0 w 12"/>
                  <a:gd name="T15" fmla="*/ 3 h 11"/>
                  <a:gd name="T16" fmla="*/ 0 w 12"/>
                  <a:gd name="T17" fmla="*/ 6 h 11"/>
                  <a:gd name="T18" fmla="*/ 0 w 12"/>
                  <a:gd name="T19" fmla="*/ 9 h 11"/>
                  <a:gd name="T20" fmla="*/ 0 w 12"/>
                  <a:gd name="T21" fmla="*/ 11 h 11"/>
                  <a:gd name="T22" fmla="*/ 3 w 12"/>
                  <a:gd name="T23" fmla="*/ 11 h 11"/>
                  <a:gd name="T24" fmla="*/ 6 w 12"/>
                  <a:gd name="T25" fmla="*/ 11 h 11"/>
                  <a:gd name="T26" fmla="*/ 9 w 12"/>
                  <a:gd name="T27" fmla="*/ 11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11"/>
                  <a:gd name="T44" fmla="*/ 12 w 12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11">
                    <a:moveTo>
                      <a:pt x="9" y="11"/>
                    </a:moveTo>
                    <a:lnTo>
                      <a:pt x="12" y="9"/>
                    </a:lnTo>
                    <a:lnTo>
                      <a:pt x="12" y="6"/>
                    </a:lnTo>
                    <a:lnTo>
                      <a:pt x="9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59" name="Freeform 43"/>
              <p:cNvSpPr>
                <a:spLocks/>
              </p:cNvSpPr>
              <p:nvPr/>
            </p:nvSpPr>
            <p:spPr bwMode="auto">
              <a:xfrm>
                <a:off x="3125" y="3896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9 h 12"/>
                  <a:gd name="T4" fmla="*/ 12 w 12"/>
                  <a:gd name="T5" fmla="*/ 6 h 12"/>
                  <a:gd name="T6" fmla="*/ 12 w 12"/>
                  <a:gd name="T7" fmla="*/ 3 h 12"/>
                  <a:gd name="T8" fmla="*/ 9 w 12"/>
                  <a:gd name="T9" fmla="*/ 0 h 12"/>
                  <a:gd name="T10" fmla="*/ 6 w 12"/>
                  <a:gd name="T11" fmla="*/ 0 h 12"/>
                  <a:gd name="T12" fmla="*/ 3 w 12"/>
                  <a:gd name="T13" fmla="*/ 3 h 12"/>
                  <a:gd name="T14" fmla="*/ 3 w 12"/>
                  <a:gd name="T15" fmla="*/ 3 h 12"/>
                  <a:gd name="T16" fmla="*/ 0 w 12"/>
                  <a:gd name="T17" fmla="*/ 6 h 12"/>
                  <a:gd name="T18" fmla="*/ 0 w 12"/>
                  <a:gd name="T19" fmla="*/ 9 h 12"/>
                  <a:gd name="T20" fmla="*/ 3 w 12"/>
                  <a:gd name="T21" fmla="*/ 12 h 12"/>
                  <a:gd name="T22" fmla="*/ 6 w 12"/>
                  <a:gd name="T23" fmla="*/ 12 h 12"/>
                  <a:gd name="T24" fmla="*/ 9 w 12"/>
                  <a:gd name="T25" fmla="*/ 12 h 12"/>
                  <a:gd name="T26" fmla="*/ 12 w 12"/>
                  <a:gd name="T27" fmla="*/ 12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12"/>
                  <a:gd name="T44" fmla="*/ 12 w 12"/>
                  <a:gd name="T45" fmla="*/ 12 h 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12">
                    <a:moveTo>
                      <a:pt x="12" y="12"/>
                    </a:moveTo>
                    <a:lnTo>
                      <a:pt x="12" y="9"/>
                    </a:lnTo>
                    <a:lnTo>
                      <a:pt x="12" y="6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60" name="Freeform 44"/>
              <p:cNvSpPr>
                <a:spLocks/>
              </p:cNvSpPr>
              <p:nvPr/>
            </p:nvSpPr>
            <p:spPr bwMode="auto">
              <a:xfrm>
                <a:off x="3108" y="3911"/>
                <a:ext cx="12" cy="11"/>
              </a:xfrm>
              <a:custGeom>
                <a:avLst/>
                <a:gdLst>
                  <a:gd name="T0" fmla="*/ 9 w 12"/>
                  <a:gd name="T1" fmla="*/ 8 h 11"/>
                  <a:gd name="T2" fmla="*/ 12 w 12"/>
                  <a:gd name="T3" fmla="*/ 5 h 11"/>
                  <a:gd name="T4" fmla="*/ 12 w 12"/>
                  <a:gd name="T5" fmla="*/ 3 h 11"/>
                  <a:gd name="T6" fmla="*/ 9 w 12"/>
                  <a:gd name="T7" fmla="*/ 0 h 11"/>
                  <a:gd name="T8" fmla="*/ 6 w 12"/>
                  <a:gd name="T9" fmla="*/ 0 h 11"/>
                  <a:gd name="T10" fmla="*/ 3 w 12"/>
                  <a:gd name="T11" fmla="*/ 0 h 11"/>
                  <a:gd name="T12" fmla="*/ 0 w 12"/>
                  <a:gd name="T13" fmla="*/ 0 h 11"/>
                  <a:gd name="T14" fmla="*/ 0 w 12"/>
                  <a:gd name="T15" fmla="*/ 0 h 11"/>
                  <a:gd name="T16" fmla="*/ 0 w 12"/>
                  <a:gd name="T17" fmla="*/ 3 h 11"/>
                  <a:gd name="T18" fmla="*/ 0 w 12"/>
                  <a:gd name="T19" fmla="*/ 5 h 11"/>
                  <a:gd name="T20" fmla="*/ 0 w 12"/>
                  <a:gd name="T21" fmla="*/ 8 h 11"/>
                  <a:gd name="T22" fmla="*/ 3 w 12"/>
                  <a:gd name="T23" fmla="*/ 11 h 11"/>
                  <a:gd name="T24" fmla="*/ 6 w 12"/>
                  <a:gd name="T25" fmla="*/ 11 h 11"/>
                  <a:gd name="T26" fmla="*/ 9 w 12"/>
                  <a:gd name="T27" fmla="*/ 8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11"/>
                  <a:gd name="T44" fmla="*/ 12 w 12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11">
                    <a:moveTo>
                      <a:pt x="9" y="8"/>
                    </a:moveTo>
                    <a:lnTo>
                      <a:pt x="12" y="5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61" name="Freeform 45"/>
              <p:cNvSpPr>
                <a:spLocks/>
              </p:cNvSpPr>
              <p:nvPr/>
            </p:nvSpPr>
            <p:spPr bwMode="auto">
              <a:xfrm>
                <a:off x="3085" y="3916"/>
                <a:ext cx="12" cy="12"/>
              </a:xfrm>
              <a:custGeom>
                <a:avLst/>
                <a:gdLst>
                  <a:gd name="T0" fmla="*/ 9 w 12"/>
                  <a:gd name="T1" fmla="*/ 12 h 12"/>
                  <a:gd name="T2" fmla="*/ 12 w 12"/>
                  <a:gd name="T3" fmla="*/ 12 h 12"/>
                  <a:gd name="T4" fmla="*/ 12 w 12"/>
                  <a:gd name="T5" fmla="*/ 9 h 12"/>
                  <a:gd name="T6" fmla="*/ 12 w 12"/>
                  <a:gd name="T7" fmla="*/ 6 h 12"/>
                  <a:gd name="T8" fmla="*/ 12 w 12"/>
                  <a:gd name="T9" fmla="*/ 3 h 12"/>
                  <a:gd name="T10" fmla="*/ 9 w 12"/>
                  <a:gd name="T11" fmla="*/ 0 h 12"/>
                  <a:gd name="T12" fmla="*/ 6 w 12"/>
                  <a:gd name="T13" fmla="*/ 0 h 12"/>
                  <a:gd name="T14" fmla="*/ 6 w 12"/>
                  <a:gd name="T15" fmla="*/ 0 h 12"/>
                  <a:gd name="T16" fmla="*/ 3 w 12"/>
                  <a:gd name="T17" fmla="*/ 3 h 12"/>
                  <a:gd name="T18" fmla="*/ 0 w 12"/>
                  <a:gd name="T19" fmla="*/ 6 h 12"/>
                  <a:gd name="T20" fmla="*/ 0 w 12"/>
                  <a:gd name="T21" fmla="*/ 9 h 12"/>
                  <a:gd name="T22" fmla="*/ 3 w 12"/>
                  <a:gd name="T23" fmla="*/ 12 h 12"/>
                  <a:gd name="T24" fmla="*/ 6 w 12"/>
                  <a:gd name="T25" fmla="*/ 12 h 12"/>
                  <a:gd name="T26" fmla="*/ 9 w 12"/>
                  <a:gd name="T27" fmla="*/ 12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12"/>
                  <a:gd name="T44" fmla="*/ 12 w 12"/>
                  <a:gd name="T45" fmla="*/ 12 h 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12">
                    <a:moveTo>
                      <a:pt x="9" y="12"/>
                    </a:moveTo>
                    <a:lnTo>
                      <a:pt x="12" y="12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62" name="Freeform 46"/>
              <p:cNvSpPr>
                <a:spLocks/>
              </p:cNvSpPr>
              <p:nvPr/>
            </p:nvSpPr>
            <p:spPr bwMode="auto">
              <a:xfrm>
                <a:off x="3062" y="3916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9 w 12"/>
                  <a:gd name="T3" fmla="*/ 12 h 12"/>
                  <a:gd name="T4" fmla="*/ 12 w 12"/>
                  <a:gd name="T5" fmla="*/ 9 h 12"/>
                  <a:gd name="T6" fmla="*/ 12 w 12"/>
                  <a:gd name="T7" fmla="*/ 6 h 12"/>
                  <a:gd name="T8" fmla="*/ 12 w 12"/>
                  <a:gd name="T9" fmla="*/ 3 h 12"/>
                  <a:gd name="T10" fmla="*/ 12 w 12"/>
                  <a:gd name="T11" fmla="*/ 0 h 12"/>
                  <a:gd name="T12" fmla="*/ 9 w 12"/>
                  <a:gd name="T13" fmla="*/ 0 h 12"/>
                  <a:gd name="T14" fmla="*/ 9 w 12"/>
                  <a:gd name="T15" fmla="*/ 0 h 12"/>
                  <a:gd name="T16" fmla="*/ 6 w 12"/>
                  <a:gd name="T17" fmla="*/ 0 h 12"/>
                  <a:gd name="T18" fmla="*/ 3 w 12"/>
                  <a:gd name="T19" fmla="*/ 0 h 12"/>
                  <a:gd name="T20" fmla="*/ 0 w 12"/>
                  <a:gd name="T21" fmla="*/ 3 h 12"/>
                  <a:gd name="T22" fmla="*/ 0 w 12"/>
                  <a:gd name="T23" fmla="*/ 6 h 12"/>
                  <a:gd name="T24" fmla="*/ 3 w 12"/>
                  <a:gd name="T25" fmla="*/ 9 h 12"/>
                  <a:gd name="T26" fmla="*/ 6 w 12"/>
                  <a:gd name="T27" fmla="*/ 12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12"/>
                  <a:gd name="T44" fmla="*/ 12 w 12"/>
                  <a:gd name="T45" fmla="*/ 12 h 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12">
                    <a:moveTo>
                      <a:pt x="6" y="12"/>
                    </a:moveTo>
                    <a:lnTo>
                      <a:pt x="9" y="12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63" name="Freeform 47"/>
              <p:cNvSpPr>
                <a:spLocks/>
              </p:cNvSpPr>
              <p:nvPr/>
            </p:nvSpPr>
            <p:spPr bwMode="auto">
              <a:xfrm>
                <a:off x="3042" y="3911"/>
                <a:ext cx="12" cy="11"/>
              </a:xfrm>
              <a:custGeom>
                <a:avLst/>
                <a:gdLst>
                  <a:gd name="T0" fmla="*/ 3 w 12"/>
                  <a:gd name="T1" fmla="*/ 11 h 11"/>
                  <a:gd name="T2" fmla="*/ 6 w 12"/>
                  <a:gd name="T3" fmla="*/ 11 h 11"/>
                  <a:gd name="T4" fmla="*/ 9 w 12"/>
                  <a:gd name="T5" fmla="*/ 8 h 11"/>
                  <a:gd name="T6" fmla="*/ 12 w 12"/>
                  <a:gd name="T7" fmla="*/ 5 h 11"/>
                  <a:gd name="T8" fmla="*/ 12 w 12"/>
                  <a:gd name="T9" fmla="*/ 3 h 11"/>
                  <a:gd name="T10" fmla="*/ 9 w 12"/>
                  <a:gd name="T11" fmla="*/ 0 h 11"/>
                  <a:gd name="T12" fmla="*/ 6 w 12"/>
                  <a:gd name="T13" fmla="*/ 0 h 11"/>
                  <a:gd name="T14" fmla="*/ 6 w 12"/>
                  <a:gd name="T15" fmla="*/ 0 h 11"/>
                  <a:gd name="T16" fmla="*/ 3 w 12"/>
                  <a:gd name="T17" fmla="*/ 0 h 11"/>
                  <a:gd name="T18" fmla="*/ 0 w 12"/>
                  <a:gd name="T19" fmla="*/ 0 h 11"/>
                  <a:gd name="T20" fmla="*/ 0 w 12"/>
                  <a:gd name="T21" fmla="*/ 3 h 11"/>
                  <a:gd name="T22" fmla="*/ 0 w 12"/>
                  <a:gd name="T23" fmla="*/ 5 h 11"/>
                  <a:gd name="T24" fmla="*/ 0 w 12"/>
                  <a:gd name="T25" fmla="*/ 8 h 11"/>
                  <a:gd name="T26" fmla="*/ 3 w 12"/>
                  <a:gd name="T27" fmla="*/ 11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11"/>
                  <a:gd name="T44" fmla="*/ 12 w 12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11">
                    <a:moveTo>
                      <a:pt x="3" y="11"/>
                    </a:moveTo>
                    <a:lnTo>
                      <a:pt x="6" y="11"/>
                    </a:lnTo>
                    <a:lnTo>
                      <a:pt x="9" y="8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64" name="Freeform 48"/>
              <p:cNvSpPr>
                <a:spLocks/>
              </p:cNvSpPr>
              <p:nvPr/>
            </p:nvSpPr>
            <p:spPr bwMode="auto">
              <a:xfrm>
                <a:off x="3019" y="3902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12 h 12"/>
                  <a:gd name="T4" fmla="*/ 9 w 12"/>
                  <a:gd name="T5" fmla="*/ 9 h 12"/>
                  <a:gd name="T6" fmla="*/ 12 w 12"/>
                  <a:gd name="T7" fmla="*/ 6 h 12"/>
                  <a:gd name="T8" fmla="*/ 12 w 12"/>
                  <a:gd name="T9" fmla="*/ 6 h 12"/>
                  <a:gd name="T10" fmla="*/ 9 w 12"/>
                  <a:gd name="T11" fmla="*/ 3 h 12"/>
                  <a:gd name="T12" fmla="*/ 9 w 12"/>
                  <a:gd name="T13" fmla="*/ 0 h 12"/>
                  <a:gd name="T14" fmla="*/ 9 w 12"/>
                  <a:gd name="T15" fmla="*/ 0 h 12"/>
                  <a:gd name="T16" fmla="*/ 6 w 12"/>
                  <a:gd name="T17" fmla="*/ 0 h 12"/>
                  <a:gd name="T18" fmla="*/ 3 w 12"/>
                  <a:gd name="T19" fmla="*/ 3 h 12"/>
                  <a:gd name="T20" fmla="*/ 0 w 12"/>
                  <a:gd name="T21" fmla="*/ 6 h 12"/>
                  <a:gd name="T22" fmla="*/ 0 w 12"/>
                  <a:gd name="T23" fmla="*/ 6 h 12"/>
                  <a:gd name="T24" fmla="*/ 3 w 12"/>
                  <a:gd name="T25" fmla="*/ 9 h 12"/>
                  <a:gd name="T26" fmla="*/ 6 w 12"/>
                  <a:gd name="T27" fmla="*/ 12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12"/>
                  <a:gd name="T44" fmla="*/ 12 w 12"/>
                  <a:gd name="T45" fmla="*/ 12 h 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12">
                    <a:moveTo>
                      <a:pt x="6" y="12"/>
                    </a:moveTo>
                    <a:lnTo>
                      <a:pt x="6" y="12"/>
                    </a:lnTo>
                    <a:lnTo>
                      <a:pt x="9" y="9"/>
                    </a:lnTo>
                    <a:lnTo>
                      <a:pt x="12" y="6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65" name="Freeform 49"/>
              <p:cNvSpPr>
                <a:spLocks/>
              </p:cNvSpPr>
              <p:nvPr/>
            </p:nvSpPr>
            <p:spPr bwMode="auto">
              <a:xfrm>
                <a:off x="3002" y="3888"/>
                <a:ext cx="11" cy="11"/>
              </a:xfrm>
              <a:custGeom>
                <a:avLst/>
                <a:gdLst>
                  <a:gd name="T0" fmla="*/ 0 w 11"/>
                  <a:gd name="T1" fmla="*/ 11 h 11"/>
                  <a:gd name="T2" fmla="*/ 3 w 11"/>
                  <a:gd name="T3" fmla="*/ 11 h 11"/>
                  <a:gd name="T4" fmla="*/ 6 w 11"/>
                  <a:gd name="T5" fmla="*/ 11 h 11"/>
                  <a:gd name="T6" fmla="*/ 9 w 11"/>
                  <a:gd name="T7" fmla="*/ 11 h 11"/>
                  <a:gd name="T8" fmla="*/ 11 w 11"/>
                  <a:gd name="T9" fmla="*/ 8 h 11"/>
                  <a:gd name="T10" fmla="*/ 11 w 11"/>
                  <a:gd name="T11" fmla="*/ 5 h 11"/>
                  <a:gd name="T12" fmla="*/ 9 w 11"/>
                  <a:gd name="T13" fmla="*/ 3 h 11"/>
                  <a:gd name="T14" fmla="*/ 9 w 11"/>
                  <a:gd name="T15" fmla="*/ 3 h 11"/>
                  <a:gd name="T16" fmla="*/ 6 w 11"/>
                  <a:gd name="T17" fmla="*/ 0 h 11"/>
                  <a:gd name="T18" fmla="*/ 3 w 11"/>
                  <a:gd name="T19" fmla="*/ 0 h 11"/>
                  <a:gd name="T20" fmla="*/ 0 w 11"/>
                  <a:gd name="T21" fmla="*/ 3 h 11"/>
                  <a:gd name="T22" fmla="*/ 0 w 11"/>
                  <a:gd name="T23" fmla="*/ 5 h 11"/>
                  <a:gd name="T24" fmla="*/ 0 w 11"/>
                  <a:gd name="T25" fmla="*/ 8 h 11"/>
                  <a:gd name="T26" fmla="*/ 0 w 11"/>
                  <a:gd name="T27" fmla="*/ 11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0" y="11"/>
                    </a:moveTo>
                    <a:lnTo>
                      <a:pt x="3" y="11"/>
                    </a:lnTo>
                    <a:lnTo>
                      <a:pt x="6" y="11"/>
                    </a:lnTo>
                    <a:lnTo>
                      <a:pt x="9" y="11"/>
                    </a:lnTo>
                    <a:lnTo>
                      <a:pt x="11" y="8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66" name="Freeform 50"/>
              <p:cNvSpPr>
                <a:spLocks/>
              </p:cNvSpPr>
              <p:nvPr/>
            </p:nvSpPr>
            <p:spPr bwMode="auto">
              <a:xfrm>
                <a:off x="2982" y="3873"/>
                <a:ext cx="11" cy="12"/>
              </a:xfrm>
              <a:custGeom>
                <a:avLst/>
                <a:gdLst>
                  <a:gd name="T0" fmla="*/ 3 w 11"/>
                  <a:gd name="T1" fmla="*/ 12 h 12"/>
                  <a:gd name="T2" fmla="*/ 6 w 11"/>
                  <a:gd name="T3" fmla="*/ 12 h 12"/>
                  <a:gd name="T4" fmla="*/ 9 w 11"/>
                  <a:gd name="T5" fmla="*/ 12 h 12"/>
                  <a:gd name="T6" fmla="*/ 11 w 11"/>
                  <a:gd name="T7" fmla="*/ 12 h 12"/>
                  <a:gd name="T8" fmla="*/ 11 w 11"/>
                  <a:gd name="T9" fmla="*/ 9 h 12"/>
                  <a:gd name="T10" fmla="*/ 11 w 11"/>
                  <a:gd name="T11" fmla="*/ 6 h 12"/>
                  <a:gd name="T12" fmla="*/ 11 w 11"/>
                  <a:gd name="T13" fmla="*/ 3 h 12"/>
                  <a:gd name="T14" fmla="*/ 11 w 11"/>
                  <a:gd name="T15" fmla="*/ 3 h 12"/>
                  <a:gd name="T16" fmla="*/ 9 w 11"/>
                  <a:gd name="T17" fmla="*/ 0 h 12"/>
                  <a:gd name="T18" fmla="*/ 6 w 11"/>
                  <a:gd name="T19" fmla="*/ 0 h 12"/>
                  <a:gd name="T20" fmla="*/ 3 w 11"/>
                  <a:gd name="T21" fmla="*/ 3 h 12"/>
                  <a:gd name="T22" fmla="*/ 0 w 11"/>
                  <a:gd name="T23" fmla="*/ 6 h 12"/>
                  <a:gd name="T24" fmla="*/ 0 w 11"/>
                  <a:gd name="T25" fmla="*/ 9 h 12"/>
                  <a:gd name="T26" fmla="*/ 3 w 11"/>
                  <a:gd name="T27" fmla="*/ 12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2"/>
                  <a:gd name="T44" fmla="*/ 11 w 11"/>
                  <a:gd name="T45" fmla="*/ 12 h 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2">
                    <a:moveTo>
                      <a:pt x="3" y="12"/>
                    </a:moveTo>
                    <a:lnTo>
                      <a:pt x="6" y="12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1" y="9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67" name="Freeform 51"/>
              <p:cNvSpPr>
                <a:spLocks/>
              </p:cNvSpPr>
              <p:nvPr/>
            </p:nvSpPr>
            <p:spPr bwMode="auto">
              <a:xfrm>
                <a:off x="2968" y="3856"/>
                <a:ext cx="11" cy="12"/>
              </a:xfrm>
              <a:custGeom>
                <a:avLst/>
                <a:gdLst>
                  <a:gd name="T0" fmla="*/ 2 w 11"/>
                  <a:gd name="T1" fmla="*/ 12 h 12"/>
                  <a:gd name="T2" fmla="*/ 5 w 11"/>
                  <a:gd name="T3" fmla="*/ 12 h 12"/>
                  <a:gd name="T4" fmla="*/ 8 w 11"/>
                  <a:gd name="T5" fmla="*/ 12 h 12"/>
                  <a:gd name="T6" fmla="*/ 11 w 11"/>
                  <a:gd name="T7" fmla="*/ 12 h 12"/>
                  <a:gd name="T8" fmla="*/ 11 w 11"/>
                  <a:gd name="T9" fmla="*/ 9 h 12"/>
                  <a:gd name="T10" fmla="*/ 11 w 11"/>
                  <a:gd name="T11" fmla="*/ 6 h 12"/>
                  <a:gd name="T12" fmla="*/ 11 w 11"/>
                  <a:gd name="T13" fmla="*/ 3 h 12"/>
                  <a:gd name="T14" fmla="*/ 11 w 11"/>
                  <a:gd name="T15" fmla="*/ 3 h 12"/>
                  <a:gd name="T16" fmla="*/ 8 w 11"/>
                  <a:gd name="T17" fmla="*/ 0 h 12"/>
                  <a:gd name="T18" fmla="*/ 5 w 11"/>
                  <a:gd name="T19" fmla="*/ 0 h 12"/>
                  <a:gd name="T20" fmla="*/ 2 w 11"/>
                  <a:gd name="T21" fmla="*/ 3 h 12"/>
                  <a:gd name="T22" fmla="*/ 0 w 11"/>
                  <a:gd name="T23" fmla="*/ 6 h 12"/>
                  <a:gd name="T24" fmla="*/ 0 w 11"/>
                  <a:gd name="T25" fmla="*/ 9 h 12"/>
                  <a:gd name="T26" fmla="*/ 2 w 11"/>
                  <a:gd name="T27" fmla="*/ 12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2"/>
                  <a:gd name="T44" fmla="*/ 11 w 11"/>
                  <a:gd name="T45" fmla="*/ 12 h 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2">
                    <a:moveTo>
                      <a:pt x="2" y="12"/>
                    </a:moveTo>
                    <a:lnTo>
                      <a:pt x="5" y="12"/>
                    </a:lnTo>
                    <a:lnTo>
                      <a:pt x="8" y="12"/>
                    </a:lnTo>
                    <a:lnTo>
                      <a:pt x="11" y="12"/>
                    </a:lnTo>
                    <a:lnTo>
                      <a:pt x="11" y="9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2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68" name="Freeform 52"/>
              <p:cNvSpPr>
                <a:spLocks/>
              </p:cNvSpPr>
              <p:nvPr/>
            </p:nvSpPr>
            <p:spPr bwMode="auto">
              <a:xfrm>
                <a:off x="2959" y="3836"/>
                <a:ext cx="11" cy="12"/>
              </a:xfrm>
              <a:custGeom>
                <a:avLst/>
                <a:gdLst>
                  <a:gd name="T0" fmla="*/ 0 w 11"/>
                  <a:gd name="T1" fmla="*/ 12 h 12"/>
                  <a:gd name="T2" fmla="*/ 3 w 11"/>
                  <a:gd name="T3" fmla="*/ 12 h 12"/>
                  <a:gd name="T4" fmla="*/ 6 w 11"/>
                  <a:gd name="T5" fmla="*/ 12 h 12"/>
                  <a:gd name="T6" fmla="*/ 9 w 11"/>
                  <a:gd name="T7" fmla="*/ 12 h 12"/>
                  <a:gd name="T8" fmla="*/ 11 w 11"/>
                  <a:gd name="T9" fmla="*/ 9 h 12"/>
                  <a:gd name="T10" fmla="*/ 11 w 11"/>
                  <a:gd name="T11" fmla="*/ 6 h 12"/>
                  <a:gd name="T12" fmla="*/ 9 w 11"/>
                  <a:gd name="T13" fmla="*/ 3 h 12"/>
                  <a:gd name="T14" fmla="*/ 9 w 11"/>
                  <a:gd name="T15" fmla="*/ 3 h 12"/>
                  <a:gd name="T16" fmla="*/ 6 w 11"/>
                  <a:gd name="T17" fmla="*/ 0 h 12"/>
                  <a:gd name="T18" fmla="*/ 3 w 11"/>
                  <a:gd name="T19" fmla="*/ 0 h 12"/>
                  <a:gd name="T20" fmla="*/ 0 w 11"/>
                  <a:gd name="T21" fmla="*/ 3 h 12"/>
                  <a:gd name="T22" fmla="*/ 0 w 11"/>
                  <a:gd name="T23" fmla="*/ 6 h 12"/>
                  <a:gd name="T24" fmla="*/ 0 w 11"/>
                  <a:gd name="T25" fmla="*/ 9 h 12"/>
                  <a:gd name="T26" fmla="*/ 0 w 11"/>
                  <a:gd name="T27" fmla="*/ 12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2"/>
                  <a:gd name="T44" fmla="*/ 11 w 11"/>
                  <a:gd name="T45" fmla="*/ 12 h 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2">
                    <a:moveTo>
                      <a:pt x="0" y="12"/>
                    </a:moveTo>
                    <a:lnTo>
                      <a:pt x="3" y="12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11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69" name="Freeform 53"/>
              <p:cNvSpPr>
                <a:spLocks/>
              </p:cNvSpPr>
              <p:nvPr/>
            </p:nvSpPr>
            <p:spPr bwMode="auto">
              <a:xfrm>
                <a:off x="2948" y="3816"/>
                <a:ext cx="11" cy="12"/>
              </a:xfrm>
              <a:custGeom>
                <a:avLst/>
                <a:gdLst>
                  <a:gd name="T0" fmla="*/ 0 w 11"/>
                  <a:gd name="T1" fmla="*/ 6 h 12"/>
                  <a:gd name="T2" fmla="*/ 2 w 11"/>
                  <a:gd name="T3" fmla="*/ 9 h 12"/>
                  <a:gd name="T4" fmla="*/ 5 w 11"/>
                  <a:gd name="T5" fmla="*/ 12 h 12"/>
                  <a:gd name="T6" fmla="*/ 8 w 11"/>
                  <a:gd name="T7" fmla="*/ 12 h 12"/>
                  <a:gd name="T8" fmla="*/ 11 w 11"/>
                  <a:gd name="T9" fmla="*/ 9 h 12"/>
                  <a:gd name="T10" fmla="*/ 11 w 11"/>
                  <a:gd name="T11" fmla="*/ 6 h 12"/>
                  <a:gd name="T12" fmla="*/ 11 w 11"/>
                  <a:gd name="T13" fmla="*/ 3 h 12"/>
                  <a:gd name="T14" fmla="*/ 11 w 11"/>
                  <a:gd name="T15" fmla="*/ 3 h 12"/>
                  <a:gd name="T16" fmla="*/ 11 w 11"/>
                  <a:gd name="T17" fmla="*/ 0 h 12"/>
                  <a:gd name="T18" fmla="*/ 8 w 11"/>
                  <a:gd name="T19" fmla="*/ 0 h 12"/>
                  <a:gd name="T20" fmla="*/ 5 w 11"/>
                  <a:gd name="T21" fmla="*/ 0 h 12"/>
                  <a:gd name="T22" fmla="*/ 2 w 11"/>
                  <a:gd name="T23" fmla="*/ 0 h 12"/>
                  <a:gd name="T24" fmla="*/ 0 w 11"/>
                  <a:gd name="T25" fmla="*/ 3 h 12"/>
                  <a:gd name="T26" fmla="*/ 0 w 11"/>
                  <a:gd name="T27" fmla="*/ 6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2"/>
                  <a:gd name="T44" fmla="*/ 11 w 11"/>
                  <a:gd name="T45" fmla="*/ 12 h 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2">
                    <a:moveTo>
                      <a:pt x="0" y="6"/>
                    </a:moveTo>
                    <a:lnTo>
                      <a:pt x="2" y="9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70" name="Freeform 54"/>
              <p:cNvSpPr>
                <a:spLocks/>
              </p:cNvSpPr>
              <p:nvPr/>
            </p:nvSpPr>
            <p:spPr bwMode="auto">
              <a:xfrm>
                <a:off x="2945" y="3793"/>
                <a:ext cx="11" cy="12"/>
              </a:xfrm>
              <a:custGeom>
                <a:avLst/>
                <a:gdLst>
                  <a:gd name="T0" fmla="*/ 0 w 11"/>
                  <a:gd name="T1" fmla="*/ 6 h 12"/>
                  <a:gd name="T2" fmla="*/ 3 w 11"/>
                  <a:gd name="T3" fmla="*/ 9 h 12"/>
                  <a:gd name="T4" fmla="*/ 5 w 11"/>
                  <a:gd name="T5" fmla="*/ 12 h 12"/>
                  <a:gd name="T6" fmla="*/ 8 w 11"/>
                  <a:gd name="T7" fmla="*/ 12 h 12"/>
                  <a:gd name="T8" fmla="*/ 11 w 11"/>
                  <a:gd name="T9" fmla="*/ 9 h 12"/>
                  <a:gd name="T10" fmla="*/ 11 w 11"/>
                  <a:gd name="T11" fmla="*/ 6 h 12"/>
                  <a:gd name="T12" fmla="*/ 11 w 11"/>
                  <a:gd name="T13" fmla="*/ 3 h 12"/>
                  <a:gd name="T14" fmla="*/ 11 w 11"/>
                  <a:gd name="T15" fmla="*/ 3 h 12"/>
                  <a:gd name="T16" fmla="*/ 11 w 11"/>
                  <a:gd name="T17" fmla="*/ 0 h 12"/>
                  <a:gd name="T18" fmla="*/ 8 w 11"/>
                  <a:gd name="T19" fmla="*/ 0 h 12"/>
                  <a:gd name="T20" fmla="*/ 5 w 11"/>
                  <a:gd name="T21" fmla="*/ 0 h 12"/>
                  <a:gd name="T22" fmla="*/ 3 w 11"/>
                  <a:gd name="T23" fmla="*/ 0 h 12"/>
                  <a:gd name="T24" fmla="*/ 0 w 11"/>
                  <a:gd name="T25" fmla="*/ 3 h 12"/>
                  <a:gd name="T26" fmla="*/ 0 w 11"/>
                  <a:gd name="T27" fmla="*/ 6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2"/>
                  <a:gd name="T44" fmla="*/ 11 w 11"/>
                  <a:gd name="T45" fmla="*/ 12 h 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2">
                    <a:moveTo>
                      <a:pt x="0" y="6"/>
                    </a:moveTo>
                    <a:lnTo>
                      <a:pt x="3" y="9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71" name="Freeform 55"/>
              <p:cNvSpPr>
                <a:spLocks/>
              </p:cNvSpPr>
              <p:nvPr/>
            </p:nvSpPr>
            <p:spPr bwMode="auto">
              <a:xfrm>
                <a:off x="2956" y="3782"/>
                <a:ext cx="12" cy="11"/>
              </a:xfrm>
              <a:custGeom>
                <a:avLst/>
                <a:gdLst>
                  <a:gd name="T0" fmla="*/ 6 w 12"/>
                  <a:gd name="T1" fmla="*/ 0 h 11"/>
                  <a:gd name="T2" fmla="*/ 3 w 12"/>
                  <a:gd name="T3" fmla="*/ 0 h 11"/>
                  <a:gd name="T4" fmla="*/ 0 w 12"/>
                  <a:gd name="T5" fmla="*/ 3 h 11"/>
                  <a:gd name="T6" fmla="*/ 0 w 12"/>
                  <a:gd name="T7" fmla="*/ 5 h 11"/>
                  <a:gd name="T8" fmla="*/ 0 w 12"/>
                  <a:gd name="T9" fmla="*/ 8 h 11"/>
                  <a:gd name="T10" fmla="*/ 0 w 12"/>
                  <a:gd name="T11" fmla="*/ 11 h 11"/>
                  <a:gd name="T12" fmla="*/ 3 w 12"/>
                  <a:gd name="T13" fmla="*/ 11 h 11"/>
                  <a:gd name="T14" fmla="*/ 6 w 12"/>
                  <a:gd name="T15" fmla="*/ 11 h 11"/>
                  <a:gd name="T16" fmla="*/ 6 w 12"/>
                  <a:gd name="T17" fmla="*/ 11 h 11"/>
                  <a:gd name="T18" fmla="*/ 9 w 12"/>
                  <a:gd name="T19" fmla="*/ 8 h 11"/>
                  <a:gd name="T20" fmla="*/ 12 w 12"/>
                  <a:gd name="T21" fmla="*/ 5 h 11"/>
                  <a:gd name="T22" fmla="*/ 12 w 12"/>
                  <a:gd name="T23" fmla="*/ 5 h 11"/>
                  <a:gd name="T24" fmla="*/ 9 w 12"/>
                  <a:gd name="T25" fmla="*/ 3 h 11"/>
                  <a:gd name="T26" fmla="*/ 9 w 12"/>
                  <a:gd name="T27" fmla="*/ 0 h 11"/>
                  <a:gd name="T28" fmla="*/ 6 w 12"/>
                  <a:gd name="T29" fmla="*/ 0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11"/>
                  <a:gd name="T47" fmla="*/ 12 w 12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11">
                    <a:moveTo>
                      <a:pt x="6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8"/>
                    </a:lnTo>
                    <a:lnTo>
                      <a:pt x="12" y="5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72" name="Freeform 56"/>
              <p:cNvSpPr>
                <a:spLocks/>
              </p:cNvSpPr>
              <p:nvPr/>
            </p:nvSpPr>
            <p:spPr bwMode="auto">
              <a:xfrm>
                <a:off x="2979" y="3782"/>
                <a:ext cx="12" cy="11"/>
              </a:xfrm>
              <a:custGeom>
                <a:avLst/>
                <a:gdLst>
                  <a:gd name="T0" fmla="*/ 6 w 12"/>
                  <a:gd name="T1" fmla="*/ 0 h 11"/>
                  <a:gd name="T2" fmla="*/ 3 w 12"/>
                  <a:gd name="T3" fmla="*/ 0 h 11"/>
                  <a:gd name="T4" fmla="*/ 0 w 12"/>
                  <a:gd name="T5" fmla="*/ 3 h 11"/>
                  <a:gd name="T6" fmla="*/ 0 w 12"/>
                  <a:gd name="T7" fmla="*/ 5 h 11"/>
                  <a:gd name="T8" fmla="*/ 0 w 12"/>
                  <a:gd name="T9" fmla="*/ 8 h 11"/>
                  <a:gd name="T10" fmla="*/ 0 w 12"/>
                  <a:gd name="T11" fmla="*/ 11 h 11"/>
                  <a:gd name="T12" fmla="*/ 3 w 12"/>
                  <a:gd name="T13" fmla="*/ 11 h 11"/>
                  <a:gd name="T14" fmla="*/ 6 w 12"/>
                  <a:gd name="T15" fmla="*/ 11 h 11"/>
                  <a:gd name="T16" fmla="*/ 6 w 12"/>
                  <a:gd name="T17" fmla="*/ 11 h 11"/>
                  <a:gd name="T18" fmla="*/ 9 w 12"/>
                  <a:gd name="T19" fmla="*/ 8 h 11"/>
                  <a:gd name="T20" fmla="*/ 12 w 12"/>
                  <a:gd name="T21" fmla="*/ 5 h 11"/>
                  <a:gd name="T22" fmla="*/ 12 w 12"/>
                  <a:gd name="T23" fmla="*/ 5 h 11"/>
                  <a:gd name="T24" fmla="*/ 9 w 12"/>
                  <a:gd name="T25" fmla="*/ 3 h 11"/>
                  <a:gd name="T26" fmla="*/ 9 w 12"/>
                  <a:gd name="T27" fmla="*/ 0 h 11"/>
                  <a:gd name="T28" fmla="*/ 6 w 12"/>
                  <a:gd name="T29" fmla="*/ 0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11"/>
                  <a:gd name="T47" fmla="*/ 12 w 12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11">
                    <a:moveTo>
                      <a:pt x="6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8"/>
                    </a:lnTo>
                    <a:lnTo>
                      <a:pt x="12" y="5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73" name="Freeform 57"/>
              <p:cNvSpPr>
                <a:spLocks/>
              </p:cNvSpPr>
              <p:nvPr/>
            </p:nvSpPr>
            <p:spPr bwMode="auto">
              <a:xfrm>
                <a:off x="3002" y="3782"/>
                <a:ext cx="11" cy="11"/>
              </a:xfrm>
              <a:custGeom>
                <a:avLst/>
                <a:gdLst>
                  <a:gd name="T0" fmla="*/ 6 w 11"/>
                  <a:gd name="T1" fmla="*/ 0 h 11"/>
                  <a:gd name="T2" fmla="*/ 3 w 11"/>
                  <a:gd name="T3" fmla="*/ 0 h 11"/>
                  <a:gd name="T4" fmla="*/ 0 w 11"/>
                  <a:gd name="T5" fmla="*/ 3 h 11"/>
                  <a:gd name="T6" fmla="*/ 0 w 11"/>
                  <a:gd name="T7" fmla="*/ 5 h 11"/>
                  <a:gd name="T8" fmla="*/ 0 w 11"/>
                  <a:gd name="T9" fmla="*/ 8 h 11"/>
                  <a:gd name="T10" fmla="*/ 0 w 11"/>
                  <a:gd name="T11" fmla="*/ 11 h 11"/>
                  <a:gd name="T12" fmla="*/ 3 w 11"/>
                  <a:gd name="T13" fmla="*/ 11 h 11"/>
                  <a:gd name="T14" fmla="*/ 6 w 11"/>
                  <a:gd name="T15" fmla="*/ 11 h 11"/>
                  <a:gd name="T16" fmla="*/ 6 w 11"/>
                  <a:gd name="T17" fmla="*/ 11 h 11"/>
                  <a:gd name="T18" fmla="*/ 9 w 11"/>
                  <a:gd name="T19" fmla="*/ 8 h 11"/>
                  <a:gd name="T20" fmla="*/ 11 w 11"/>
                  <a:gd name="T21" fmla="*/ 5 h 11"/>
                  <a:gd name="T22" fmla="*/ 11 w 11"/>
                  <a:gd name="T23" fmla="*/ 5 h 11"/>
                  <a:gd name="T24" fmla="*/ 9 w 11"/>
                  <a:gd name="T25" fmla="*/ 3 h 11"/>
                  <a:gd name="T26" fmla="*/ 9 w 11"/>
                  <a:gd name="T27" fmla="*/ 0 h 11"/>
                  <a:gd name="T28" fmla="*/ 6 w 11"/>
                  <a:gd name="T29" fmla="*/ 0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"/>
                  <a:gd name="T46" fmla="*/ 0 h 11"/>
                  <a:gd name="T47" fmla="*/ 11 w 11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" h="11">
                    <a:moveTo>
                      <a:pt x="6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8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74" name="Freeform 58"/>
              <p:cNvSpPr>
                <a:spLocks/>
              </p:cNvSpPr>
              <p:nvPr/>
            </p:nvSpPr>
            <p:spPr bwMode="auto">
              <a:xfrm>
                <a:off x="3025" y="3782"/>
                <a:ext cx="11" cy="11"/>
              </a:xfrm>
              <a:custGeom>
                <a:avLst/>
                <a:gdLst>
                  <a:gd name="T0" fmla="*/ 6 w 11"/>
                  <a:gd name="T1" fmla="*/ 0 h 11"/>
                  <a:gd name="T2" fmla="*/ 3 w 11"/>
                  <a:gd name="T3" fmla="*/ 0 h 11"/>
                  <a:gd name="T4" fmla="*/ 0 w 11"/>
                  <a:gd name="T5" fmla="*/ 3 h 11"/>
                  <a:gd name="T6" fmla="*/ 0 w 11"/>
                  <a:gd name="T7" fmla="*/ 5 h 11"/>
                  <a:gd name="T8" fmla="*/ 0 w 11"/>
                  <a:gd name="T9" fmla="*/ 8 h 11"/>
                  <a:gd name="T10" fmla="*/ 0 w 11"/>
                  <a:gd name="T11" fmla="*/ 11 h 11"/>
                  <a:gd name="T12" fmla="*/ 3 w 11"/>
                  <a:gd name="T13" fmla="*/ 11 h 11"/>
                  <a:gd name="T14" fmla="*/ 6 w 11"/>
                  <a:gd name="T15" fmla="*/ 11 h 11"/>
                  <a:gd name="T16" fmla="*/ 6 w 11"/>
                  <a:gd name="T17" fmla="*/ 11 h 11"/>
                  <a:gd name="T18" fmla="*/ 9 w 11"/>
                  <a:gd name="T19" fmla="*/ 8 h 11"/>
                  <a:gd name="T20" fmla="*/ 11 w 11"/>
                  <a:gd name="T21" fmla="*/ 5 h 11"/>
                  <a:gd name="T22" fmla="*/ 11 w 11"/>
                  <a:gd name="T23" fmla="*/ 5 h 11"/>
                  <a:gd name="T24" fmla="*/ 9 w 11"/>
                  <a:gd name="T25" fmla="*/ 3 h 11"/>
                  <a:gd name="T26" fmla="*/ 9 w 11"/>
                  <a:gd name="T27" fmla="*/ 0 h 11"/>
                  <a:gd name="T28" fmla="*/ 6 w 11"/>
                  <a:gd name="T29" fmla="*/ 0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"/>
                  <a:gd name="T46" fmla="*/ 0 h 11"/>
                  <a:gd name="T47" fmla="*/ 11 w 11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" h="11">
                    <a:moveTo>
                      <a:pt x="6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8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75" name="Freeform 59"/>
              <p:cNvSpPr>
                <a:spLocks/>
              </p:cNvSpPr>
              <p:nvPr/>
            </p:nvSpPr>
            <p:spPr bwMode="auto">
              <a:xfrm>
                <a:off x="3048" y="3782"/>
                <a:ext cx="11" cy="11"/>
              </a:xfrm>
              <a:custGeom>
                <a:avLst/>
                <a:gdLst>
                  <a:gd name="T0" fmla="*/ 6 w 11"/>
                  <a:gd name="T1" fmla="*/ 0 h 11"/>
                  <a:gd name="T2" fmla="*/ 3 w 11"/>
                  <a:gd name="T3" fmla="*/ 0 h 11"/>
                  <a:gd name="T4" fmla="*/ 0 w 11"/>
                  <a:gd name="T5" fmla="*/ 3 h 11"/>
                  <a:gd name="T6" fmla="*/ 0 w 11"/>
                  <a:gd name="T7" fmla="*/ 5 h 11"/>
                  <a:gd name="T8" fmla="*/ 0 w 11"/>
                  <a:gd name="T9" fmla="*/ 8 h 11"/>
                  <a:gd name="T10" fmla="*/ 0 w 11"/>
                  <a:gd name="T11" fmla="*/ 11 h 11"/>
                  <a:gd name="T12" fmla="*/ 3 w 11"/>
                  <a:gd name="T13" fmla="*/ 11 h 11"/>
                  <a:gd name="T14" fmla="*/ 6 w 11"/>
                  <a:gd name="T15" fmla="*/ 11 h 11"/>
                  <a:gd name="T16" fmla="*/ 6 w 11"/>
                  <a:gd name="T17" fmla="*/ 11 h 11"/>
                  <a:gd name="T18" fmla="*/ 8 w 11"/>
                  <a:gd name="T19" fmla="*/ 8 h 11"/>
                  <a:gd name="T20" fmla="*/ 11 w 11"/>
                  <a:gd name="T21" fmla="*/ 5 h 11"/>
                  <a:gd name="T22" fmla="*/ 11 w 11"/>
                  <a:gd name="T23" fmla="*/ 5 h 11"/>
                  <a:gd name="T24" fmla="*/ 8 w 11"/>
                  <a:gd name="T25" fmla="*/ 3 h 11"/>
                  <a:gd name="T26" fmla="*/ 8 w 11"/>
                  <a:gd name="T27" fmla="*/ 0 h 11"/>
                  <a:gd name="T28" fmla="*/ 6 w 11"/>
                  <a:gd name="T29" fmla="*/ 0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"/>
                  <a:gd name="T46" fmla="*/ 0 h 11"/>
                  <a:gd name="T47" fmla="*/ 11 w 11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" h="11">
                    <a:moveTo>
                      <a:pt x="6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8" y="8"/>
                    </a:lnTo>
                    <a:lnTo>
                      <a:pt x="11" y="5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76" name="Freeform 60"/>
              <p:cNvSpPr>
                <a:spLocks/>
              </p:cNvSpPr>
              <p:nvPr/>
            </p:nvSpPr>
            <p:spPr bwMode="auto">
              <a:xfrm>
                <a:off x="3071" y="3782"/>
                <a:ext cx="11" cy="11"/>
              </a:xfrm>
              <a:custGeom>
                <a:avLst/>
                <a:gdLst>
                  <a:gd name="T0" fmla="*/ 6 w 11"/>
                  <a:gd name="T1" fmla="*/ 0 h 11"/>
                  <a:gd name="T2" fmla="*/ 3 w 11"/>
                  <a:gd name="T3" fmla="*/ 0 h 11"/>
                  <a:gd name="T4" fmla="*/ 0 w 11"/>
                  <a:gd name="T5" fmla="*/ 3 h 11"/>
                  <a:gd name="T6" fmla="*/ 0 w 11"/>
                  <a:gd name="T7" fmla="*/ 5 h 11"/>
                  <a:gd name="T8" fmla="*/ 0 w 11"/>
                  <a:gd name="T9" fmla="*/ 8 h 11"/>
                  <a:gd name="T10" fmla="*/ 0 w 11"/>
                  <a:gd name="T11" fmla="*/ 11 h 11"/>
                  <a:gd name="T12" fmla="*/ 3 w 11"/>
                  <a:gd name="T13" fmla="*/ 11 h 11"/>
                  <a:gd name="T14" fmla="*/ 6 w 11"/>
                  <a:gd name="T15" fmla="*/ 11 h 11"/>
                  <a:gd name="T16" fmla="*/ 6 w 11"/>
                  <a:gd name="T17" fmla="*/ 11 h 11"/>
                  <a:gd name="T18" fmla="*/ 8 w 11"/>
                  <a:gd name="T19" fmla="*/ 8 h 11"/>
                  <a:gd name="T20" fmla="*/ 11 w 11"/>
                  <a:gd name="T21" fmla="*/ 5 h 11"/>
                  <a:gd name="T22" fmla="*/ 11 w 11"/>
                  <a:gd name="T23" fmla="*/ 5 h 11"/>
                  <a:gd name="T24" fmla="*/ 8 w 11"/>
                  <a:gd name="T25" fmla="*/ 3 h 11"/>
                  <a:gd name="T26" fmla="*/ 8 w 11"/>
                  <a:gd name="T27" fmla="*/ 0 h 11"/>
                  <a:gd name="T28" fmla="*/ 6 w 11"/>
                  <a:gd name="T29" fmla="*/ 0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"/>
                  <a:gd name="T46" fmla="*/ 0 h 11"/>
                  <a:gd name="T47" fmla="*/ 11 w 11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" h="11">
                    <a:moveTo>
                      <a:pt x="6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8" y="8"/>
                    </a:lnTo>
                    <a:lnTo>
                      <a:pt x="11" y="5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77" name="Freeform 61"/>
              <p:cNvSpPr>
                <a:spLocks/>
              </p:cNvSpPr>
              <p:nvPr/>
            </p:nvSpPr>
            <p:spPr bwMode="auto">
              <a:xfrm>
                <a:off x="3094" y="3782"/>
                <a:ext cx="11" cy="11"/>
              </a:xfrm>
              <a:custGeom>
                <a:avLst/>
                <a:gdLst>
                  <a:gd name="T0" fmla="*/ 5 w 11"/>
                  <a:gd name="T1" fmla="*/ 0 h 11"/>
                  <a:gd name="T2" fmla="*/ 3 w 11"/>
                  <a:gd name="T3" fmla="*/ 0 h 11"/>
                  <a:gd name="T4" fmla="*/ 0 w 11"/>
                  <a:gd name="T5" fmla="*/ 3 h 11"/>
                  <a:gd name="T6" fmla="*/ 0 w 11"/>
                  <a:gd name="T7" fmla="*/ 5 h 11"/>
                  <a:gd name="T8" fmla="*/ 0 w 11"/>
                  <a:gd name="T9" fmla="*/ 8 h 11"/>
                  <a:gd name="T10" fmla="*/ 0 w 11"/>
                  <a:gd name="T11" fmla="*/ 11 h 11"/>
                  <a:gd name="T12" fmla="*/ 3 w 11"/>
                  <a:gd name="T13" fmla="*/ 11 h 11"/>
                  <a:gd name="T14" fmla="*/ 5 w 11"/>
                  <a:gd name="T15" fmla="*/ 11 h 11"/>
                  <a:gd name="T16" fmla="*/ 5 w 11"/>
                  <a:gd name="T17" fmla="*/ 11 h 11"/>
                  <a:gd name="T18" fmla="*/ 8 w 11"/>
                  <a:gd name="T19" fmla="*/ 8 h 11"/>
                  <a:gd name="T20" fmla="*/ 11 w 11"/>
                  <a:gd name="T21" fmla="*/ 5 h 11"/>
                  <a:gd name="T22" fmla="*/ 11 w 11"/>
                  <a:gd name="T23" fmla="*/ 5 h 11"/>
                  <a:gd name="T24" fmla="*/ 8 w 11"/>
                  <a:gd name="T25" fmla="*/ 3 h 11"/>
                  <a:gd name="T26" fmla="*/ 8 w 11"/>
                  <a:gd name="T27" fmla="*/ 0 h 11"/>
                  <a:gd name="T28" fmla="*/ 5 w 11"/>
                  <a:gd name="T29" fmla="*/ 0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"/>
                  <a:gd name="T46" fmla="*/ 0 h 11"/>
                  <a:gd name="T47" fmla="*/ 11 w 11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" h="11">
                    <a:moveTo>
                      <a:pt x="5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8" y="8"/>
                    </a:lnTo>
                    <a:lnTo>
                      <a:pt x="11" y="5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78" name="Freeform 62"/>
              <p:cNvSpPr>
                <a:spLocks/>
              </p:cNvSpPr>
              <p:nvPr/>
            </p:nvSpPr>
            <p:spPr bwMode="auto">
              <a:xfrm>
                <a:off x="3117" y="3782"/>
                <a:ext cx="11" cy="11"/>
              </a:xfrm>
              <a:custGeom>
                <a:avLst/>
                <a:gdLst>
                  <a:gd name="T0" fmla="*/ 5 w 11"/>
                  <a:gd name="T1" fmla="*/ 0 h 11"/>
                  <a:gd name="T2" fmla="*/ 3 w 11"/>
                  <a:gd name="T3" fmla="*/ 0 h 11"/>
                  <a:gd name="T4" fmla="*/ 0 w 11"/>
                  <a:gd name="T5" fmla="*/ 3 h 11"/>
                  <a:gd name="T6" fmla="*/ 0 w 11"/>
                  <a:gd name="T7" fmla="*/ 5 h 11"/>
                  <a:gd name="T8" fmla="*/ 0 w 11"/>
                  <a:gd name="T9" fmla="*/ 8 h 11"/>
                  <a:gd name="T10" fmla="*/ 0 w 11"/>
                  <a:gd name="T11" fmla="*/ 11 h 11"/>
                  <a:gd name="T12" fmla="*/ 3 w 11"/>
                  <a:gd name="T13" fmla="*/ 11 h 11"/>
                  <a:gd name="T14" fmla="*/ 5 w 11"/>
                  <a:gd name="T15" fmla="*/ 11 h 11"/>
                  <a:gd name="T16" fmla="*/ 5 w 11"/>
                  <a:gd name="T17" fmla="*/ 11 h 11"/>
                  <a:gd name="T18" fmla="*/ 8 w 11"/>
                  <a:gd name="T19" fmla="*/ 8 h 11"/>
                  <a:gd name="T20" fmla="*/ 11 w 11"/>
                  <a:gd name="T21" fmla="*/ 5 h 11"/>
                  <a:gd name="T22" fmla="*/ 11 w 11"/>
                  <a:gd name="T23" fmla="*/ 5 h 11"/>
                  <a:gd name="T24" fmla="*/ 8 w 11"/>
                  <a:gd name="T25" fmla="*/ 3 h 11"/>
                  <a:gd name="T26" fmla="*/ 8 w 11"/>
                  <a:gd name="T27" fmla="*/ 0 h 11"/>
                  <a:gd name="T28" fmla="*/ 5 w 11"/>
                  <a:gd name="T29" fmla="*/ 0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"/>
                  <a:gd name="T46" fmla="*/ 0 h 11"/>
                  <a:gd name="T47" fmla="*/ 11 w 11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" h="11">
                    <a:moveTo>
                      <a:pt x="5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8" y="8"/>
                    </a:lnTo>
                    <a:lnTo>
                      <a:pt x="11" y="5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79" name="Freeform 63"/>
              <p:cNvSpPr>
                <a:spLocks/>
              </p:cNvSpPr>
              <p:nvPr/>
            </p:nvSpPr>
            <p:spPr bwMode="auto">
              <a:xfrm>
                <a:off x="3140" y="3782"/>
                <a:ext cx="11" cy="11"/>
              </a:xfrm>
              <a:custGeom>
                <a:avLst/>
                <a:gdLst>
                  <a:gd name="T0" fmla="*/ 5 w 11"/>
                  <a:gd name="T1" fmla="*/ 0 h 11"/>
                  <a:gd name="T2" fmla="*/ 2 w 11"/>
                  <a:gd name="T3" fmla="*/ 0 h 11"/>
                  <a:gd name="T4" fmla="*/ 0 w 11"/>
                  <a:gd name="T5" fmla="*/ 3 h 11"/>
                  <a:gd name="T6" fmla="*/ 0 w 11"/>
                  <a:gd name="T7" fmla="*/ 5 h 11"/>
                  <a:gd name="T8" fmla="*/ 0 w 11"/>
                  <a:gd name="T9" fmla="*/ 8 h 11"/>
                  <a:gd name="T10" fmla="*/ 0 w 11"/>
                  <a:gd name="T11" fmla="*/ 11 h 11"/>
                  <a:gd name="T12" fmla="*/ 2 w 11"/>
                  <a:gd name="T13" fmla="*/ 11 h 11"/>
                  <a:gd name="T14" fmla="*/ 5 w 11"/>
                  <a:gd name="T15" fmla="*/ 11 h 11"/>
                  <a:gd name="T16" fmla="*/ 5 w 11"/>
                  <a:gd name="T17" fmla="*/ 11 h 11"/>
                  <a:gd name="T18" fmla="*/ 8 w 11"/>
                  <a:gd name="T19" fmla="*/ 8 h 11"/>
                  <a:gd name="T20" fmla="*/ 11 w 11"/>
                  <a:gd name="T21" fmla="*/ 5 h 11"/>
                  <a:gd name="T22" fmla="*/ 11 w 11"/>
                  <a:gd name="T23" fmla="*/ 5 h 11"/>
                  <a:gd name="T24" fmla="*/ 8 w 11"/>
                  <a:gd name="T25" fmla="*/ 3 h 11"/>
                  <a:gd name="T26" fmla="*/ 8 w 11"/>
                  <a:gd name="T27" fmla="*/ 0 h 11"/>
                  <a:gd name="T28" fmla="*/ 5 w 11"/>
                  <a:gd name="T29" fmla="*/ 0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"/>
                  <a:gd name="T46" fmla="*/ 0 h 11"/>
                  <a:gd name="T47" fmla="*/ 11 w 11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" h="11">
                    <a:moveTo>
                      <a:pt x="5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5" y="11"/>
                    </a:lnTo>
                    <a:lnTo>
                      <a:pt x="8" y="8"/>
                    </a:lnTo>
                    <a:lnTo>
                      <a:pt x="11" y="5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80" name="Freeform 64"/>
              <p:cNvSpPr>
                <a:spLocks/>
              </p:cNvSpPr>
              <p:nvPr/>
            </p:nvSpPr>
            <p:spPr bwMode="auto">
              <a:xfrm>
                <a:off x="3163" y="3782"/>
                <a:ext cx="11" cy="11"/>
              </a:xfrm>
              <a:custGeom>
                <a:avLst/>
                <a:gdLst>
                  <a:gd name="T0" fmla="*/ 5 w 11"/>
                  <a:gd name="T1" fmla="*/ 0 h 11"/>
                  <a:gd name="T2" fmla="*/ 2 w 11"/>
                  <a:gd name="T3" fmla="*/ 0 h 11"/>
                  <a:gd name="T4" fmla="*/ 0 w 11"/>
                  <a:gd name="T5" fmla="*/ 3 h 11"/>
                  <a:gd name="T6" fmla="*/ 0 w 11"/>
                  <a:gd name="T7" fmla="*/ 5 h 11"/>
                  <a:gd name="T8" fmla="*/ 0 w 11"/>
                  <a:gd name="T9" fmla="*/ 8 h 11"/>
                  <a:gd name="T10" fmla="*/ 0 w 11"/>
                  <a:gd name="T11" fmla="*/ 11 h 11"/>
                  <a:gd name="T12" fmla="*/ 2 w 11"/>
                  <a:gd name="T13" fmla="*/ 11 h 11"/>
                  <a:gd name="T14" fmla="*/ 5 w 11"/>
                  <a:gd name="T15" fmla="*/ 11 h 11"/>
                  <a:gd name="T16" fmla="*/ 5 w 11"/>
                  <a:gd name="T17" fmla="*/ 11 h 11"/>
                  <a:gd name="T18" fmla="*/ 8 w 11"/>
                  <a:gd name="T19" fmla="*/ 8 h 11"/>
                  <a:gd name="T20" fmla="*/ 11 w 11"/>
                  <a:gd name="T21" fmla="*/ 5 h 11"/>
                  <a:gd name="T22" fmla="*/ 11 w 11"/>
                  <a:gd name="T23" fmla="*/ 5 h 11"/>
                  <a:gd name="T24" fmla="*/ 8 w 11"/>
                  <a:gd name="T25" fmla="*/ 3 h 11"/>
                  <a:gd name="T26" fmla="*/ 8 w 11"/>
                  <a:gd name="T27" fmla="*/ 0 h 11"/>
                  <a:gd name="T28" fmla="*/ 5 w 11"/>
                  <a:gd name="T29" fmla="*/ 0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"/>
                  <a:gd name="T46" fmla="*/ 0 h 11"/>
                  <a:gd name="T47" fmla="*/ 11 w 11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" h="11">
                    <a:moveTo>
                      <a:pt x="5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5" y="11"/>
                    </a:lnTo>
                    <a:lnTo>
                      <a:pt x="8" y="8"/>
                    </a:lnTo>
                    <a:lnTo>
                      <a:pt x="11" y="5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81" name="Freeform 65"/>
              <p:cNvSpPr>
                <a:spLocks/>
              </p:cNvSpPr>
              <p:nvPr/>
            </p:nvSpPr>
            <p:spPr bwMode="auto">
              <a:xfrm>
                <a:off x="3185" y="3782"/>
                <a:ext cx="12" cy="11"/>
              </a:xfrm>
              <a:custGeom>
                <a:avLst/>
                <a:gdLst>
                  <a:gd name="T0" fmla="*/ 6 w 12"/>
                  <a:gd name="T1" fmla="*/ 0 h 11"/>
                  <a:gd name="T2" fmla="*/ 3 w 12"/>
                  <a:gd name="T3" fmla="*/ 0 h 11"/>
                  <a:gd name="T4" fmla="*/ 0 w 12"/>
                  <a:gd name="T5" fmla="*/ 3 h 11"/>
                  <a:gd name="T6" fmla="*/ 0 w 12"/>
                  <a:gd name="T7" fmla="*/ 5 h 11"/>
                  <a:gd name="T8" fmla="*/ 0 w 12"/>
                  <a:gd name="T9" fmla="*/ 8 h 11"/>
                  <a:gd name="T10" fmla="*/ 0 w 12"/>
                  <a:gd name="T11" fmla="*/ 11 h 11"/>
                  <a:gd name="T12" fmla="*/ 3 w 12"/>
                  <a:gd name="T13" fmla="*/ 11 h 11"/>
                  <a:gd name="T14" fmla="*/ 6 w 12"/>
                  <a:gd name="T15" fmla="*/ 11 h 11"/>
                  <a:gd name="T16" fmla="*/ 6 w 12"/>
                  <a:gd name="T17" fmla="*/ 11 h 11"/>
                  <a:gd name="T18" fmla="*/ 9 w 12"/>
                  <a:gd name="T19" fmla="*/ 8 h 11"/>
                  <a:gd name="T20" fmla="*/ 12 w 12"/>
                  <a:gd name="T21" fmla="*/ 5 h 11"/>
                  <a:gd name="T22" fmla="*/ 12 w 12"/>
                  <a:gd name="T23" fmla="*/ 5 h 11"/>
                  <a:gd name="T24" fmla="*/ 9 w 12"/>
                  <a:gd name="T25" fmla="*/ 3 h 11"/>
                  <a:gd name="T26" fmla="*/ 9 w 12"/>
                  <a:gd name="T27" fmla="*/ 0 h 11"/>
                  <a:gd name="T28" fmla="*/ 6 w 12"/>
                  <a:gd name="T29" fmla="*/ 0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11"/>
                  <a:gd name="T47" fmla="*/ 12 w 12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11">
                    <a:moveTo>
                      <a:pt x="6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8"/>
                    </a:lnTo>
                    <a:lnTo>
                      <a:pt x="12" y="5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82" name="Freeform 66"/>
              <p:cNvSpPr>
                <a:spLocks/>
              </p:cNvSpPr>
              <p:nvPr/>
            </p:nvSpPr>
            <p:spPr bwMode="auto">
              <a:xfrm>
                <a:off x="3208" y="3782"/>
                <a:ext cx="12" cy="11"/>
              </a:xfrm>
              <a:custGeom>
                <a:avLst/>
                <a:gdLst>
                  <a:gd name="T0" fmla="*/ 6 w 12"/>
                  <a:gd name="T1" fmla="*/ 0 h 11"/>
                  <a:gd name="T2" fmla="*/ 3 w 12"/>
                  <a:gd name="T3" fmla="*/ 0 h 11"/>
                  <a:gd name="T4" fmla="*/ 0 w 12"/>
                  <a:gd name="T5" fmla="*/ 3 h 11"/>
                  <a:gd name="T6" fmla="*/ 0 w 12"/>
                  <a:gd name="T7" fmla="*/ 5 h 11"/>
                  <a:gd name="T8" fmla="*/ 0 w 12"/>
                  <a:gd name="T9" fmla="*/ 8 h 11"/>
                  <a:gd name="T10" fmla="*/ 0 w 12"/>
                  <a:gd name="T11" fmla="*/ 11 h 11"/>
                  <a:gd name="T12" fmla="*/ 3 w 12"/>
                  <a:gd name="T13" fmla="*/ 11 h 11"/>
                  <a:gd name="T14" fmla="*/ 6 w 12"/>
                  <a:gd name="T15" fmla="*/ 11 h 11"/>
                  <a:gd name="T16" fmla="*/ 6 w 12"/>
                  <a:gd name="T17" fmla="*/ 11 h 11"/>
                  <a:gd name="T18" fmla="*/ 9 w 12"/>
                  <a:gd name="T19" fmla="*/ 8 h 11"/>
                  <a:gd name="T20" fmla="*/ 12 w 12"/>
                  <a:gd name="T21" fmla="*/ 5 h 11"/>
                  <a:gd name="T22" fmla="*/ 12 w 12"/>
                  <a:gd name="T23" fmla="*/ 5 h 11"/>
                  <a:gd name="T24" fmla="*/ 9 w 12"/>
                  <a:gd name="T25" fmla="*/ 3 h 11"/>
                  <a:gd name="T26" fmla="*/ 9 w 12"/>
                  <a:gd name="T27" fmla="*/ 0 h 11"/>
                  <a:gd name="T28" fmla="*/ 6 w 12"/>
                  <a:gd name="T29" fmla="*/ 0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11"/>
                  <a:gd name="T47" fmla="*/ 12 w 12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11">
                    <a:moveTo>
                      <a:pt x="6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8"/>
                    </a:lnTo>
                    <a:lnTo>
                      <a:pt x="12" y="5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62" name="Group 67"/>
            <p:cNvGrpSpPr>
              <a:grpSpLocks/>
            </p:cNvGrpSpPr>
            <p:nvPr/>
          </p:nvGrpSpPr>
          <p:grpSpPr bwMode="auto">
            <a:xfrm>
              <a:off x="2325" y="3063"/>
              <a:ext cx="198" cy="102"/>
              <a:chOff x="2950" y="4123"/>
              <a:chExt cx="270" cy="126"/>
            </a:xfrm>
          </p:grpSpPr>
          <p:sp>
            <p:nvSpPr>
              <p:cNvPr id="17950" name="Freeform 68"/>
              <p:cNvSpPr>
                <a:spLocks/>
              </p:cNvSpPr>
              <p:nvPr/>
            </p:nvSpPr>
            <p:spPr bwMode="auto">
              <a:xfrm>
                <a:off x="2950" y="4123"/>
                <a:ext cx="270" cy="126"/>
              </a:xfrm>
              <a:custGeom>
                <a:avLst/>
                <a:gdLst>
                  <a:gd name="T0" fmla="*/ 270 w 270"/>
                  <a:gd name="T1" fmla="*/ 0 h 126"/>
                  <a:gd name="T2" fmla="*/ 261 w 270"/>
                  <a:gd name="T3" fmla="*/ 48 h 126"/>
                  <a:gd name="T4" fmla="*/ 155 w 270"/>
                  <a:gd name="T5" fmla="*/ 126 h 126"/>
                  <a:gd name="T6" fmla="*/ 144 w 270"/>
                  <a:gd name="T7" fmla="*/ 126 h 126"/>
                  <a:gd name="T8" fmla="*/ 129 w 270"/>
                  <a:gd name="T9" fmla="*/ 126 h 126"/>
                  <a:gd name="T10" fmla="*/ 121 w 270"/>
                  <a:gd name="T11" fmla="*/ 126 h 126"/>
                  <a:gd name="T12" fmla="*/ 106 w 270"/>
                  <a:gd name="T13" fmla="*/ 123 h 126"/>
                  <a:gd name="T14" fmla="*/ 95 w 270"/>
                  <a:gd name="T15" fmla="*/ 120 h 126"/>
                  <a:gd name="T16" fmla="*/ 86 w 270"/>
                  <a:gd name="T17" fmla="*/ 117 h 126"/>
                  <a:gd name="T18" fmla="*/ 72 w 270"/>
                  <a:gd name="T19" fmla="*/ 111 h 126"/>
                  <a:gd name="T20" fmla="*/ 66 w 270"/>
                  <a:gd name="T21" fmla="*/ 106 h 126"/>
                  <a:gd name="T22" fmla="*/ 55 w 270"/>
                  <a:gd name="T23" fmla="*/ 100 h 126"/>
                  <a:gd name="T24" fmla="*/ 46 w 270"/>
                  <a:gd name="T25" fmla="*/ 94 h 126"/>
                  <a:gd name="T26" fmla="*/ 35 w 270"/>
                  <a:gd name="T27" fmla="*/ 86 h 126"/>
                  <a:gd name="T28" fmla="*/ 29 w 270"/>
                  <a:gd name="T29" fmla="*/ 77 h 126"/>
                  <a:gd name="T30" fmla="*/ 23 w 270"/>
                  <a:gd name="T31" fmla="*/ 68 h 126"/>
                  <a:gd name="T32" fmla="*/ 18 w 270"/>
                  <a:gd name="T33" fmla="*/ 60 h 126"/>
                  <a:gd name="T34" fmla="*/ 12 w 270"/>
                  <a:gd name="T35" fmla="*/ 48 h 126"/>
                  <a:gd name="T36" fmla="*/ 6 w 270"/>
                  <a:gd name="T37" fmla="*/ 37 h 126"/>
                  <a:gd name="T38" fmla="*/ 3 w 270"/>
                  <a:gd name="T39" fmla="*/ 28 h 126"/>
                  <a:gd name="T40" fmla="*/ 3 w 270"/>
                  <a:gd name="T41" fmla="*/ 17 h 126"/>
                  <a:gd name="T42" fmla="*/ 0 w 270"/>
                  <a:gd name="T43" fmla="*/ 5 h 126"/>
                  <a:gd name="T44" fmla="*/ 0 w 270"/>
                  <a:gd name="T45" fmla="*/ 5 h 126"/>
                  <a:gd name="T46" fmla="*/ 0 w 270"/>
                  <a:gd name="T47" fmla="*/ 0 h 126"/>
                  <a:gd name="T48" fmla="*/ 270 w 270"/>
                  <a:gd name="T49" fmla="*/ 0 h 12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6"/>
                  <a:gd name="T77" fmla="*/ 270 w 270"/>
                  <a:gd name="T78" fmla="*/ 126 h 12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6">
                    <a:moveTo>
                      <a:pt x="270" y="0"/>
                    </a:moveTo>
                    <a:lnTo>
                      <a:pt x="261" y="48"/>
                    </a:lnTo>
                    <a:lnTo>
                      <a:pt x="155" y="126"/>
                    </a:lnTo>
                    <a:lnTo>
                      <a:pt x="144" y="126"/>
                    </a:lnTo>
                    <a:lnTo>
                      <a:pt x="129" y="126"/>
                    </a:lnTo>
                    <a:lnTo>
                      <a:pt x="121" y="126"/>
                    </a:lnTo>
                    <a:lnTo>
                      <a:pt x="106" y="123"/>
                    </a:lnTo>
                    <a:lnTo>
                      <a:pt x="95" y="120"/>
                    </a:lnTo>
                    <a:lnTo>
                      <a:pt x="86" y="117"/>
                    </a:lnTo>
                    <a:lnTo>
                      <a:pt x="72" y="111"/>
                    </a:lnTo>
                    <a:lnTo>
                      <a:pt x="66" y="106"/>
                    </a:lnTo>
                    <a:lnTo>
                      <a:pt x="55" y="100"/>
                    </a:lnTo>
                    <a:lnTo>
                      <a:pt x="46" y="94"/>
                    </a:lnTo>
                    <a:lnTo>
                      <a:pt x="35" y="86"/>
                    </a:lnTo>
                    <a:lnTo>
                      <a:pt x="29" y="77"/>
                    </a:lnTo>
                    <a:lnTo>
                      <a:pt x="23" y="68"/>
                    </a:lnTo>
                    <a:lnTo>
                      <a:pt x="18" y="60"/>
                    </a:lnTo>
                    <a:lnTo>
                      <a:pt x="12" y="48"/>
                    </a:lnTo>
                    <a:lnTo>
                      <a:pt x="6" y="37"/>
                    </a:lnTo>
                    <a:lnTo>
                      <a:pt x="3" y="28"/>
                    </a:lnTo>
                    <a:lnTo>
                      <a:pt x="3" y="17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51" name="Freeform 69"/>
              <p:cNvSpPr>
                <a:spLocks/>
              </p:cNvSpPr>
              <p:nvPr/>
            </p:nvSpPr>
            <p:spPr bwMode="auto">
              <a:xfrm>
                <a:off x="2950" y="4123"/>
                <a:ext cx="270" cy="126"/>
              </a:xfrm>
              <a:custGeom>
                <a:avLst/>
                <a:gdLst>
                  <a:gd name="T0" fmla="*/ 270 w 270"/>
                  <a:gd name="T1" fmla="*/ 0 h 126"/>
                  <a:gd name="T2" fmla="*/ 261 w 270"/>
                  <a:gd name="T3" fmla="*/ 48 h 126"/>
                  <a:gd name="T4" fmla="*/ 155 w 270"/>
                  <a:gd name="T5" fmla="*/ 126 h 126"/>
                  <a:gd name="T6" fmla="*/ 144 w 270"/>
                  <a:gd name="T7" fmla="*/ 126 h 126"/>
                  <a:gd name="T8" fmla="*/ 129 w 270"/>
                  <a:gd name="T9" fmla="*/ 126 h 126"/>
                  <a:gd name="T10" fmla="*/ 121 w 270"/>
                  <a:gd name="T11" fmla="*/ 126 h 126"/>
                  <a:gd name="T12" fmla="*/ 106 w 270"/>
                  <a:gd name="T13" fmla="*/ 123 h 126"/>
                  <a:gd name="T14" fmla="*/ 95 w 270"/>
                  <a:gd name="T15" fmla="*/ 120 h 126"/>
                  <a:gd name="T16" fmla="*/ 86 w 270"/>
                  <a:gd name="T17" fmla="*/ 117 h 126"/>
                  <a:gd name="T18" fmla="*/ 72 w 270"/>
                  <a:gd name="T19" fmla="*/ 111 h 126"/>
                  <a:gd name="T20" fmla="*/ 66 w 270"/>
                  <a:gd name="T21" fmla="*/ 106 h 126"/>
                  <a:gd name="T22" fmla="*/ 55 w 270"/>
                  <a:gd name="T23" fmla="*/ 100 h 126"/>
                  <a:gd name="T24" fmla="*/ 46 w 270"/>
                  <a:gd name="T25" fmla="*/ 94 h 126"/>
                  <a:gd name="T26" fmla="*/ 35 w 270"/>
                  <a:gd name="T27" fmla="*/ 86 h 126"/>
                  <a:gd name="T28" fmla="*/ 29 w 270"/>
                  <a:gd name="T29" fmla="*/ 77 h 126"/>
                  <a:gd name="T30" fmla="*/ 23 w 270"/>
                  <a:gd name="T31" fmla="*/ 68 h 126"/>
                  <a:gd name="T32" fmla="*/ 18 w 270"/>
                  <a:gd name="T33" fmla="*/ 60 h 126"/>
                  <a:gd name="T34" fmla="*/ 12 w 270"/>
                  <a:gd name="T35" fmla="*/ 48 h 126"/>
                  <a:gd name="T36" fmla="*/ 6 w 270"/>
                  <a:gd name="T37" fmla="*/ 37 h 126"/>
                  <a:gd name="T38" fmla="*/ 3 w 270"/>
                  <a:gd name="T39" fmla="*/ 28 h 126"/>
                  <a:gd name="T40" fmla="*/ 3 w 270"/>
                  <a:gd name="T41" fmla="*/ 17 h 126"/>
                  <a:gd name="T42" fmla="*/ 0 w 270"/>
                  <a:gd name="T43" fmla="*/ 5 h 126"/>
                  <a:gd name="T44" fmla="*/ 0 w 270"/>
                  <a:gd name="T45" fmla="*/ 5 h 126"/>
                  <a:gd name="T46" fmla="*/ 0 w 270"/>
                  <a:gd name="T47" fmla="*/ 0 h 126"/>
                  <a:gd name="T48" fmla="*/ 270 w 270"/>
                  <a:gd name="T49" fmla="*/ 0 h 12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6"/>
                  <a:gd name="T77" fmla="*/ 270 w 270"/>
                  <a:gd name="T78" fmla="*/ 126 h 12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6">
                    <a:moveTo>
                      <a:pt x="270" y="0"/>
                    </a:moveTo>
                    <a:lnTo>
                      <a:pt x="261" y="48"/>
                    </a:lnTo>
                    <a:lnTo>
                      <a:pt x="155" y="126"/>
                    </a:lnTo>
                    <a:lnTo>
                      <a:pt x="144" y="126"/>
                    </a:lnTo>
                    <a:lnTo>
                      <a:pt x="129" y="126"/>
                    </a:lnTo>
                    <a:lnTo>
                      <a:pt x="121" y="126"/>
                    </a:lnTo>
                    <a:lnTo>
                      <a:pt x="106" y="123"/>
                    </a:lnTo>
                    <a:lnTo>
                      <a:pt x="95" y="120"/>
                    </a:lnTo>
                    <a:lnTo>
                      <a:pt x="86" y="117"/>
                    </a:lnTo>
                    <a:lnTo>
                      <a:pt x="72" y="111"/>
                    </a:lnTo>
                    <a:lnTo>
                      <a:pt x="66" y="106"/>
                    </a:lnTo>
                    <a:lnTo>
                      <a:pt x="55" y="100"/>
                    </a:lnTo>
                    <a:lnTo>
                      <a:pt x="46" y="94"/>
                    </a:lnTo>
                    <a:lnTo>
                      <a:pt x="35" y="86"/>
                    </a:lnTo>
                    <a:lnTo>
                      <a:pt x="29" y="77"/>
                    </a:lnTo>
                    <a:lnTo>
                      <a:pt x="23" y="68"/>
                    </a:lnTo>
                    <a:lnTo>
                      <a:pt x="18" y="60"/>
                    </a:lnTo>
                    <a:lnTo>
                      <a:pt x="12" y="48"/>
                    </a:lnTo>
                    <a:lnTo>
                      <a:pt x="6" y="37"/>
                    </a:lnTo>
                    <a:lnTo>
                      <a:pt x="3" y="28"/>
                    </a:lnTo>
                    <a:lnTo>
                      <a:pt x="3" y="17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70" y="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63" name="Group 70"/>
            <p:cNvGrpSpPr>
              <a:grpSpLocks/>
            </p:cNvGrpSpPr>
            <p:nvPr/>
          </p:nvGrpSpPr>
          <p:grpSpPr bwMode="auto">
            <a:xfrm>
              <a:off x="2376" y="3176"/>
              <a:ext cx="162" cy="197"/>
              <a:chOff x="3019" y="4263"/>
              <a:chExt cx="221" cy="244"/>
            </a:xfrm>
          </p:grpSpPr>
          <p:sp>
            <p:nvSpPr>
              <p:cNvPr id="17948" name="Freeform 71"/>
              <p:cNvSpPr>
                <a:spLocks/>
              </p:cNvSpPr>
              <p:nvPr/>
            </p:nvSpPr>
            <p:spPr bwMode="auto">
              <a:xfrm>
                <a:off x="3019" y="4263"/>
                <a:ext cx="221" cy="244"/>
              </a:xfrm>
              <a:custGeom>
                <a:avLst/>
                <a:gdLst>
                  <a:gd name="T0" fmla="*/ 192 w 221"/>
                  <a:gd name="T1" fmla="*/ 0 h 244"/>
                  <a:gd name="T2" fmla="*/ 221 w 221"/>
                  <a:gd name="T3" fmla="*/ 43 h 244"/>
                  <a:gd name="T4" fmla="*/ 198 w 221"/>
                  <a:gd name="T5" fmla="*/ 183 h 244"/>
                  <a:gd name="T6" fmla="*/ 189 w 221"/>
                  <a:gd name="T7" fmla="*/ 195 h 244"/>
                  <a:gd name="T8" fmla="*/ 184 w 221"/>
                  <a:gd name="T9" fmla="*/ 203 h 244"/>
                  <a:gd name="T10" fmla="*/ 172 w 221"/>
                  <a:gd name="T11" fmla="*/ 209 h 244"/>
                  <a:gd name="T12" fmla="*/ 164 w 221"/>
                  <a:gd name="T13" fmla="*/ 218 h 244"/>
                  <a:gd name="T14" fmla="*/ 155 w 221"/>
                  <a:gd name="T15" fmla="*/ 224 h 244"/>
                  <a:gd name="T16" fmla="*/ 144 w 221"/>
                  <a:gd name="T17" fmla="*/ 229 h 244"/>
                  <a:gd name="T18" fmla="*/ 132 w 221"/>
                  <a:gd name="T19" fmla="*/ 235 h 244"/>
                  <a:gd name="T20" fmla="*/ 121 w 221"/>
                  <a:gd name="T21" fmla="*/ 238 h 244"/>
                  <a:gd name="T22" fmla="*/ 109 w 221"/>
                  <a:gd name="T23" fmla="*/ 241 h 244"/>
                  <a:gd name="T24" fmla="*/ 98 w 221"/>
                  <a:gd name="T25" fmla="*/ 244 h 244"/>
                  <a:gd name="T26" fmla="*/ 86 w 221"/>
                  <a:gd name="T27" fmla="*/ 244 h 244"/>
                  <a:gd name="T28" fmla="*/ 75 w 221"/>
                  <a:gd name="T29" fmla="*/ 244 h 244"/>
                  <a:gd name="T30" fmla="*/ 63 w 221"/>
                  <a:gd name="T31" fmla="*/ 241 h 244"/>
                  <a:gd name="T32" fmla="*/ 52 w 221"/>
                  <a:gd name="T33" fmla="*/ 241 h 244"/>
                  <a:gd name="T34" fmla="*/ 40 w 221"/>
                  <a:gd name="T35" fmla="*/ 235 h 244"/>
                  <a:gd name="T36" fmla="*/ 32 w 221"/>
                  <a:gd name="T37" fmla="*/ 232 h 244"/>
                  <a:gd name="T38" fmla="*/ 23 w 221"/>
                  <a:gd name="T39" fmla="*/ 226 h 244"/>
                  <a:gd name="T40" fmla="*/ 12 w 221"/>
                  <a:gd name="T41" fmla="*/ 221 h 244"/>
                  <a:gd name="T42" fmla="*/ 3 w 221"/>
                  <a:gd name="T43" fmla="*/ 212 h 244"/>
                  <a:gd name="T44" fmla="*/ 3 w 221"/>
                  <a:gd name="T45" fmla="*/ 209 h 244"/>
                  <a:gd name="T46" fmla="*/ 0 w 221"/>
                  <a:gd name="T47" fmla="*/ 206 h 244"/>
                  <a:gd name="T48" fmla="*/ 192 w 221"/>
                  <a:gd name="T49" fmla="*/ 0 h 2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21"/>
                  <a:gd name="T76" fmla="*/ 0 h 244"/>
                  <a:gd name="T77" fmla="*/ 221 w 221"/>
                  <a:gd name="T78" fmla="*/ 244 h 24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21" h="244">
                    <a:moveTo>
                      <a:pt x="192" y="0"/>
                    </a:moveTo>
                    <a:lnTo>
                      <a:pt x="221" y="43"/>
                    </a:lnTo>
                    <a:lnTo>
                      <a:pt x="198" y="183"/>
                    </a:lnTo>
                    <a:lnTo>
                      <a:pt x="189" y="195"/>
                    </a:lnTo>
                    <a:lnTo>
                      <a:pt x="184" y="203"/>
                    </a:lnTo>
                    <a:lnTo>
                      <a:pt x="172" y="209"/>
                    </a:lnTo>
                    <a:lnTo>
                      <a:pt x="164" y="218"/>
                    </a:lnTo>
                    <a:lnTo>
                      <a:pt x="155" y="224"/>
                    </a:lnTo>
                    <a:lnTo>
                      <a:pt x="144" y="229"/>
                    </a:lnTo>
                    <a:lnTo>
                      <a:pt x="132" y="235"/>
                    </a:lnTo>
                    <a:lnTo>
                      <a:pt x="121" y="238"/>
                    </a:lnTo>
                    <a:lnTo>
                      <a:pt x="109" y="241"/>
                    </a:lnTo>
                    <a:lnTo>
                      <a:pt x="98" y="244"/>
                    </a:lnTo>
                    <a:lnTo>
                      <a:pt x="86" y="244"/>
                    </a:lnTo>
                    <a:lnTo>
                      <a:pt x="75" y="244"/>
                    </a:lnTo>
                    <a:lnTo>
                      <a:pt x="63" y="241"/>
                    </a:lnTo>
                    <a:lnTo>
                      <a:pt x="52" y="241"/>
                    </a:lnTo>
                    <a:lnTo>
                      <a:pt x="40" y="235"/>
                    </a:lnTo>
                    <a:lnTo>
                      <a:pt x="32" y="232"/>
                    </a:lnTo>
                    <a:lnTo>
                      <a:pt x="23" y="226"/>
                    </a:lnTo>
                    <a:lnTo>
                      <a:pt x="12" y="221"/>
                    </a:lnTo>
                    <a:lnTo>
                      <a:pt x="3" y="212"/>
                    </a:lnTo>
                    <a:lnTo>
                      <a:pt x="3" y="209"/>
                    </a:lnTo>
                    <a:lnTo>
                      <a:pt x="0" y="206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49" name="Freeform 72"/>
              <p:cNvSpPr>
                <a:spLocks/>
              </p:cNvSpPr>
              <p:nvPr/>
            </p:nvSpPr>
            <p:spPr bwMode="auto">
              <a:xfrm>
                <a:off x="3019" y="4263"/>
                <a:ext cx="221" cy="244"/>
              </a:xfrm>
              <a:custGeom>
                <a:avLst/>
                <a:gdLst>
                  <a:gd name="T0" fmla="*/ 192 w 221"/>
                  <a:gd name="T1" fmla="*/ 0 h 244"/>
                  <a:gd name="T2" fmla="*/ 221 w 221"/>
                  <a:gd name="T3" fmla="*/ 43 h 244"/>
                  <a:gd name="T4" fmla="*/ 198 w 221"/>
                  <a:gd name="T5" fmla="*/ 183 h 244"/>
                  <a:gd name="T6" fmla="*/ 189 w 221"/>
                  <a:gd name="T7" fmla="*/ 195 h 244"/>
                  <a:gd name="T8" fmla="*/ 184 w 221"/>
                  <a:gd name="T9" fmla="*/ 203 h 244"/>
                  <a:gd name="T10" fmla="*/ 172 w 221"/>
                  <a:gd name="T11" fmla="*/ 209 h 244"/>
                  <a:gd name="T12" fmla="*/ 164 w 221"/>
                  <a:gd name="T13" fmla="*/ 218 h 244"/>
                  <a:gd name="T14" fmla="*/ 155 w 221"/>
                  <a:gd name="T15" fmla="*/ 224 h 244"/>
                  <a:gd name="T16" fmla="*/ 144 w 221"/>
                  <a:gd name="T17" fmla="*/ 229 h 244"/>
                  <a:gd name="T18" fmla="*/ 132 w 221"/>
                  <a:gd name="T19" fmla="*/ 235 h 244"/>
                  <a:gd name="T20" fmla="*/ 121 w 221"/>
                  <a:gd name="T21" fmla="*/ 238 h 244"/>
                  <a:gd name="T22" fmla="*/ 109 w 221"/>
                  <a:gd name="T23" fmla="*/ 241 h 244"/>
                  <a:gd name="T24" fmla="*/ 98 w 221"/>
                  <a:gd name="T25" fmla="*/ 244 h 244"/>
                  <a:gd name="T26" fmla="*/ 86 w 221"/>
                  <a:gd name="T27" fmla="*/ 244 h 244"/>
                  <a:gd name="T28" fmla="*/ 75 w 221"/>
                  <a:gd name="T29" fmla="*/ 244 h 244"/>
                  <a:gd name="T30" fmla="*/ 63 w 221"/>
                  <a:gd name="T31" fmla="*/ 241 h 244"/>
                  <a:gd name="T32" fmla="*/ 52 w 221"/>
                  <a:gd name="T33" fmla="*/ 241 h 244"/>
                  <a:gd name="T34" fmla="*/ 40 w 221"/>
                  <a:gd name="T35" fmla="*/ 235 h 244"/>
                  <a:gd name="T36" fmla="*/ 32 w 221"/>
                  <a:gd name="T37" fmla="*/ 232 h 244"/>
                  <a:gd name="T38" fmla="*/ 23 w 221"/>
                  <a:gd name="T39" fmla="*/ 226 h 244"/>
                  <a:gd name="T40" fmla="*/ 12 w 221"/>
                  <a:gd name="T41" fmla="*/ 221 h 244"/>
                  <a:gd name="T42" fmla="*/ 3 w 221"/>
                  <a:gd name="T43" fmla="*/ 212 h 244"/>
                  <a:gd name="T44" fmla="*/ 3 w 221"/>
                  <a:gd name="T45" fmla="*/ 209 h 244"/>
                  <a:gd name="T46" fmla="*/ 0 w 221"/>
                  <a:gd name="T47" fmla="*/ 206 h 244"/>
                  <a:gd name="T48" fmla="*/ 192 w 221"/>
                  <a:gd name="T49" fmla="*/ 0 h 2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21"/>
                  <a:gd name="T76" fmla="*/ 0 h 244"/>
                  <a:gd name="T77" fmla="*/ 221 w 221"/>
                  <a:gd name="T78" fmla="*/ 244 h 24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21" h="244">
                    <a:moveTo>
                      <a:pt x="192" y="0"/>
                    </a:moveTo>
                    <a:lnTo>
                      <a:pt x="221" y="43"/>
                    </a:lnTo>
                    <a:lnTo>
                      <a:pt x="198" y="183"/>
                    </a:lnTo>
                    <a:lnTo>
                      <a:pt x="189" y="195"/>
                    </a:lnTo>
                    <a:lnTo>
                      <a:pt x="184" y="203"/>
                    </a:lnTo>
                    <a:lnTo>
                      <a:pt x="172" y="209"/>
                    </a:lnTo>
                    <a:lnTo>
                      <a:pt x="164" y="218"/>
                    </a:lnTo>
                    <a:lnTo>
                      <a:pt x="155" y="224"/>
                    </a:lnTo>
                    <a:lnTo>
                      <a:pt x="144" y="229"/>
                    </a:lnTo>
                    <a:lnTo>
                      <a:pt x="132" y="235"/>
                    </a:lnTo>
                    <a:lnTo>
                      <a:pt x="121" y="238"/>
                    </a:lnTo>
                    <a:lnTo>
                      <a:pt x="109" y="241"/>
                    </a:lnTo>
                    <a:lnTo>
                      <a:pt x="98" y="244"/>
                    </a:lnTo>
                    <a:lnTo>
                      <a:pt x="86" y="244"/>
                    </a:lnTo>
                    <a:lnTo>
                      <a:pt x="75" y="244"/>
                    </a:lnTo>
                    <a:lnTo>
                      <a:pt x="63" y="241"/>
                    </a:lnTo>
                    <a:lnTo>
                      <a:pt x="52" y="241"/>
                    </a:lnTo>
                    <a:lnTo>
                      <a:pt x="40" y="235"/>
                    </a:lnTo>
                    <a:lnTo>
                      <a:pt x="32" y="232"/>
                    </a:lnTo>
                    <a:lnTo>
                      <a:pt x="23" y="226"/>
                    </a:lnTo>
                    <a:lnTo>
                      <a:pt x="12" y="221"/>
                    </a:lnTo>
                    <a:lnTo>
                      <a:pt x="3" y="212"/>
                    </a:lnTo>
                    <a:lnTo>
                      <a:pt x="3" y="209"/>
                    </a:lnTo>
                    <a:lnTo>
                      <a:pt x="0" y="206"/>
                    </a:lnTo>
                    <a:lnTo>
                      <a:pt x="192" y="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464" name="Line 73"/>
            <p:cNvSpPr>
              <a:spLocks noChangeShapeType="1"/>
            </p:cNvSpPr>
            <p:nvPr/>
          </p:nvSpPr>
          <p:spPr bwMode="auto">
            <a:xfrm>
              <a:off x="1679" y="3060"/>
              <a:ext cx="619" cy="3"/>
            </a:xfrm>
            <a:prstGeom prst="lin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465" name="Group 74"/>
            <p:cNvGrpSpPr>
              <a:grpSpLocks/>
            </p:cNvGrpSpPr>
            <p:nvPr/>
          </p:nvGrpSpPr>
          <p:grpSpPr bwMode="auto">
            <a:xfrm>
              <a:off x="2239" y="2926"/>
              <a:ext cx="74" cy="192"/>
              <a:chOff x="2833" y="3954"/>
              <a:chExt cx="100" cy="237"/>
            </a:xfrm>
          </p:grpSpPr>
          <p:sp>
            <p:nvSpPr>
              <p:cNvPr id="17946" name="Rectangle 75"/>
              <p:cNvSpPr>
                <a:spLocks noChangeArrowheads="1"/>
              </p:cNvSpPr>
              <p:nvPr/>
            </p:nvSpPr>
            <p:spPr bwMode="auto">
              <a:xfrm>
                <a:off x="2833" y="3954"/>
                <a:ext cx="100" cy="237"/>
              </a:xfrm>
              <a:prstGeom prst="rect">
                <a:avLst/>
              </a:pr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7947" name="Rectangle 76"/>
              <p:cNvSpPr>
                <a:spLocks noChangeArrowheads="1"/>
              </p:cNvSpPr>
              <p:nvPr/>
            </p:nvSpPr>
            <p:spPr bwMode="auto">
              <a:xfrm>
                <a:off x="2833" y="3954"/>
                <a:ext cx="100" cy="237"/>
              </a:xfrm>
              <a:prstGeom prst="rect">
                <a:avLst/>
              </a:prstGeom>
              <a:noFill/>
              <a:ln w="17463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</p:grpSp>
        <p:sp>
          <p:nvSpPr>
            <p:cNvPr id="17466" name="Rectangle 77"/>
            <p:cNvSpPr>
              <a:spLocks noChangeArrowheads="1"/>
            </p:cNvSpPr>
            <p:nvPr/>
          </p:nvSpPr>
          <p:spPr bwMode="auto">
            <a:xfrm>
              <a:off x="2239" y="2926"/>
              <a:ext cx="78" cy="197"/>
            </a:xfrm>
            <a:prstGeom prst="rect">
              <a:avLst/>
            </a:prstGeom>
            <a:noFill/>
            <a:ln w="17463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grpSp>
          <p:nvGrpSpPr>
            <p:cNvPr id="17467" name="Group 78"/>
            <p:cNvGrpSpPr>
              <a:grpSpLocks/>
            </p:cNvGrpSpPr>
            <p:nvPr/>
          </p:nvGrpSpPr>
          <p:grpSpPr bwMode="auto">
            <a:xfrm>
              <a:off x="2325" y="1308"/>
              <a:ext cx="198" cy="102"/>
              <a:chOff x="2950" y="1951"/>
              <a:chExt cx="270" cy="126"/>
            </a:xfrm>
          </p:grpSpPr>
          <p:sp>
            <p:nvSpPr>
              <p:cNvPr id="17944" name="Freeform 79"/>
              <p:cNvSpPr>
                <a:spLocks/>
              </p:cNvSpPr>
              <p:nvPr/>
            </p:nvSpPr>
            <p:spPr bwMode="auto">
              <a:xfrm>
                <a:off x="2950" y="1951"/>
                <a:ext cx="270" cy="126"/>
              </a:xfrm>
              <a:custGeom>
                <a:avLst/>
                <a:gdLst>
                  <a:gd name="T0" fmla="*/ 270 w 270"/>
                  <a:gd name="T1" fmla="*/ 0 h 126"/>
                  <a:gd name="T2" fmla="*/ 261 w 270"/>
                  <a:gd name="T3" fmla="*/ 49 h 126"/>
                  <a:gd name="T4" fmla="*/ 155 w 270"/>
                  <a:gd name="T5" fmla="*/ 126 h 126"/>
                  <a:gd name="T6" fmla="*/ 144 w 270"/>
                  <a:gd name="T7" fmla="*/ 126 h 126"/>
                  <a:gd name="T8" fmla="*/ 129 w 270"/>
                  <a:gd name="T9" fmla="*/ 126 h 126"/>
                  <a:gd name="T10" fmla="*/ 121 w 270"/>
                  <a:gd name="T11" fmla="*/ 126 h 126"/>
                  <a:gd name="T12" fmla="*/ 106 w 270"/>
                  <a:gd name="T13" fmla="*/ 123 h 126"/>
                  <a:gd name="T14" fmla="*/ 95 w 270"/>
                  <a:gd name="T15" fmla="*/ 120 h 126"/>
                  <a:gd name="T16" fmla="*/ 86 w 270"/>
                  <a:gd name="T17" fmla="*/ 117 h 126"/>
                  <a:gd name="T18" fmla="*/ 72 w 270"/>
                  <a:gd name="T19" fmla="*/ 112 h 126"/>
                  <a:gd name="T20" fmla="*/ 66 w 270"/>
                  <a:gd name="T21" fmla="*/ 109 h 126"/>
                  <a:gd name="T22" fmla="*/ 55 w 270"/>
                  <a:gd name="T23" fmla="*/ 103 h 126"/>
                  <a:gd name="T24" fmla="*/ 46 w 270"/>
                  <a:gd name="T25" fmla="*/ 95 h 126"/>
                  <a:gd name="T26" fmla="*/ 35 w 270"/>
                  <a:gd name="T27" fmla="*/ 86 h 126"/>
                  <a:gd name="T28" fmla="*/ 29 w 270"/>
                  <a:gd name="T29" fmla="*/ 77 h 126"/>
                  <a:gd name="T30" fmla="*/ 23 w 270"/>
                  <a:gd name="T31" fmla="*/ 69 h 126"/>
                  <a:gd name="T32" fmla="*/ 18 w 270"/>
                  <a:gd name="T33" fmla="*/ 57 h 126"/>
                  <a:gd name="T34" fmla="*/ 12 w 270"/>
                  <a:gd name="T35" fmla="*/ 49 h 126"/>
                  <a:gd name="T36" fmla="*/ 6 w 270"/>
                  <a:gd name="T37" fmla="*/ 40 h 126"/>
                  <a:gd name="T38" fmla="*/ 3 w 270"/>
                  <a:gd name="T39" fmla="*/ 26 h 126"/>
                  <a:gd name="T40" fmla="*/ 3 w 270"/>
                  <a:gd name="T41" fmla="*/ 17 h 126"/>
                  <a:gd name="T42" fmla="*/ 0 w 270"/>
                  <a:gd name="T43" fmla="*/ 6 h 126"/>
                  <a:gd name="T44" fmla="*/ 0 w 270"/>
                  <a:gd name="T45" fmla="*/ 3 h 126"/>
                  <a:gd name="T46" fmla="*/ 0 w 270"/>
                  <a:gd name="T47" fmla="*/ 0 h 126"/>
                  <a:gd name="T48" fmla="*/ 270 w 270"/>
                  <a:gd name="T49" fmla="*/ 0 h 12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6"/>
                  <a:gd name="T77" fmla="*/ 270 w 270"/>
                  <a:gd name="T78" fmla="*/ 126 h 12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6">
                    <a:moveTo>
                      <a:pt x="270" y="0"/>
                    </a:moveTo>
                    <a:lnTo>
                      <a:pt x="261" y="49"/>
                    </a:lnTo>
                    <a:lnTo>
                      <a:pt x="155" y="126"/>
                    </a:lnTo>
                    <a:lnTo>
                      <a:pt x="144" y="126"/>
                    </a:lnTo>
                    <a:lnTo>
                      <a:pt x="129" y="126"/>
                    </a:lnTo>
                    <a:lnTo>
                      <a:pt x="121" y="126"/>
                    </a:lnTo>
                    <a:lnTo>
                      <a:pt x="106" y="123"/>
                    </a:lnTo>
                    <a:lnTo>
                      <a:pt x="95" y="120"/>
                    </a:lnTo>
                    <a:lnTo>
                      <a:pt x="86" y="117"/>
                    </a:lnTo>
                    <a:lnTo>
                      <a:pt x="72" y="112"/>
                    </a:lnTo>
                    <a:lnTo>
                      <a:pt x="66" y="109"/>
                    </a:lnTo>
                    <a:lnTo>
                      <a:pt x="55" y="103"/>
                    </a:lnTo>
                    <a:lnTo>
                      <a:pt x="46" y="95"/>
                    </a:lnTo>
                    <a:lnTo>
                      <a:pt x="35" y="86"/>
                    </a:lnTo>
                    <a:lnTo>
                      <a:pt x="29" y="77"/>
                    </a:lnTo>
                    <a:lnTo>
                      <a:pt x="23" y="69"/>
                    </a:lnTo>
                    <a:lnTo>
                      <a:pt x="18" y="57"/>
                    </a:lnTo>
                    <a:lnTo>
                      <a:pt x="12" y="49"/>
                    </a:lnTo>
                    <a:lnTo>
                      <a:pt x="6" y="40"/>
                    </a:lnTo>
                    <a:lnTo>
                      <a:pt x="3" y="26"/>
                    </a:lnTo>
                    <a:lnTo>
                      <a:pt x="3" y="17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45" name="Freeform 80"/>
              <p:cNvSpPr>
                <a:spLocks/>
              </p:cNvSpPr>
              <p:nvPr/>
            </p:nvSpPr>
            <p:spPr bwMode="auto">
              <a:xfrm>
                <a:off x="2950" y="1951"/>
                <a:ext cx="270" cy="126"/>
              </a:xfrm>
              <a:custGeom>
                <a:avLst/>
                <a:gdLst>
                  <a:gd name="T0" fmla="*/ 270 w 270"/>
                  <a:gd name="T1" fmla="*/ 0 h 126"/>
                  <a:gd name="T2" fmla="*/ 261 w 270"/>
                  <a:gd name="T3" fmla="*/ 49 h 126"/>
                  <a:gd name="T4" fmla="*/ 155 w 270"/>
                  <a:gd name="T5" fmla="*/ 126 h 126"/>
                  <a:gd name="T6" fmla="*/ 144 w 270"/>
                  <a:gd name="T7" fmla="*/ 126 h 126"/>
                  <a:gd name="T8" fmla="*/ 129 w 270"/>
                  <a:gd name="T9" fmla="*/ 126 h 126"/>
                  <a:gd name="T10" fmla="*/ 121 w 270"/>
                  <a:gd name="T11" fmla="*/ 126 h 126"/>
                  <a:gd name="T12" fmla="*/ 106 w 270"/>
                  <a:gd name="T13" fmla="*/ 123 h 126"/>
                  <a:gd name="T14" fmla="*/ 95 w 270"/>
                  <a:gd name="T15" fmla="*/ 120 h 126"/>
                  <a:gd name="T16" fmla="*/ 86 w 270"/>
                  <a:gd name="T17" fmla="*/ 117 h 126"/>
                  <a:gd name="T18" fmla="*/ 72 w 270"/>
                  <a:gd name="T19" fmla="*/ 112 h 126"/>
                  <a:gd name="T20" fmla="*/ 66 w 270"/>
                  <a:gd name="T21" fmla="*/ 109 h 126"/>
                  <a:gd name="T22" fmla="*/ 55 w 270"/>
                  <a:gd name="T23" fmla="*/ 103 h 126"/>
                  <a:gd name="T24" fmla="*/ 46 w 270"/>
                  <a:gd name="T25" fmla="*/ 95 h 126"/>
                  <a:gd name="T26" fmla="*/ 35 w 270"/>
                  <a:gd name="T27" fmla="*/ 86 h 126"/>
                  <a:gd name="T28" fmla="*/ 29 w 270"/>
                  <a:gd name="T29" fmla="*/ 77 h 126"/>
                  <a:gd name="T30" fmla="*/ 23 w 270"/>
                  <a:gd name="T31" fmla="*/ 69 h 126"/>
                  <a:gd name="T32" fmla="*/ 18 w 270"/>
                  <a:gd name="T33" fmla="*/ 57 h 126"/>
                  <a:gd name="T34" fmla="*/ 12 w 270"/>
                  <a:gd name="T35" fmla="*/ 49 h 126"/>
                  <a:gd name="T36" fmla="*/ 6 w 270"/>
                  <a:gd name="T37" fmla="*/ 40 h 126"/>
                  <a:gd name="T38" fmla="*/ 3 w 270"/>
                  <a:gd name="T39" fmla="*/ 26 h 126"/>
                  <a:gd name="T40" fmla="*/ 3 w 270"/>
                  <a:gd name="T41" fmla="*/ 17 h 126"/>
                  <a:gd name="T42" fmla="*/ 0 w 270"/>
                  <a:gd name="T43" fmla="*/ 6 h 126"/>
                  <a:gd name="T44" fmla="*/ 0 w 270"/>
                  <a:gd name="T45" fmla="*/ 3 h 126"/>
                  <a:gd name="T46" fmla="*/ 0 w 270"/>
                  <a:gd name="T47" fmla="*/ 0 h 126"/>
                  <a:gd name="T48" fmla="*/ 270 w 270"/>
                  <a:gd name="T49" fmla="*/ 0 h 12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6"/>
                  <a:gd name="T77" fmla="*/ 270 w 270"/>
                  <a:gd name="T78" fmla="*/ 126 h 12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6">
                    <a:moveTo>
                      <a:pt x="270" y="0"/>
                    </a:moveTo>
                    <a:lnTo>
                      <a:pt x="261" y="49"/>
                    </a:lnTo>
                    <a:lnTo>
                      <a:pt x="155" y="126"/>
                    </a:lnTo>
                    <a:lnTo>
                      <a:pt x="144" y="126"/>
                    </a:lnTo>
                    <a:lnTo>
                      <a:pt x="129" y="126"/>
                    </a:lnTo>
                    <a:lnTo>
                      <a:pt x="121" y="126"/>
                    </a:lnTo>
                    <a:lnTo>
                      <a:pt x="106" y="123"/>
                    </a:lnTo>
                    <a:lnTo>
                      <a:pt x="95" y="120"/>
                    </a:lnTo>
                    <a:lnTo>
                      <a:pt x="86" y="117"/>
                    </a:lnTo>
                    <a:lnTo>
                      <a:pt x="72" y="112"/>
                    </a:lnTo>
                    <a:lnTo>
                      <a:pt x="66" y="109"/>
                    </a:lnTo>
                    <a:lnTo>
                      <a:pt x="55" y="103"/>
                    </a:lnTo>
                    <a:lnTo>
                      <a:pt x="46" y="95"/>
                    </a:lnTo>
                    <a:lnTo>
                      <a:pt x="35" y="86"/>
                    </a:lnTo>
                    <a:lnTo>
                      <a:pt x="29" y="77"/>
                    </a:lnTo>
                    <a:lnTo>
                      <a:pt x="23" y="69"/>
                    </a:lnTo>
                    <a:lnTo>
                      <a:pt x="18" y="57"/>
                    </a:lnTo>
                    <a:lnTo>
                      <a:pt x="12" y="49"/>
                    </a:lnTo>
                    <a:lnTo>
                      <a:pt x="6" y="40"/>
                    </a:lnTo>
                    <a:lnTo>
                      <a:pt x="3" y="26"/>
                    </a:lnTo>
                    <a:lnTo>
                      <a:pt x="3" y="17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70" y="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68" name="Group 81"/>
            <p:cNvGrpSpPr>
              <a:grpSpLocks/>
            </p:cNvGrpSpPr>
            <p:nvPr/>
          </p:nvGrpSpPr>
          <p:grpSpPr bwMode="auto">
            <a:xfrm>
              <a:off x="2325" y="1477"/>
              <a:ext cx="198" cy="104"/>
              <a:chOff x="2950" y="2160"/>
              <a:chExt cx="270" cy="129"/>
            </a:xfrm>
          </p:grpSpPr>
          <p:sp>
            <p:nvSpPr>
              <p:cNvPr id="17942" name="Freeform 82"/>
              <p:cNvSpPr>
                <a:spLocks/>
              </p:cNvSpPr>
              <p:nvPr/>
            </p:nvSpPr>
            <p:spPr bwMode="auto">
              <a:xfrm>
                <a:off x="2950" y="2160"/>
                <a:ext cx="270" cy="129"/>
              </a:xfrm>
              <a:custGeom>
                <a:avLst/>
                <a:gdLst>
                  <a:gd name="T0" fmla="*/ 270 w 270"/>
                  <a:gd name="T1" fmla="*/ 0 h 129"/>
                  <a:gd name="T2" fmla="*/ 261 w 270"/>
                  <a:gd name="T3" fmla="*/ 49 h 129"/>
                  <a:gd name="T4" fmla="*/ 155 w 270"/>
                  <a:gd name="T5" fmla="*/ 129 h 129"/>
                  <a:gd name="T6" fmla="*/ 144 w 270"/>
                  <a:gd name="T7" fmla="*/ 129 h 129"/>
                  <a:gd name="T8" fmla="*/ 129 w 270"/>
                  <a:gd name="T9" fmla="*/ 129 h 129"/>
                  <a:gd name="T10" fmla="*/ 121 w 270"/>
                  <a:gd name="T11" fmla="*/ 129 h 129"/>
                  <a:gd name="T12" fmla="*/ 106 w 270"/>
                  <a:gd name="T13" fmla="*/ 126 h 129"/>
                  <a:gd name="T14" fmla="*/ 95 w 270"/>
                  <a:gd name="T15" fmla="*/ 123 h 129"/>
                  <a:gd name="T16" fmla="*/ 86 w 270"/>
                  <a:gd name="T17" fmla="*/ 121 h 129"/>
                  <a:gd name="T18" fmla="*/ 72 w 270"/>
                  <a:gd name="T19" fmla="*/ 115 h 129"/>
                  <a:gd name="T20" fmla="*/ 66 w 270"/>
                  <a:gd name="T21" fmla="*/ 109 h 129"/>
                  <a:gd name="T22" fmla="*/ 55 w 270"/>
                  <a:gd name="T23" fmla="*/ 103 h 129"/>
                  <a:gd name="T24" fmla="*/ 46 w 270"/>
                  <a:gd name="T25" fmla="*/ 95 h 129"/>
                  <a:gd name="T26" fmla="*/ 35 w 270"/>
                  <a:gd name="T27" fmla="*/ 89 h 129"/>
                  <a:gd name="T28" fmla="*/ 29 w 270"/>
                  <a:gd name="T29" fmla="*/ 80 h 129"/>
                  <a:gd name="T30" fmla="*/ 23 w 270"/>
                  <a:gd name="T31" fmla="*/ 69 h 129"/>
                  <a:gd name="T32" fmla="*/ 18 w 270"/>
                  <a:gd name="T33" fmla="*/ 60 h 129"/>
                  <a:gd name="T34" fmla="*/ 12 w 270"/>
                  <a:gd name="T35" fmla="*/ 49 h 129"/>
                  <a:gd name="T36" fmla="*/ 6 w 270"/>
                  <a:gd name="T37" fmla="*/ 40 h 129"/>
                  <a:gd name="T38" fmla="*/ 3 w 270"/>
                  <a:gd name="T39" fmla="*/ 29 h 129"/>
                  <a:gd name="T40" fmla="*/ 3 w 270"/>
                  <a:gd name="T41" fmla="*/ 17 h 129"/>
                  <a:gd name="T42" fmla="*/ 0 w 270"/>
                  <a:gd name="T43" fmla="*/ 6 h 129"/>
                  <a:gd name="T44" fmla="*/ 0 w 270"/>
                  <a:gd name="T45" fmla="*/ 6 h 129"/>
                  <a:gd name="T46" fmla="*/ 0 w 270"/>
                  <a:gd name="T47" fmla="*/ 0 h 129"/>
                  <a:gd name="T48" fmla="*/ 270 w 27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9"/>
                  <a:gd name="T77" fmla="*/ 270 w 270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9">
                    <a:moveTo>
                      <a:pt x="270" y="0"/>
                    </a:moveTo>
                    <a:lnTo>
                      <a:pt x="261" y="49"/>
                    </a:lnTo>
                    <a:lnTo>
                      <a:pt x="155" y="129"/>
                    </a:lnTo>
                    <a:lnTo>
                      <a:pt x="144" y="129"/>
                    </a:lnTo>
                    <a:lnTo>
                      <a:pt x="129" y="129"/>
                    </a:lnTo>
                    <a:lnTo>
                      <a:pt x="121" y="129"/>
                    </a:lnTo>
                    <a:lnTo>
                      <a:pt x="106" y="126"/>
                    </a:lnTo>
                    <a:lnTo>
                      <a:pt x="95" y="123"/>
                    </a:lnTo>
                    <a:lnTo>
                      <a:pt x="86" y="121"/>
                    </a:lnTo>
                    <a:lnTo>
                      <a:pt x="72" y="115"/>
                    </a:lnTo>
                    <a:lnTo>
                      <a:pt x="66" y="109"/>
                    </a:lnTo>
                    <a:lnTo>
                      <a:pt x="55" y="103"/>
                    </a:lnTo>
                    <a:lnTo>
                      <a:pt x="46" y="95"/>
                    </a:lnTo>
                    <a:lnTo>
                      <a:pt x="35" y="89"/>
                    </a:lnTo>
                    <a:lnTo>
                      <a:pt x="29" y="80"/>
                    </a:lnTo>
                    <a:lnTo>
                      <a:pt x="23" y="69"/>
                    </a:lnTo>
                    <a:lnTo>
                      <a:pt x="18" y="60"/>
                    </a:lnTo>
                    <a:lnTo>
                      <a:pt x="12" y="49"/>
                    </a:lnTo>
                    <a:lnTo>
                      <a:pt x="6" y="40"/>
                    </a:lnTo>
                    <a:lnTo>
                      <a:pt x="3" y="29"/>
                    </a:lnTo>
                    <a:lnTo>
                      <a:pt x="3" y="17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43" name="Freeform 83"/>
              <p:cNvSpPr>
                <a:spLocks/>
              </p:cNvSpPr>
              <p:nvPr/>
            </p:nvSpPr>
            <p:spPr bwMode="auto">
              <a:xfrm>
                <a:off x="2950" y="2160"/>
                <a:ext cx="270" cy="129"/>
              </a:xfrm>
              <a:custGeom>
                <a:avLst/>
                <a:gdLst>
                  <a:gd name="T0" fmla="*/ 270 w 270"/>
                  <a:gd name="T1" fmla="*/ 0 h 129"/>
                  <a:gd name="T2" fmla="*/ 261 w 270"/>
                  <a:gd name="T3" fmla="*/ 49 h 129"/>
                  <a:gd name="T4" fmla="*/ 155 w 270"/>
                  <a:gd name="T5" fmla="*/ 129 h 129"/>
                  <a:gd name="T6" fmla="*/ 144 w 270"/>
                  <a:gd name="T7" fmla="*/ 129 h 129"/>
                  <a:gd name="T8" fmla="*/ 129 w 270"/>
                  <a:gd name="T9" fmla="*/ 129 h 129"/>
                  <a:gd name="T10" fmla="*/ 121 w 270"/>
                  <a:gd name="T11" fmla="*/ 129 h 129"/>
                  <a:gd name="T12" fmla="*/ 106 w 270"/>
                  <a:gd name="T13" fmla="*/ 126 h 129"/>
                  <a:gd name="T14" fmla="*/ 95 w 270"/>
                  <a:gd name="T15" fmla="*/ 123 h 129"/>
                  <a:gd name="T16" fmla="*/ 86 w 270"/>
                  <a:gd name="T17" fmla="*/ 121 h 129"/>
                  <a:gd name="T18" fmla="*/ 72 w 270"/>
                  <a:gd name="T19" fmla="*/ 115 h 129"/>
                  <a:gd name="T20" fmla="*/ 66 w 270"/>
                  <a:gd name="T21" fmla="*/ 109 h 129"/>
                  <a:gd name="T22" fmla="*/ 55 w 270"/>
                  <a:gd name="T23" fmla="*/ 103 h 129"/>
                  <a:gd name="T24" fmla="*/ 46 w 270"/>
                  <a:gd name="T25" fmla="*/ 95 h 129"/>
                  <a:gd name="T26" fmla="*/ 35 w 270"/>
                  <a:gd name="T27" fmla="*/ 89 h 129"/>
                  <a:gd name="T28" fmla="*/ 29 w 270"/>
                  <a:gd name="T29" fmla="*/ 80 h 129"/>
                  <a:gd name="T30" fmla="*/ 23 w 270"/>
                  <a:gd name="T31" fmla="*/ 69 h 129"/>
                  <a:gd name="T32" fmla="*/ 18 w 270"/>
                  <a:gd name="T33" fmla="*/ 60 h 129"/>
                  <a:gd name="T34" fmla="*/ 12 w 270"/>
                  <a:gd name="T35" fmla="*/ 49 h 129"/>
                  <a:gd name="T36" fmla="*/ 6 w 270"/>
                  <a:gd name="T37" fmla="*/ 40 h 129"/>
                  <a:gd name="T38" fmla="*/ 3 w 270"/>
                  <a:gd name="T39" fmla="*/ 29 h 129"/>
                  <a:gd name="T40" fmla="*/ 3 w 270"/>
                  <a:gd name="T41" fmla="*/ 17 h 129"/>
                  <a:gd name="T42" fmla="*/ 0 w 270"/>
                  <a:gd name="T43" fmla="*/ 6 h 129"/>
                  <a:gd name="T44" fmla="*/ 0 w 270"/>
                  <a:gd name="T45" fmla="*/ 6 h 129"/>
                  <a:gd name="T46" fmla="*/ 0 w 270"/>
                  <a:gd name="T47" fmla="*/ 0 h 129"/>
                  <a:gd name="T48" fmla="*/ 270 w 27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9"/>
                  <a:gd name="T77" fmla="*/ 270 w 270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9">
                    <a:moveTo>
                      <a:pt x="270" y="0"/>
                    </a:moveTo>
                    <a:lnTo>
                      <a:pt x="261" y="49"/>
                    </a:lnTo>
                    <a:lnTo>
                      <a:pt x="155" y="129"/>
                    </a:lnTo>
                    <a:lnTo>
                      <a:pt x="144" y="129"/>
                    </a:lnTo>
                    <a:lnTo>
                      <a:pt x="129" y="129"/>
                    </a:lnTo>
                    <a:lnTo>
                      <a:pt x="121" y="129"/>
                    </a:lnTo>
                    <a:lnTo>
                      <a:pt x="106" y="126"/>
                    </a:lnTo>
                    <a:lnTo>
                      <a:pt x="95" y="123"/>
                    </a:lnTo>
                    <a:lnTo>
                      <a:pt x="86" y="121"/>
                    </a:lnTo>
                    <a:lnTo>
                      <a:pt x="72" y="115"/>
                    </a:lnTo>
                    <a:lnTo>
                      <a:pt x="66" y="109"/>
                    </a:lnTo>
                    <a:lnTo>
                      <a:pt x="55" y="103"/>
                    </a:lnTo>
                    <a:lnTo>
                      <a:pt x="46" y="95"/>
                    </a:lnTo>
                    <a:lnTo>
                      <a:pt x="35" y="89"/>
                    </a:lnTo>
                    <a:lnTo>
                      <a:pt x="29" y="80"/>
                    </a:lnTo>
                    <a:lnTo>
                      <a:pt x="23" y="69"/>
                    </a:lnTo>
                    <a:lnTo>
                      <a:pt x="18" y="60"/>
                    </a:lnTo>
                    <a:lnTo>
                      <a:pt x="12" y="49"/>
                    </a:lnTo>
                    <a:lnTo>
                      <a:pt x="6" y="40"/>
                    </a:lnTo>
                    <a:lnTo>
                      <a:pt x="3" y="29"/>
                    </a:lnTo>
                    <a:lnTo>
                      <a:pt x="3" y="17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70" y="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69" name="Group 84"/>
            <p:cNvGrpSpPr>
              <a:grpSpLocks/>
            </p:cNvGrpSpPr>
            <p:nvPr/>
          </p:nvGrpSpPr>
          <p:grpSpPr bwMode="auto">
            <a:xfrm>
              <a:off x="2325" y="1646"/>
              <a:ext cx="198" cy="104"/>
              <a:chOff x="2950" y="2369"/>
              <a:chExt cx="270" cy="129"/>
            </a:xfrm>
          </p:grpSpPr>
          <p:sp>
            <p:nvSpPr>
              <p:cNvPr id="17940" name="Freeform 85"/>
              <p:cNvSpPr>
                <a:spLocks/>
              </p:cNvSpPr>
              <p:nvPr/>
            </p:nvSpPr>
            <p:spPr bwMode="auto">
              <a:xfrm>
                <a:off x="2950" y="2369"/>
                <a:ext cx="270" cy="129"/>
              </a:xfrm>
              <a:custGeom>
                <a:avLst/>
                <a:gdLst>
                  <a:gd name="T0" fmla="*/ 270 w 270"/>
                  <a:gd name="T1" fmla="*/ 0 h 129"/>
                  <a:gd name="T2" fmla="*/ 261 w 270"/>
                  <a:gd name="T3" fmla="*/ 52 h 129"/>
                  <a:gd name="T4" fmla="*/ 155 w 270"/>
                  <a:gd name="T5" fmla="*/ 129 h 129"/>
                  <a:gd name="T6" fmla="*/ 144 w 270"/>
                  <a:gd name="T7" fmla="*/ 129 h 129"/>
                  <a:gd name="T8" fmla="*/ 129 w 270"/>
                  <a:gd name="T9" fmla="*/ 129 h 129"/>
                  <a:gd name="T10" fmla="*/ 121 w 270"/>
                  <a:gd name="T11" fmla="*/ 129 h 129"/>
                  <a:gd name="T12" fmla="*/ 106 w 270"/>
                  <a:gd name="T13" fmla="*/ 126 h 129"/>
                  <a:gd name="T14" fmla="*/ 95 w 270"/>
                  <a:gd name="T15" fmla="*/ 124 h 129"/>
                  <a:gd name="T16" fmla="*/ 86 w 270"/>
                  <a:gd name="T17" fmla="*/ 121 h 129"/>
                  <a:gd name="T18" fmla="*/ 72 w 270"/>
                  <a:gd name="T19" fmla="*/ 118 h 129"/>
                  <a:gd name="T20" fmla="*/ 66 w 270"/>
                  <a:gd name="T21" fmla="*/ 112 h 129"/>
                  <a:gd name="T22" fmla="*/ 55 w 270"/>
                  <a:gd name="T23" fmla="*/ 106 h 129"/>
                  <a:gd name="T24" fmla="*/ 46 w 270"/>
                  <a:gd name="T25" fmla="*/ 98 h 129"/>
                  <a:gd name="T26" fmla="*/ 35 w 270"/>
                  <a:gd name="T27" fmla="*/ 89 h 129"/>
                  <a:gd name="T28" fmla="*/ 29 w 270"/>
                  <a:gd name="T29" fmla="*/ 81 h 129"/>
                  <a:gd name="T30" fmla="*/ 23 w 270"/>
                  <a:gd name="T31" fmla="*/ 72 h 129"/>
                  <a:gd name="T32" fmla="*/ 18 w 270"/>
                  <a:gd name="T33" fmla="*/ 60 h 129"/>
                  <a:gd name="T34" fmla="*/ 12 w 270"/>
                  <a:gd name="T35" fmla="*/ 52 h 129"/>
                  <a:gd name="T36" fmla="*/ 6 w 270"/>
                  <a:gd name="T37" fmla="*/ 40 h 129"/>
                  <a:gd name="T38" fmla="*/ 3 w 270"/>
                  <a:gd name="T39" fmla="*/ 29 h 129"/>
                  <a:gd name="T40" fmla="*/ 3 w 270"/>
                  <a:gd name="T41" fmla="*/ 20 h 129"/>
                  <a:gd name="T42" fmla="*/ 0 w 270"/>
                  <a:gd name="T43" fmla="*/ 9 h 129"/>
                  <a:gd name="T44" fmla="*/ 0 w 270"/>
                  <a:gd name="T45" fmla="*/ 6 h 129"/>
                  <a:gd name="T46" fmla="*/ 0 w 270"/>
                  <a:gd name="T47" fmla="*/ 0 h 129"/>
                  <a:gd name="T48" fmla="*/ 270 w 27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9"/>
                  <a:gd name="T77" fmla="*/ 270 w 270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9">
                    <a:moveTo>
                      <a:pt x="270" y="0"/>
                    </a:moveTo>
                    <a:lnTo>
                      <a:pt x="261" y="52"/>
                    </a:lnTo>
                    <a:lnTo>
                      <a:pt x="155" y="129"/>
                    </a:lnTo>
                    <a:lnTo>
                      <a:pt x="144" y="129"/>
                    </a:lnTo>
                    <a:lnTo>
                      <a:pt x="129" y="129"/>
                    </a:lnTo>
                    <a:lnTo>
                      <a:pt x="121" y="129"/>
                    </a:lnTo>
                    <a:lnTo>
                      <a:pt x="106" y="126"/>
                    </a:lnTo>
                    <a:lnTo>
                      <a:pt x="95" y="124"/>
                    </a:lnTo>
                    <a:lnTo>
                      <a:pt x="86" y="121"/>
                    </a:lnTo>
                    <a:lnTo>
                      <a:pt x="72" y="118"/>
                    </a:lnTo>
                    <a:lnTo>
                      <a:pt x="66" y="112"/>
                    </a:lnTo>
                    <a:lnTo>
                      <a:pt x="55" y="106"/>
                    </a:lnTo>
                    <a:lnTo>
                      <a:pt x="46" y="98"/>
                    </a:lnTo>
                    <a:lnTo>
                      <a:pt x="35" y="89"/>
                    </a:lnTo>
                    <a:lnTo>
                      <a:pt x="29" y="81"/>
                    </a:lnTo>
                    <a:lnTo>
                      <a:pt x="23" y="72"/>
                    </a:lnTo>
                    <a:lnTo>
                      <a:pt x="18" y="60"/>
                    </a:lnTo>
                    <a:lnTo>
                      <a:pt x="12" y="52"/>
                    </a:lnTo>
                    <a:lnTo>
                      <a:pt x="6" y="40"/>
                    </a:lnTo>
                    <a:lnTo>
                      <a:pt x="3" y="29"/>
                    </a:lnTo>
                    <a:lnTo>
                      <a:pt x="3" y="20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41" name="Freeform 86"/>
              <p:cNvSpPr>
                <a:spLocks/>
              </p:cNvSpPr>
              <p:nvPr/>
            </p:nvSpPr>
            <p:spPr bwMode="auto">
              <a:xfrm>
                <a:off x="2950" y="2369"/>
                <a:ext cx="270" cy="129"/>
              </a:xfrm>
              <a:custGeom>
                <a:avLst/>
                <a:gdLst>
                  <a:gd name="T0" fmla="*/ 270 w 270"/>
                  <a:gd name="T1" fmla="*/ 0 h 129"/>
                  <a:gd name="T2" fmla="*/ 261 w 270"/>
                  <a:gd name="T3" fmla="*/ 52 h 129"/>
                  <a:gd name="T4" fmla="*/ 155 w 270"/>
                  <a:gd name="T5" fmla="*/ 129 h 129"/>
                  <a:gd name="T6" fmla="*/ 144 w 270"/>
                  <a:gd name="T7" fmla="*/ 129 h 129"/>
                  <a:gd name="T8" fmla="*/ 129 w 270"/>
                  <a:gd name="T9" fmla="*/ 129 h 129"/>
                  <a:gd name="T10" fmla="*/ 121 w 270"/>
                  <a:gd name="T11" fmla="*/ 129 h 129"/>
                  <a:gd name="T12" fmla="*/ 106 w 270"/>
                  <a:gd name="T13" fmla="*/ 126 h 129"/>
                  <a:gd name="T14" fmla="*/ 95 w 270"/>
                  <a:gd name="T15" fmla="*/ 124 h 129"/>
                  <a:gd name="T16" fmla="*/ 86 w 270"/>
                  <a:gd name="T17" fmla="*/ 121 h 129"/>
                  <a:gd name="T18" fmla="*/ 72 w 270"/>
                  <a:gd name="T19" fmla="*/ 118 h 129"/>
                  <a:gd name="T20" fmla="*/ 66 w 270"/>
                  <a:gd name="T21" fmla="*/ 112 h 129"/>
                  <a:gd name="T22" fmla="*/ 55 w 270"/>
                  <a:gd name="T23" fmla="*/ 106 h 129"/>
                  <a:gd name="T24" fmla="*/ 46 w 270"/>
                  <a:gd name="T25" fmla="*/ 98 h 129"/>
                  <a:gd name="T26" fmla="*/ 35 w 270"/>
                  <a:gd name="T27" fmla="*/ 89 h 129"/>
                  <a:gd name="T28" fmla="*/ 29 w 270"/>
                  <a:gd name="T29" fmla="*/ 81 h 129"/>
                  <a:gd name="T30" fmla="*/ 23 w 270"/>
                  <a:gd name="T31" fmla="*/ 72 h 129"/>
                  <a:gd name="T32" fmla="*/ 18 w 270"/>
                  <a:gd name="T33" fmla="*/ 60 h 129"/>
                  <a:gd name="T34" fmla="*/ 12 w 270"/>
                  <a:gd name="T35" fmla="*/ 52 h 129"/>
                  <a:gd name="T36" fmla="*/ 6 w 270"/>
                  <a:gd name="T37" fmla="*/ 40 h 129"/>
                  <a:gd name="T38" fmla="*/ 3 w 270"/>
                  <a:gd name="T39" fmla="*/ 29 h 129"/>
                  <a:gd name="T40" fmla="*/ 3 w 270"/>
                  <a:gd name="T41" fmla="*/ 20 h 129"/>
                  <a:gd name="T42" fmla="*/ 0 w 270"/>
                  <a:gd name="T43" fmla="*/ 9 h 129"/>
                  <a:gd name="T44" fmla="*/ 0 w 270"/>
                  <a:gd name="T45" fmla="*/ 6 h 129"/>
                  <a:gd name="T46" fmla="*/ 0 w 270"/>
                  <a:gd name="T47" fmla="*/ 0 h 129"/>
                  <a:gd name="T48" fmla="*/ 270 w 27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9"/>
                  <a:gd name="T77" fmla="*/ 270 w 270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9">
                    <a:moveTo>
                      <a:pt x="270" y="0"/>
                    </a:moveTo>
                    <a:lnTo>
                      <a:pt x="261" y="52"/>
                    </a:lnTo>
                    <a:lnTo>
                      <a:pt x="155" y="129"/>
                    </a:lnTo>
                    <a:lnTo>
                      <a:pt x="144" y="129"/>
                    </a:lnTo>
                    <a:lnTo>
                      <a:pt x="129" y="129"/>
                    </a:lnTo>
                    <a:lnTo>
                      <a:pt x="121" y="129"/>
                    </a:lnTo>
                    <a:lnTo>
                      <a:pt x="106" y="126"/>
                    </a:lnTo>
                    <a:lnTo>
                      <a:pt x="95" y="124"/>
                    </a:lnTo>
                    <a:lnTo>
                      <a:pt x="86" y="121"/>
                    </a:lnTo>
                    <a:lnTo>
                      <a:pt x="72" y="118"/>
                    </a:lnTo>
                    <a:lnTo>
                      <a:pt x="66" y="112"/>
                    </a:lnTo>
                    <a:lnTo>
                      <a:pt x="55" y="106"/>
                    </a:lnTo>
                    <a:lnTo>
                      <a:pt x="46" y="98"/>
                    </a:lnTo>
                    <a:lnTo>
                      <a:pt x="35" y="89"/>
                    </a:lnTo>
                    <a:lnTo>
                      <a:pt x="29" y="81"/>
                    </a:lnTo>
                    <a:lnTo>
                      <a:pt x="23" y="72"/>
                    </a:lnTo>
                    <a:lnTo>
                      <a:pt x="18" y="60"/>
                    </a:lnTo>
                    <a:lnTo>
                      <a:pt x="12" y="52"/>
                    </a:lnTo>
                    <a:lnTo>
                      <a:pt x="6" y="40"/>
                    </a:lnTo>
                    <a:lnTo>
                      <a:pt x="3" y="29"/>
                    </a:lnTo>
                    <a:lnTo>
                      <a:pt x="3" y="20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70" y="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70" name="Group 87"/>
            <p:cNvGrpSpPr>
              <a:grpSpLocks/>
            </p:cNvGrpSpPr>
            <p:nvPr/>
          </p:nvGrpSpPr>
          <p:grpSpPr bwMode="auto">
            <a:xfrm>
              <a:off x="2325" y="1817"/>
              <a:ext cx="198" cy="104"/>
              <a:chOff x="2950" y="2581"/>
              <a:chExt cx="270" cy="129"/>
            </a:xfrm>
          </p:grpSpPr>
          <p:sp>
            <p:nvSpPr>
              <p:cNvPr id="17938" name="Freeform 88"/>
              <p:cNvSpPr>
                <a:spLocks/>
              </p:cNvSpPr>
              <p:nvPr/>
            </p:nvSpPr>
            <p:spPr bwMode="auto">
              <a:xfrm>
                <a:off x="2950" y="2581"/>
                <a:ext cx="270" cy="129"/>
              </a:xfrm>
              <a:custGeom>
                <a:avLst/>
                <a:gdLst>
                  <a:gd name="T0" fmla="*/ 270 w 270"/>
                  <a:gd name="T1" fmla="*/ 0 h 129"/>
                  <a:gd name="T2" fmla="*/ 261 w 270"/>
                  <a:gd name="T3" fmla="*/ 49 h 129"/>
                  <a:gd name="T4" fmla="*/ 155 w 270"/>
                  <a:gd name="T5" fmla="*/ 126 h 129"/>
                  <a:gd name="T6" fmla="*/ 144 w 270"/>
                  <a:gd name="T7" fmla="*/ 129 h 129"/>
                  <a:gd name="T8" fmla="*/ 129 w 270"/>
                  <a:gd name="T9" fmla="*/ 129 h 129"/>
                  <a:gd name="T10" fmla="*/ 121 w 270"/>
                  <a:gd name="T11" fmla="*/ 126 h 129"/>
                  <a:gd name="T12" fmla="*/ 106 w 270"/>
                  <a:gd name="T13" fmla="*/ 126 h 129"/>
                  <a:gd name="T14" fmla="*/ 95 w 270"/>
                  <a:gd name="T15" fmla="*/ 124 h 129"/>
                  <a:gd name="T16" fmla="*/ 86 w 270"/>
                  <a:gd name="T17" fmla="*/ 121 h 129"/>
                  <a:gd name="T18" fmla="*/ 72 w 270"/>
                  <a:gd name="T19" fmla="*/ 115 h 129"/>
                  <a:gd name="T20" fmla="*/ 66 w 270"/>
                  <a:gd name="T21" fmla="*/ 109 h 129"/>
                  <a:gd name="T22" fmla="*/ 55 w 270"/>
                  <a:gd name="T23" fmla="*/ 103 h 129"/>
                  <a:gd name="T24" fmla="*/ 46 w 270"/>
                  <a:gd name="T25" fmla="*/ 95 h 129"/>
                  <a:gd name="T26" fmla="*/ 35 w 270"/>
                  <a:gd name="T27" fmla="*/ 89 h 129"/>
                  <a:gd name="T28" fmla="*/ 29 w 270"/>
                  <a:gd name="T29" fmla="*/ 78 h 129"/>
                  <a:gd name="T30" fmla="*/ 23 w 270"/>
                  <a:gd name="T31" fmla="*/ 69 h 129"/>
                  <a:gd name="T32" fmla="*/ 18 w 270"/>
                  <a:gd name="T33" fmla="*/ 60 h 129"/>
                  <a:gd name="T34" fmla="*/ 12 w 270"/>
                  <a:gd name="T35" fmla="*/ 49 h 129"/>
                  <a:gd name="T36" fmla="*/ 6 w 270"/>
                  <a:gd name="T37" fmla="*/ 40 h 129"/>
                  <a:gd name="T38" fmla="*/ 3 w 270"/>
                  <a:gd name="T39" fmla="*/ 29 h 129"/>
                  <a:gd name="T40" fmla="*/ 3 w 270"/>
                  <a:gd name="T41" fmla="*/ 18 h 129"/>
                  <a:gd name="T42" fmla="*/ 0 w 270"/>
                  <a:gd name="T43" fmla="*/ 6 h 129"/>
                  <a:gd name="T44" fmla="*/ 0 w 270"/>
                  <a:gd name="T45" fmla="*/ 3 h 129"/>
                  <a:gd name="T46" fmla="*/ 0 w 270"/>
                  <a:gd name="T47" fmla="*/ 0 h 129"/>
                  <a:gd name="T48" fmla="*/ 270 w 27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9"/>
                  <a:gd name="T77" fmla="*/ 270 w 270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9">
                    <a:moveTo>
                      <a:pt x="270" y="0"/>
                    </a:moveTo>
                    <a:lnTo>
                      <a:pt x="261" y="49"/>
                    </a:lnTo>
                    <a:lnTo>
                      <a:pt x="155" y="126"/>
                    </a:lnTo>
                    <a:lnTo>
                      <a:pt x="144" y="129"/>
                    </a:lnTo>
                    <a:lnTo>
                      <a:pt x="129" y="129"/>
                    </a:lnTo>
                    <a:lnTo>
                      <a:pt x="121" y="126"/>
                    </a:lnTo>
                    <a:lnTo>
                      <a:pt x="106" y="126"/>
                    </a:lnTo>
                    <a:lnTo>
                      <a:pt x="95" y="124"/>
                    </a:lnTo>
                    <a:lnTo>
                      <a:pt x="86" y="121"/>
                    </a:lnTo>
                    <a:lnTo>
                      <a:pt x="72" y="115"/>
                    </a:lnTo>
                    <a:lnTo>
                      <a:pt x="66" y="109"/>
                    </a:lnTo>
                    <a:lnTo>
                      <a:pt x="55" y="103"/>
                    </a:lnTo>
                    <a:lnTo>
                      <a:pt x="46" y="95"/>
                    </a:lnTo>
                    <a:lnTo>
                      <a:pt x="35" y="89"/>
                    </a:lnTo>
                    <a:lnTo>
                      <a:pt x="29" y="78"/>
                    </a:lnTo>
                    <a:lnTo>
                      <a:pt x="23" y="69"/>
                    </a:lnTo>
                    <a:lnTo>
                      <a:pt x="18" y="60"/>
                    </a:lnTo>
                    <a:lnTo>
                      <a:pt x="12" y="49"/>
                    </a:lnTo>
                    <a:lnTo>
                      <a:pt x="6" y="40"/>
                    </a:lnTo>
                    <a:lnTo>
                      <a:pt x="3" y="29"/>
                    </a:lnTo>
                    <a:lnTo>
                      <a:pt x="3" y="1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39" name="Freeform 89"/>
              <p:cNvSpPr>
                <a:spLocks/>
              </p:cNvSpPr>
              <p:nvPr/>
            </p:nvSpPr>
            <p:spPr bwMode="auto">
              <a:xfrm>
                <a:off x="2950" y="2581"/>
                <a:ext cx="270" cy="129"/>
              </a:xfrm>
              <a:custGeom>
                <a:avLst/>
                <a:gdLst>
                  <a:gd name="T0" fmla="*/ 270 w 270"/>
                  <a:gd name="T1" fmla="*/ 0 h 129"/>
                  <a:gd name="T2" fmla="*/ 261 w 270"/>
                  <a:gd name="T3" fmla="*/ 49 h 129"/>
                  <a:gd name="T4" fmla="*/ 155 w 270"/>
                  <a:gd name="T5" fmla="*/ 126 h 129"/>
                  <a:gd name="T6" fmla="*/ 144 w 270"/>
                  <a:gd name="T7" fmla="*/ 129 h 129"/>
                  <a:gd name="T8" fmla="*/ 129 w 270"/>
                  <a:gd name="T9" fmla="*/ 129 h 129"/>
                  <a:gd name="T10" fmla="*/ 121 w 270"/>
                  <a:gd name="T11" fmla="*/ 126 h 129"/>
                  <a:gd name="T12" fmla="*/ 106 w 270"/>
                  <a:gd name="T13" fmla="*/ 126 h 129"/>
                  <a:gd name="T14" fmla="*/ 95 w 270"/>
                  <a:gd name="T15" fmla="*/ 124 h 129"/>
                  <a:gd name="T16" fmla="*/ 86 w 270"/>
                  <a:gd name="T17" fmla="*/ 121 h 129"/>
                  <a:gd name="T18" fmla="*/ 72 w 270"/>
                  <a:gd name="T19" fmla="*/ 115 h 129"/>
                  <a:gd name="T20" fmla="*/ 66 w 270"/>
                  <a:gd name="T21" fmla="*/ 109 h 129"/>
                  <a:gd name="T22" fmla="*/ 55 w 270"/>
                  <a:gd name="T23" fmla="*/ 103 h 129"/>
                  <a:gd name="T24" fmla="*/ 46 w 270"/>
                  <a:gd name="T25" fmla="*/ 95 h 129"/>
                  <a:gd name="T26" fmla="*/ 35 w 270"/>
                  <a:gd name="T27" fmla="*/ 89 h 129"/>
                  <a:gd name="T28" fmla="*/ 29 w 270"/>
                  <a:gd name="T29" fmla="*/ 78 h 129"/>
                  <a:gd name="T30" fmla="*/ 23 w 270"/>
                  <a:gd name="T31" fmla="*/ 69 h 129"/>
                  <a:gd name="T32" fmla="*/ 18 w 270"/>
                  <a:gd name="T33" fmla="*/ 60 h 129"/>
                  <a:gd name="T34" fmla="*/ 12 w 270"/>
                  <a:gd name="T35" fmla="*/ 49 h 129"/>
                  <a:gd name="T36" fmla="*/ 6 w 270"/>
                  <a:gd name="T37" fmla="*/ 40 h 129"/>
                  <a:gd name="T38" fmla="*/ 3 w 270"/>
                  <a:gd name="T39" fmla="*/ 29 h 129"/>
                  <a:gd name="T40" fmla="*/ 3 w 270"/>
                  <a:gd name="T41" fmla="*/ 18 h 129"/>
                  <a:gd name="T42" fmla="*/ 0 w 270"/>
                  <a:gd name="T43" fmla="*/ 6 h 129"/>
                  <a:gd name="T44" fmla="*/ 0 w 270"/>
                  <a:gd name="T45" fmla="*/ 3 h 129"/>
                  <a:gd name="T46" fmla="*/ 0 w 270"/>
                  <a:gd name="T47" fmla="*/ 0 h 129"/>
                  <a:gd name="T48" fmla="*/ 270 w 27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9"/>
                  <a:gd name="T77" fmla="*/ 270 w 270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9">
                    <a:moveTo>
                      <a:pt x="270" y="0"/>
                    </a:moveTo>
                    <a:lnTo>
                      <a:pt x="261" y="49"/>
                    </a:lnTo>
                    <a:lnTo>
                      <a:pt x="155" y="126"/>
                    </a:lnTo>
                    <a:lnTo>
                      <a:pt x="144" y="129"/>
                    </a:lnTo>
                    <a:lnTo>
                      <a:pt x="129" y="129"/>
                    </a:lnTo>
                    <a:lnTo>
                      <a:pt x="121" y="126"/>
                    </a:lnTo>
                    <a:lnTo>
                      <a:pt x="106" y="126"/>
                    </a:lnTo>
                    <a:lnTo>
                      <a:pt x="95" y="124"/>
                    </a:lnTo>
                    <a:lnTo>
                      <a:pt x="86" y="121"/>
                    </a:lnTo>
                    <a:lnTo>
                      <a:pt x="72" y="115"/>
                    </a:lnTo>
                    <a:lnTo>
                      <a:pt x="66" y="109"/>
                    </a:lnTo>
                    <a:lnTo>
                      <a:pt x="55" y="103"/>
                    </a:lnTo>
                    <a:lnTo>
                      <a:pt x="46" y="95"/>
                    </a:lnTo>
                    <a:lnTo>
                      <a:pt x="35" y="89"/>
                    </a:lnTo>
                    <a:lnTo>
                      <a:pt x="29" y="78"/>
                    </a:lnTo>
                    <a:lnTo>
                      <a:pt x="23" y="69"/>
                    </a:lnTo>
                    <a:lnTo>
                      <a:pt x="18" y="60"/>
                    </a:lnTo>
                    <a:lnTo>
                      <a:pt x="12" y="49"/>
                    </a:lnTo>
                    <a:lnTo>
                      <a:pt x="6" y="40"/>
                    </a:lnTo>
                    <a:lnTo>
                      <a:pt x="3" y="29"/>
                    </a:lnTo>
                    <a:lnTo>
                      <a:pt x="3" y="1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70" y="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71" name="Group 90"/>
            <p:cNvGrpSpPr>
              <a:grpSpLocks/>
            </p:cNvGrpSpPr>
            <p:nvPr/>
          </p:nvGrpSpPr>
          <p:grpSpPr bwMode="auto">
            <a:xfrm>
              <a:off x="2325" y="1986"/>
              <a:ext cx="198" cy="104"/>
              <a:chOff x="2950" y="2790"/>
              <a:chExt cx="270" cy="129"/>
            </a:xfrm>
          </p:grpSpPr>
          <p:sp>
            <p:nvSpPr>
              <p:cNvPr id="17936" name="Freeform 91"/>
              <p:cNvSpPr>
                <a:spLocks/>
              </p:cNvSpPr>
              <p:nvPr/>
            </p:nvSpPr>
            <p:spPr bwMode="auto">
              <a:xfrm>
                <a:off x="2950" y="2790"/>
                <a:ext cx="270" cy="129"/>
              </a:xfrm>
              <a:custGeom>
                <a:avLst/>
                <a:gdLst>
                  <a:gd name="T0" fmla="*/ 270 w 270"/>
                  <a:gd name="T1" fmla="*/ 0 h 129"/>
                  <a:gd name="T2" fmla="*/ 261 w 270"/>
                  <a:gd name="T3" fmla="*/ 52 h 129"/>
                  <a:gd name="T4" fmla="*/ 155 w 270"/>
                  <a:gd name="T5" fmla="*/ 129 h 129"/>
                  <a:gd name="T6" fmla="*/ 144 w 270"/>
                  <a:gd name="T7" fmla="*/ 129 h 129"/>
                  <a:gd name="T8" fmla="*/ 129 w 270"/>
                  <a:gd name="T9" fmla="*/ 129 h 129"/>
                  <a:gd name="T10" fmla="*/ 121 w 270"/>
                  <a:gd name="T11" fmla="*/ 129 h 129"/>
                  <a:gd name="T12" fmla="*/ 106 w 270"/>
                  <a:gd name="T13" fmla="*/ 127 h 129"/>
                  <a:gd name="T14" fmla="*/ 95 w 270"/>
                  <a:gd name="T15" fmla="*/ 124 h 129"/>
                  <a:gd name="T16" fmla="*/ 86 w 270"/>
                  <a:gd name="T17" fmla="*/ 121 h 129"/>
                  <a:gd name="T18" fmla="*/ 72 w 270"/>
                  <a:gd name="T19" fmla="*/ 115 h 129"/>
                  <a:gd name="T20" fmla="*/ 66 w 270"/>
                  <a:gd name="T21" fmla="*/ 109 h 129"/>
                  <a:gd name="T22" fmla="*/ 55 w 270"/>
                  <a:gd name="T23" fmla="*/ 104 h 129"/>
                  <a:gd name="T24" fmla="*/ 46 w 270"/>
                  <a:gd name="T25" fmla="*/ 95 h 129"/>
                  <a:gd name="T26" fmla="*/ 35 w 270"/>
                  <a:gd name="T27" fmla="*/ 89 h 129"/>
                  <a:gd name="T28" fmla="*/ 29 w 270"/>
                  <a:gd name="T29" fmla="*/ 81 h 129"/>
                  <a:gd name="T30" fmla="*/ 23 w 270"/>
                  <a:gd name="T31" fmla="*/ 72 h 129"/>
                  <a:gd name="T32" fmla="*/ 18 w 270"/>
                  <a:gd name="T33" fmla="*/ 61 h 129"/>
                  <a:gd name="T34" fmla="*/ 12 w 270"/>
                  <a:gd name="T35" fmla="*/ 52 h 129"/>
                  <a:gd name="T36" fmla="*/ 6 w 270"/>
                  <a:gd name="T37" fmla="*/ 41 h 129"/>
                  <a:gd name="T38" fmla="*/ 3 w 270"/>
                  <a:gd name="T39" fmla="*/ 29 h 129"/>
                  <a:gd name="T40" fmla="*/ 3 w 270"/>
                  <a:gd name="T41" fmla="*/ 21 h 129"/>
                  <a:gd name="T42" fmla="*/ 0 w 270"/>
                  <a:gd name="T43" fmla="*/ 9 h 129"/>
                  <a:gd name="T44" fmla="*/ 0 w 270"/>
                  <a:gd name="T45" fmla="*/ 6 h 129"/>
                  <a:gd name="T46" fmla="*/ 0 w 270"/>
                  <a:gd name="T47" fmla="*/ 0 h 129"/>
                  <a:gd name="T48" fmla="*/ 270 w 27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9"/>
                  <a:gd name="T77" fmla="*/ 270 w 270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9">
                    <a:moveTo>
                      <a:pt x="270" y="0"/>
                    </a:moveTo>
                    <a:lnTo>
                      <a:pt x="261" y="52"/>
                    </a:lnTo>
                    <a:lnTo>
                      <a:pt x="155" y="129"/>
                    </a:lnTo>
                    <a:lnTo>
                      <a:pt x="144" y="129"/>
                    </a:lnTo>
                    <a:lnTo>
                      <a:pt x="129" y="129"/>
                    </a:lnTo>
                    <a:lnTo>
                      <a:pt x="121" y="129"/>
                    </a:lnTo>
                    <a:lnTo>
                      <a:pt x="106" y="127"/>
                    </a:lnTo>
                    <a:lnTo>
                      <a:pt x="95" y="124"/>
                    </a:lnTo>
                    <a:lnTo>
                      <a:pt x="86" y="121"/>
                    </a:lnTo>
                    <a:lnTo>
                      <a:pt x="72" y="115"/>
                    </a:lnTo>
                    <a:lnTo>
                      <a:pt x="66" y="109"/>
                    </a:lnTo>
                    <a:lnTo>
                      <a:pt x="55" y="104"/>
                    </a:lnTo>
                    <a:lnTo>
                      <a:pt x="46" y="95"/>
                    </a:lnTo>
                    <a:lnTo>
                      <a:pt x="35" y="89"/>
                    </a:lnTo>
                    <a:lnTo>
                      <a:pt x="29" y="81"/>
                    </a:lnTo>
                    <a:lnTo>
                      <a:pt x="23" y="72"/>
                    </a:lnTo>
                    <a:lnTo>
                      <a:pt x="18" y="61"/>
                    </a:lnTo>
                    <a:lnTo>
                      <a:pt x="12" y="52"/>
                    </a:lnTo>
                    <a:lnTo>
                      <a:pt x="6" y="41"/>
                    </a:lnTo>
                    <a:lnTo>
                      <a:pt x="3" y="29"/>
                    </a:lnTo>
                    <a:lnTo>
                      <a:pt x="3" y="21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37" name="Freeform 92"/>
              <p:cNvSpPr>
                <a:spLocks/>
              </p:cNvSpPr>
              <p:nvPr/>
            </p:nvSpPr>
            <p:spPr bwMode="auto">
              <a:xfrm>
                <a:off x="2950" y="2790"/>
                <a:ext cx="270" cy="129"/>
              </a:xfrm>
              <a:custGeom>
                <a:avLst/>
                <a:gdLst>
                  <a:gd name="T0" fmla="*/ 270 w 270"/>
                  <a:gd name="T1" fmla="*/ 0 h 129"/>
                  <a:gd name="T2" fmla="*/ 261 w 270"/>
                  <a:gd name="T3" fmla="*/ 52 h 129"/>
                  <a:gd name="T4" fmla="*/ 155 w 270"/>
                  <a:gd name="T5" fmla="*/ 129 h 129"/>
                  <a:gd name="T6" fmla="*/ 144 w 270"/>
                  <a:gd name="T7" fmla="*/ 129 h 129"/>
                  <a:gd name="T8" fmla="*/ 129 w 270"/>
                  <a:gd name="T9" fmla="*/ 129 h 129"/>
                  <a:gd name="T10" fmla="*/ 121 w 270"/>
                  <a:gd name="T11" fmla="*/ 129 h 129"/>
                  <a:gd name="T12" fmla="*/ 106 w 270"/>
                  <a:gd name="T13" fmla="*/ 127 h 129"/>
                  <a:gd name="T14" fmla="*/ 95 w 270"/>
                  <a:gd name="T15" fmla="*/ 124 h 129"/>
                  <a:gd name="T16" fmla="*/ 86 w 270"/>
                  <a:gd name="T17" fmla="*/ 121 h 129"/>
                  <a:gd name="T18" fmla="*/ 72 w 270"/>
                  <a:gd name="T19" fmla="*/ 115 h 129"/>
                  <a:gd name="T20" fmla="*/ 66 w 270"/>
                  <a:gd name="T21" fmla="*/ 109 h 129"/>
                  <a:gd name="T22" fmla="*/ 55 w 270"/>
                  <a:gd name="T23" fmla="*/ 104 h 129"/>
                  <a:gd name="T24" fmla="*/ 46 w 270"/>
                  <a:gd name="T25" fmla="*/ 95 h 129"/>
                  <a:gd name="T26" fmla="*/ 35 w 270"/>
                  <a:gd name="T27" fmla="*/ 89 h 129"/>
                  <a:gd name="T28" fmla="*/ 29 w 270"/>
                  <a:gd name="T29" fmla="*/ 81 h 129"/>
                  <a:gd name="T30" fmla="*/ 23 w 270"/>
                  <a:gd name="T31" fmla="*/ 72 h 129"/>
                  <a:gd name="T32" fmla="*/ 18 w 270"/>
                  <a:gd name="T33" fmla="*/ 61 h 129"/>
                  <a:gd name="T34" fmla="*/ 12 w 270"/>
                  <a:gd name="T35" fmla="*/ 52 h 129"/>
                  <a:gd name="T36" fmla="*/ 6 w 270"/>
                  <a:gd name="T37" fmla="*/ 41 h 129"/>
                  <a:gd name="T38" fmla="*/ 3 w 270"/>
                  <a:gd name="T39" fmla="*/ 29 h 129"/>
                  <a:gd name="T40" fmla="*/ 3 w 270"/>
                  <a:gd name="T41" fmla="*/ 21 h 129"/>
                  <a:gd name="T42" fmla="*/ 0 w 270"/>
                  <a:gd name="T43" fmla="*/ 9 h 129"/>
                  <a:gd name="T44" fmla="*/ 0 w 270"/>
                  <a:gd name="T45" fmla="*/ 6 h 129"/>
                  <a:gd name="T46" fmla="*/ 0 w 270"/>
                  <a:gd name="T47" fmla="*/ 0 h 129"/>
                  <a:gd name="T48" fmla="*/ 270 w 27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9"/>
                  <a:gd name="T77" fmla="*/ 270 w 270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9">
                    <a:moveTo>
                      <a:pt x="270" y="0"/>
                    </a:moveTo>
                    <a:lnTo>
                      <a:pt x="261" y="52"/>
                    </a:lnTo>
                    <a:lnTo>
                      <a:pt x="155" y="129"/>
                    </a:lnTo>
                    <a:lnTo>
                      <a:pt x="144" y="129"/>
                    </a:lnTo>
                    <a:lnTo>
                      <a:pt x="129" y="129"/>
                    </a:lnTo>
                    <a:lnTo>
                      <a:pt x="121" y="129"/>
                    </a:lnTo>
                    <a:lnTo>
                      <a:pt x="106" y="127"/>
                    </a:lnTo>
                    <a:lnTo>
                      <a:pt x="95" y="124"/>
                    </a:lnTo>
                    <a:lnTo>
                      <a:pt x="86" y="121"/>
                    </a:lnTo>
                    <a:lnTo>
                      <a:pt x="72" y="115"/>
                    </a:lnTo>
                    <a:lnTo>
                      <a:pt x="66" y="109"/>
                    </a:lnTo>
                    <a:lnTo>
                      <a:pt x="55" y="104"/>
                    </a:lnTo>
                    <a:lnTo>
                      <a:pt x="46" y="95"/>
                    </a:lnTo>
                    <a:lnTo>
                      <a:pt x="35" y="89"/>
                    </a:lnTo>
                    <a:lnTo>
                      <a:pt x="29" y="81"/>
                    </a:lnTo>
                    <a:lnTo>
                      <a:pt x="23" y="72"/>
                    </a:lnTo>
                    <a:lnTo>
                      <a:pt x="18" y="61"/>
                    </a:lnTo>
                    <a:lnTo>
                      <a:pt x="12" y="52"/>
                    </a:lnTo>
                    <a:lnTo>
                      <a:pt x="6" y="41"/>
                    </a:lnTo>
                    <a:lnTo>
                      <a:pt x="3" y="29"/>
                    </a:lnTo>
                    <a:lnTo>
                      <a:pt x="3" y="21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70" y="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72" name="Group 93"/>
            <p:cNvGrpSpPr>
              <a:grpSpLocks/>
            </p:cNvGrpSpPr>
            <p:nvPr/>
          </p:nvGrpSpPr>
          <p:grpSpPr bwMode="auto">
            <a:xfrm>
              <a:off x="2325" y="2157"/>
              <a:ext cx="198" cy="105"/>
              <a:chOff x="2950" y="3002"/>
              <a:chExt cx="270" cy="129"/>
            </a:xfrm>
          </p:grpSpPr>
          <p:sp>
            <p:nvSpPr>
              <p:cNvPr id="17934" name="Freeform 94"/>
              <p:cNvSpPr>
                <a:spLocks/>
              </p:cNvSpPr>
              <p:nvPr/>
            </p:nvSpPr>
            <p:spPr bwMode="auto">
              <a:xfrm>
                <a:off x="2950" y="3002"/>
                <a:ext cx="270" cy="129"/>
              </a:xfrm>
              <a:custGeom>
                <a:avLst/>
                <a:gdLst>
                  <a:gd name="T0" fmla="*/ 270 w 270"/>
                  <a:gd name="T1" fmla="*/ 0 h 129"/>
                  <a:gd name="T2" fmla="*/ 261 w 270"/>
                  <a:gd name="T3" fmla="*/ 49 h 129"/>
                  <a:gd name="T4" fmla="*/ 155 w 270"/>
                  <a:gd name="T5" fmla="*/ 127 h 129"/>
                  <a:gd name="T6" fmla="*/ 144 w 270"/>
                  <a:gd name="T7" fmla="*/ 129 h 129"/>
                  <a:gd name="T8" fmla="*/ 129 w 270"/>
                  <a:gd name="T9" fmla="*/ 129 h 129"/>
                  <a:gd name="T10" fmla="*/ 121 w 270"/>
                  <a:gd name="T11" fmla="*/ 127 h 129"/>
                  <a:gd name="T12" fmla="*/ 106 w 270"/>
                  <a:gd name="T13" fmla="*/ 127 h 129"/>
                  <a:gd name="T14" fmla="*/ 95 w 270"/>
                  <a:gd name="T15" fmla="*/ 124 h 129"/>
                  <a:gd name="T16" fmla="*/ 86 w 270"/>
                  <a:gd name="T17" fmla="*/ 121 h 129"/>
                  <a:gd name="T18" fmla="*/ 72 w 270"/>
                  <a:gd name="T19" fmla="*/ 115 h 129"/>
                  <a:gd name="T20" fmla="*/ 66 w 270"/>
                  <a:gd name="T21" fmla="*/ 109 h 129"/>
                  <a:gd name="T22" fmla="*/ 55 w 270"/>
                  <a:gd name="T23" fmla="*/ 104 h 129"/>
                  <a:gd name="T24" fmla="*/ 46 w 270"/>
                  <a:gd name="T25" fmla="*/ 95 h 129"/>
                  <a:gd name="T26" fmla="*/ 35 w 270"/>
                  <a:gd name="T27" fmla="*/ 86 h 129"/>
                  <a:gd name="T28" fmla="*/ 29 w 270"/>
                  <a:gd name="T29" fmla="*/ 78 h 129"/>
                  <a:gd name="T30" fmla="*/ 23 w 270"/>
                  <a:gd name="T31" fmla="*/ 69 h 129"/>
                  <a:gd name="T32" fmla="*/ 18 w 270"/>
                  <a:gd name="T33" fmla="*/ 61 h 129"/>
                  <a:gd name="T34" fmla="*/ 12 w 270"/>
                  <a:gd name="T35" fmla="*/ 49 h 129"/>
                  <a:gd name="T36" fmla="*/ 6 w 270"/>
                  <a:gd name="T37" fmla="*/ 41 h 129"/>
                  <a:gd name="T38" fmla="*/ 3 w 270"/>
                  <a:gd name="T39" fmla="*/ 29 h 129"/>
                  <a:gd name="T40" fmla="*/ 3 w 270"/>
                  <a:gd name="T41" fmla="*/ 18 h 129"/>
                  <a:gd name="T42" fmla="*/ 0 w 270"/>
                  <a:gd name="T43" fmla="*/ 6 h 129"/>
                  <a:gd name="T44" fmla="*/ 0 w 270"/>
                  <a:gd name="T45" fmla="*/ 3 h 129"/>
                  <a:gd name="T46" fmla="*/ 0 w 270"/>
                  <a:gd name="T47" fmla="*/ 0 h 129"/>
                  <a:gd name="T48" fmla="*/ 270 w 27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9"/>
                  <a:gd name="T77" fmla="*/ 270 w 270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9">
                    <a:moveTo>
                      <a:pt x="270" y="0"/>
                    </a:moveTo>
                    <a:lnTo>
                      <a:pt x="261" y="49"/>
                    </a:lnTo>
                    <a:lnTo>
                      <a:pt x="155" y="127"/>
                    </a:lnTo>
                    <a:lnTo>
                      <a:pt x="144" y="129"/>
                    </a:lnTo>
                    <a:lnTo>
                      <a:pt x="129" y="129"/>
                    </a:lnTo>
                    <a:lnTo>
                      <a:pt x="121" y="127"/>
                    </a:lnTo>
                    <a:lnTo>
                      <a:pt x="106" y="127"/>
                    </a:lnTo>
                    <a:lnTo>
                      <a:pt x="95" y="124"/>
                    </a:lnTo>
                    <a:lnTo>
                      <a:pt x="86" y="121"/>
                    </a:lnTo>
                    <a:lnTo>
                      <a:pt x="72" y="115"/>
                    </a:lnTo>
                    <a:lnTo>
                      <a:pt x="66" y="109"/>
                    </a:lnTo>
                    <a:lnTo>
                      <a:pt x="55" y="104"/>
                    </a:lnTo>
                    <a:lnTo>
                      <a:pt x="46" y="95"/>
                    </a:lnTo>
                    <a:lnTo>
                      <a:pt x="35" y="86"/>
                    </a:lnTo>
                    <a:lnTo>
                      <a:pt x="29" y="78"/>
                    </a:lnTo>
                    <a:lnTo>
                      <a:pt x="23" y="69"/>
                    </a:lnTo>
                    <a:lnTo>
                      <a:pt x="18" y="61"/>
                    </a:lnTo>
                    <a:lnTo>
                      <a:pt x="12" y="49"/>
                    </a:lnTo>
                    <a:lnTo>
                      <a:pt x="6" y="41"/>
                    </a:lnTo>
                    <a:lnTo>
                      <a:pt x="3" y="29"/>
                    </a:lnTo>
                    <a:lnTo>
                      <a:pt x="3" y="1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35" name="Freeform 95"/>
              <p:cNvSpPr>
                <a:spLocks/>
              </p:cNvSpPr>
              <p:nvPr/>
            </p:nvSpPr>
            <p:spPr bwMode="auto">
              <a:xfrm>
                <a:off x="2950" y="3002"/>
                <a:ext cx="270" cy="129"/>
              </a:xfrm>
              <a:custGeom>
                <a:avLst/>
                <a:gdLst>
                  <a:gd name="T0" fmla="*/ 270 w 270"/>
                  <a:gd name="T1" fmla="*/ 0 h 129"/>
                  <a:gd name="T2" fmla="*/ 261 w 270"/>
                  <a:gd name="T3" fmla="*/ 49 h 129"/>
                  <a:gd name="T4" fmla="*/ 155 w 270"/>
                  <a:gd name="T5" fmla="*/ 127 h 129"/>
                  <a:gd name="T6" fmla="*/ 144 w 270"/>
                  <a:gd name="T7" fmla="*/ 129 h 129"/>
                  <a:gd name="T8" fmla="*/ 129 w 270"/>
                  <a:gd name="T9" fmla="*/ 129 h 129"/>
                  <a:gd name="T10" fmla="*/ 121 w 270"/>
                  <a:gd name="T11" fmla="*/ 127 h 129"/>
                  <a:gd name="T12" fmla="*/ 106 w 270"/>
                  <a:gd name="T13" fmla="*/ 127 h 129"/>
                  <a:gd name="T14" fmla="*/ 95 w 270"/>
                  <a:gd name="T15" fmla="*/ 124 h 129"/>
                  <a:gd name="T16" fmla="*/ 86 w 270"/>
                  <a:gd name="T17" fmla="*/ 121 h 129"/>
                  <a:gd name="T18" fmla="*/ 72 w 270"/>
                  <a:gd name="T19" fmla="*/ 115 h 129"/>
                  <a:gd name="T20" fmla="*/ 66 w 270"/>
                  <a:gd name="T21" fmla="*/ 109 h 129"/>
                  <a:gd name="T22" fmla="*/ 55 w 270"/>
                  <a:gd name="T23" fmla="*/ 104 h 129"/>
                  <a:gd name="T24" fmla="*/ 46 w 270"/>
                  <a:gd name="T25" fmla="*/ 95 h 129"/>
                  <a:gd name="T26" fmla="*/ 35 w 270"/>
                  <a:gd name="T27" fmla="*/ 86 h 129"/>
                  <a:gd name="T28" fmla="*/ 29 w 270"/>
                  <a:gd name="T29" fmla="*/ 78 h 129"/>
                  <a:gd name="T30" fmla="*/ 23 w 270"/>
                  <a:gd name="T31" fmla="*/ 69 h 129"/>
                  <a:gd name="T32" fmla="*/ 18 w 270"/>
                  <a:gd name="T33" fmla="*/ 61 h 129"/>
                  <a:gd name="T34" fmla="*/ 12 w 270"/>
                  <a:gd name="T35" fmla="*/ 49 h 129"/>
                  <a:gd name="T36" fmla="*/ 6 w 270"/>
                  <a:gd name="T37" fmla="*/ 41 h 129"/>
                  <a:gd name="T38" fmla="*/ 3 w 270"/>
                  <a:gd name="T39" fmla="*/ 29 h 129"/>
                  <a:gd name="T40" fmla="*/ 3 w 270"/>
                  <a:gd name="T41" fmla="*/ 18 h 129"/>
                  <a:gd name="T42" fmla="*/ 0 w 270"/>
                  <a:gd name="T43" fmla="*/ 6 h 129"/>
                  <a:gd name="T44" fmla="*/ 0 w 270"/>
                  <a:gd name="T45" fmla="*/ 3 h 129"/>
                  <a:gd name="T46" fmla="*/ 0 w 270"/>
                  <a:gd name="T47" fmla="*/ 0 h 129"/>
                  <a:gd name="T48" fmla="*/ 270 w 27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29"/>
                  <a:gd name="T77" fmla="*/ 270 w 270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29">
                    <a:moveTo>
                      <a:pt x="270" y="0"/>
                    </a:moveTo>
                    <a:lnTo>
                      <a:pt x="261" y="49"/>
                    </a:lnTo>
                    <a:lnTo>
                      <a:pt x="155" y="127"/>
                    </a:lnTo>
                    <a:lnTo>
                      <a:pt x="144" y="129"/>
                    </a:lnTo>
                    <a:lnTo>
                      <a:pt x="129" y="129"/>
                    </a:lnTo>
                    <a:lnTo>
                      <a:pt x="121" y="127"/>
                    </a:lnTo>
                    <a:lnTo>
                      <a:pt x="106" y="127"/>
                    </a:lnTo>
                    <a:lnTo>
                      <a:pt x="95" y="124"/>
                    </a:lnTo>
                    <a:lnTo>
                      <a:pt x="86" y="121"/>
                    </a:lnTo>
                    <a:lnTo>
                      <a:pt x="72" y="115"/>
                    </a:lnTo>
                    <a:lnTo>
                      <a:pt x="66" y="109"/>
                    </a:lnTo>
                    <a:lnTo>
                      <a:pt x="55" y="104"/>
                    </a:lnTo>
                    <a:lnTo>
                      <a:pt x="46" y="95"/>
                    </a:lnTo>
                    <a:lnTo>
                      <a:pt x="35" y="86"/>
                    </a:lnTo>
                    <a:lnTo>
                      <a:pt x="29" y="78"/>
                    </a:lnTo>
                    <a:lnTo>
                      <a:pt x="23" y="69"/>
                    </a:lnTo>
                    <a:lnTo>
                      <a:pt x="18" y="61"/>
                    </a:lnTo>
                    <a:lnTo>
                      <a:pt x="12" y="49"/>
                    </a:lnTo>
                    <a:lnTo>
                      <a:pt x="6" y="41"/>
                    </a:lnTo>
                    <a:lnTo>
                      <a:pt x="3" y="29"/>
                    </a:lnTo>
                    <a:lnTo>
                      <a:pt x="3" y="1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70" y="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73" name="Group 96"/>
            <p:cNvGrpSpPr>
              <a:grpSpLocks/>
            </p:cNvGrpSpPr>
            <p:nvPr/>
          </p:nvGrpSpPr>
          <p:grpSpPr bwMode="auto">
            <a:xfrm>
              <a:off x="2321" y="2315"/>
              <a:ext cx="196" cy="104"/>
              <a:chOff x="2945" y="3197"/>
              <a:chExt cx="266" cy="129"/>
            </a:xfrm>
          </p:grpSpPr>
          <p:sp>
            <p:nvSpPr>
              <p:cNvPr id="17932" name="Freeform 97"/>
              <p:cNvSpPr>
                <a:spLocks/>
              </p:cNvSpPr>
              <p:nvPr/>
            </p:nvSpPr>
            <p:spPr bwMode="auto">
              <a:xfrm>
                <a:off x="2945" y="3197"/>
                <a:ext cx="266" cy="129"/>
              </a:xfrm>
              <a:custGeom>
                <a:avLst/>
                <a:gdLst>
                  <a:gd name="T0" fmla="*/ 266 w 266"/>
                  <a:gd name="T1" fmla="*/ 0 h 129"/>
                  <a:gd name="T2" fmla="*/ 258 w 266"/>
                  <a:gd name="T3" fmla="*/ 49 h 129"/>
                  <a:gd name="T4" fmla="*/ 152 w 266"/>
                  <a:gd name="T5" fmla="*/ 126 h 129"/>
                  <a:gd name="T6" fmla="*/ 140 w 266"/>
                  <a:gd name="T7" fmla="*/ 129 h 129"/>
                  <a:gd name="T8" fmla="*/ 129 w 266"/>
                  <a:gd name="T9" fmla="*/ 129 h 129"/>
                  <a:gd name="T10" fmla="*/ 117 w 266"/>
                  <a:gd name="T11" fmla="*/ 126 h 129"/>
                  <a:gd name="T12" fmla="*/ 106 w 266"/>
                  <a:gd name="T13" fmla="*/ 126 h 129"/>
                  <a:gd name="T14" fmla="*/ 94 w 266"/>
                  <a:gd name="T15" fmla="*/ 123 h 129"/>
                  <a:gd name="T16" fmla="*/ 83 w 266"/>
                  <a:gd name="T17" fmla="*/ 121 h 129"/>
                  <a:gd name="T18" fmla="*/ 71 w 266"/>
                  <a:gd name="T19" fmla="*/ 115 h 129"/>
                  <a:gd name="T20" fmla="*/ 63 w 266"/>
                  <a:gd name="T21" fmla="*/ 109 h 129"/>
                  <a:gd name="T22" fmla="*/ 54 w 266"/>
                  <a:gd name="T23" fmla="*/ 103 h 129"/>
                  <a:gd name="T24" fmla="*/ 43 w 266"/>
                  <a:gd name="T25" fmla="*/ 98 h 129"/>
                  <a:gd name="T26" fmla="*/ 34 w 266"/>
                  <a:gd name="T27" fmla="*/ 89 h 129"/>
                  <a:gd name="T28" fmla="*/ 28 w 266"/>
                  <a:gd name="T29" fmla="*/ 78 h 129"/>
                  <a:gd name="T30" fmla="*/ 23 w 266"/>
                  <a:gd name="T31" fmla="*/ 72 h 129"/>
                  <a:gd name="T32" fmla="*/ 14 w 266"/>
                  <a:gd name="T33" fmla="*/ 60 h 129"/>
                  <a:gd name="T34" fmla="*/ 11 w 266"/>
                  <a:gd name="T35" fmla="*/ 49 h 129"/>
                  <a:gd name="T36" fmla="*/ 5 w 266"/>
                  <a:gd name="T37" fmla="*/ 40 h 129"/>
                  <a:gd name="T38" fmla="*/ 3 w 266"/>
                  <a:gd name="T39" fmla="*/ 29 h 129"/>
                  <a:gd name="T40" fmla="*/ 0 w 266"/>
                  <a:gd name="T41" fmla="*/ 17 h 129"/>
                  <a:gd name="T42" fmla="*/ 0 w 266"/>
                  <a:gd name="T43" fmla="*/ 9 h 129"/>
                  <a:gd name="T44" fmla="*/ 0 w 266"/>
                  <a:gd name="T45" fmla="*/ 6 h 129"/>
                  <a:gd name="T46" fmla="*/ 0 w 266"/>
                  <a:gd name="T47" fmla="*/ 0 h 129"/>
                  <a:gd name="T48" fmla="*/ 266 w 266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66"/>
                  <a:gd name="T76" fmla="*/ 0 h 129"/>
                  <a:gd name="T77" fmla="*/ 266 w 266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66" h="129">
                    <a:moveTo>
                      <a:pt x="266" y="0"/>
                    </a:moveTo>
                    <a:lnTo>
                      <a:pt x="258" y="49"/>
                    </a:lnTo>
                    <a:lnTo>
                      <a:pt x="152" y="126"/>
                    </a:lnTo>
                    <a:lnTo>
                      <a:pt x="140" y="129"/>
                    </a:lnTo>
                    <a:lnTo>
                      <a:pt x="129" y="129"/>
                    </a:lnTo>
                    <a:lnTo>
                      <a:pt x="117" y="126"/>
                    </a:lnTo>
                    <a:lnTo>
                      <a:pt x="106" y="126"/>
                    </a:lnTo>
                    <a:lnTo>
                      <a:pt x="94" y="123"/>
                    </a:lnTo>
                    <a:lnTo>
                      <a:pt x="83" y="121"/>
                    </a:lnTo>
                    <a:lnTo>
                      <a:pt x="71" y="115"/>
                    </a:lnTo>
                    <a:lnTo>
                      <a:pt x="63" y="109"/>
                    </a:lnTo>
                    <a:lnTo>
                      <a:pt x="54" y="103"/>
                    </a:lnTo>
                    <a:lnTo>
                      <a:pt x="43" y="98"/>
                    </a:lnTo>
                    <a:lnTo>
                      <a:pt x="34" y="89"/>
                    </a:lnTo>
                    <a:lnTo>
                      <a:pt x="28" y="78"/>
                    </a:lnTo>
                    <a:lnTo>
                      <a:pt x="23" y="72"/>
                    </a:lnTo>
                    <a:lnTo>
                      <a:pt x="14" y="60"/>
                    </a:lnTo>
                    <a:lnTo>
                      <a:pt x="11" y="49"/>
                    </a:lnTo>
                    <a:lnTo>
                      <a:pt x="5" y="40"/>
                    </a:lnTo>
                    <a:lnTo>
                      <a:pt x="3" y="29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33" name="Freeform 98"/>
              <p:cNvSpPr>
                <a:spLocks/>
              </p:cNvSpPr>
              <p:nvPr/>
            </p:nvSpPr>
            <p:spPr bwMode="auto">
              <a:xfrm>
                <a:off x="2945" y="3197"/>
                <a:ext cx="266" cy="129"/>
              </a:xfrm>
              <a:custGeom>
                <a:avLst/>
                <a:gdLst>
                  <a:gd name="T0" fmla="*/ 266 w 266"/>
                  <a:gd name="T1" fmla="*/ 0 h 129"/>
                  <a:gd name="T2" fmla="*/ 258 w 266"/>
                  <a:gd name="T3" fmla="*/ 49 h 129"/>
                  <a:gd name="T4" fmla="*/ 152 w 266"/>
                  <a:gd name="T5" fmla="*/ 126 h 129"/>
                  <a:gd name="T6" fmla="*/ 140 w 266"/>
                  <a:gd name="T7" fmla="*/ 129 h 129"/>
                  <a:gd name="T8" fmla="*/ 129 w 266"/>
                  <a:gd name="T9" fmla="*/ 129 h 129"/>
                  <a:gd name="T10" fmla="*/ 117 w 266"/>
                  <a:gd name="T11" fmla="*/ 126 h 129"/>
                  <a:gd name="T12" fmla="*/ 106 w 266"/>
                  <a:gd name="T13" fmla="*/ 126 h 129"/>
                  <a:gd name="T14" fmla="*/ 94 w 266"/>
                  <a:gd name="T15" fmla="*/ 123 h 129"/>
                  <a:gd name="T16" fmla="*/ 83 w 266"/>
                  <a:gd name="T17" fmla="*/ 121 h 129"/>
                  <a:gd name="T18" fmla="*/ 71 w 266"/>
                  <a:gd name="T19" fmla="*/ 115 h 129"/>
                  <a:gd name="T20" fmla="*/ 63 w 266"/>
                  <a:gd name="T21" fmla="*/ 109 h 129"/>
                  <a:gd name="T22" fmla="*/ 54 w 266"/>
                  <a:gd name="T23" fmla="*/ 103 h 129"/>
                  <a:gd name="T24" fmla="*/ 43 w 266"/>
                  <a:gd name="T25" fmla="*/ 98 h 129"/>
                  <a:gd name="T26" fmla="*/ 34 w 266"/>
                  <a:gd name="T27" fmla="*/ 89 h 129"/>
                  <a:gd name="T28" fmla="*/ 28 w 266"/>
                  <a:gd name="T29" fmla="*/ 78 h 129"/>
                  <a:gd name="T30" fmla="*/ 23 w 266"/>
                  <a:gd name="T31" fmla="*/ 72 h 129"/>
                  <a:gd name="T32" fmla="*/ 14 w 266"/>
                  <a:gd name="T33" fmla="*/ 60 h 129"/>
                  <a:gd name="T34" fmla="*/ 11 w 266"/>
                  <a:gd name="T35" fmla="*/ 49 h 129"/>
                  <a:gd name="T36" fmla="*/ 5 w 266"/>
                  <a:gd name="T37" fmla="*/ 40 h 129"/>
                  <a:gd name="T38" fmla="*/ 3 w 266"/>
                  <a:gd name="T39" fmla="*/ 29 h 129"/>
                  <a:gd name="T40" fmla="*/ 0 w 266"/>
                  <a:gd name="T41" fmla="*/ 17 h 129"/>
                  <a:gd name="T42" fmla="*/ 0 w 266"/>
                  <a:gd name="T43" fmla="*/ 9 h 129"/>
                  <a:gd name="T44" fmla="*/ 0 w 266"/>
                  <a:gd name="T45" fmla="*/ 6 h 129"/>
                  <a:gd name="T46" fmla="*/ 0 w 266"/>
                  <a:gd name="T47" fmla="*/ 0 h 129"/>
                  <a:gd name="T48" fmla="*/ 266 w 266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66"/>
                  <a:gd name="T76" fmla="*/ 0 h 129"/>
                  <a:gd name="T77" fmla="*/ 266 w 266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66" h="129">
                    <a:moveTo>
                      <a:pt x="266" y="0"/>
                    </a:moveTo>
                    <a:lnTo>
                      <a:pt x="258" y="49"/>
                    </a:lnTo>
                    <a:lnTo>
                      <a:pt x="152" y="126"/>
                    </a:lnTo>
                    <a:lnTo>
                      <a:pt x="140" y="129"/>
                    </a:lnTo>
                    <a:lnTo>
                      <a:pt x="129" y="129"/>
                    </a:lnTo>
                    <a:lnTo>
                      <a:pt x="117" y="126"/>
                    </a:lnTo>
                    <a:lnTo>
                      <a:pt x="106" y="126"/>
                    </a:lnTo>
                    <a:lnTo>
                      <a:pt x="94" y="123"/>
                    </a:lnTo>
                    <a:lnTo>
                      <a:pt x="83" y="121"/>
                    </a:lnTo>
                    <a:lnTo>
                      <a:pt x="71" y="115"/>
                    </a:lnTo>
                    <a:lnTo>
                      <a:pt x="63" y="109"/>
                    </a:lnTo>
                    <a:lnTo>
                      <a:pt x="54" y="103"/>
                    </a:lnTo>
                    <a:lnTo>
                      <a:pt x="43" y="98"/>
                    </a:lnTo>
                    <a:lnTo>
                      <a:pt x="34" y="89"/>
                    </a:lnTo>
                    <a:lnTo>
                      <a:pt x="28" y="78"/>
                    </a:lnTo>
                    <a:lnTo>
                      <a:pt x="23" y="72"/>
                    </a:lnTo>
                    <a:lnTo>
                      <a:pt x="14" y="60"/>
                    </a:lnTo>
                    <a:lnTo>
                      <a:pt x="11" y="49"/>
                    </a:lnTo>
                    <a:lnTo>
                      <a:pt x="5" y="40"/>
                    </a:lnTo>
                    <a:lnTo>
                      <a:pt x="3" y="29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66" y="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74" name="Group 99"/>
            <p:cNvGrpSpPr>
              <a:grpSpLocks/>
            </p:cNvGrpSpPr>
            <p:nvPr/>
          </p:nvGrpSpPr>
          <p:grpSpPr bwMode="auto">
            <a:xfrm>
              <a:off x="2325" y="2498"/>
              <a:ext cx="203" cy="106"/>
              <a:chOff x="2950" y="3424"/>
              <a:chExt cx="276" cy="131"/>
            </a:xfrm>
          </p:grpSpPr>
          <p:grpSp>
            <p:nvGrpSpPr>
              <p:cNvPr id="17926" name="Group 100"/>
              <p:cNvGrpSpPr>
                <a:grpSpLocks/>
              </p:cNvGrpSpPr>
              <p:nvPr/>
            </p:nvGrpSpPr>
            <p:grpSpPr bwMode="auto">
              <a:xfrm>
                <a:off x="2950" y="3424"/>
                <a:ext cx="270" cy="129"/>
                <a:chOff x="2950" y="3424"/>
                <a:chExt cx="270" cy="129"/>
              </a:xfrm>
            </p:grpSpPr>
            <p:sp>
              <p:nvSpPr>
                <p:cNvPr id="17930" name="Freeform 101"/>
                <p:cNvSpPr>
                  <a:spLocks/>
                </p:cNvSpPr>
                <p:nvPr/>
              </p:nvSpPr>
              <p:spPr bwMode="auto">
                <a:xfrm>
                  <a:off x="2950" y="3424"/>
                  <a:ext cx="270" cy="129"/>
                </a:xfrm>
                <a:custGeom>
                  <a:avLst/>
                  <a:gdLst>
                    <a:gd name="T0" fmla="*/ 270 w 270"/>
                    <a:gd name="T1" fmla="*/ 0 h 129"/>
                    <a:gd name="T2" fmla="*/ 261 w 270"/>
                    <a:gd name="T3" fmla="*/ 48 h 129"/>
                    <a:gd name="T4" fmla="*/ 155 w 270"/>
                    <a:gd name="T5" fmla="*/ 126 h 129"/>
                    <a:gd name="T6" fmla="*/ 144 w 270"/>
                    <a:gd name="T7" fmla="*/ 126 h 129"/>
                    <a:gd name="T8" fmla="*/ 129 w 270"/>
                    <a:gd name="T9" fmla="*/ 129 h 129"/>
                    <a:gd name="T10" fmla="*/ 121 w 270"/>
                    <a:gd name="T11" fmla="*/ 126 h 129"/>
                    <a:gd name="T12" fmla="*/ 106 w 270"/>
                    <a:gd name="T13" fmla="*/ 123 h 129"/>
                    <a:gd name="T14" fmla="*/ 95 w 270"/>
                    <a:gd name="T15" fmla="*/ 123 h 129"/>
                    <a:gd name="T16" fmla="*/ 86 w 270"/>
                    <a:gd name="T17" fmla="*/ 120 h 129"/>
                    <a:gd name="T18" fmla="*/ 72 w 270"/>
                    <a:gd name="T19" fmla="*/ 114 h 129"/>
                    <a:gd name="T20" fmla="*/ 66 w 270"/>
                    <a:gd name="T21" fmla="*/ 108 h 129"/>
                    <a:gd name="T22" fmla="*/ 55 w 270"/>
                    <a:gd name="T23" fmla="*/ 103 h 129"/>
                    <a:gd name="T24" fmla="*/ 46 w 270"/>
                    <a:gd name="T25" fmla="*/ 94 h 129"/>
                    <a:gd name="T26" fmla="*/ 35 w 270"/>
                    <a:gd name="T27" fmla="*/ 88 h 129"/>
                    <a:gd name="T28" fmla="*/ 29 w 270"/>
                    <a:gd name="T29" fmla="*/ 77 h 129"/>
                    <a:gd name="T30" fmla="*/ 23 w 270"/>
                    <a:gd name="T31" fmla="*/ 68 h 129"/>
                    <a:gd name="T32" fmla="*/ 18 w 270"/>
                    <a:gd name="T33" fmla="*/ 60 h 129"/>
                    <a:gd name="T34" fmla="*/ 12 w 270"/>
                    <a:gd name="T35" fmla="*/ 48 h 129"/>
                    <a:gd name="T36" fmla="*/ 6 w 270"/>
                    <a:gd name="T37" fmla="*/ 37 h 129"/>
                    <a:gd name="T38" fmla="*/ 3 w 270"/>
                    <a:gd name="T39" fmla="*/ 25 h 129"/>
                    <a:gd name="T40" fmla="*/ 3 w 270"/>
                    <a:gd name="T41" fmla="*/ 17 h 129"/>
                    <a:gd name="T42" fmla="*/ 0 w 270"/>
                    <a:gd name="T43" fmla="*/ 5 h 129"/>
                    <a:gd name="T44" fmla="*/ 0 w 270"/>
                    <a:gd name="T45" fmla="*/ 2 h 129"/>
                    <a:gd name="T46" fmla="*/ 0 w 270"/>
                    <a:gd name="T47" fmla="*/ 0 h 129"/>
                    <a:gd name="T48" fmla="*/ 270 w 270"/>
                    <a:gd name="T49" fmla="*/ 0 h 12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"/>
                    <a:gd name="T76" fmla="*/ 0 h 129"/>
                    <a:gd name="T77" fmla="*/ 270 w 270"/>
                    <a:gd name="T78" fmla="*/ 129 h 12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" h="129">
                      <a:moveTo>
                        <a:pt x="270" y="0"/>
                      </a:moveTo>
                      <a:lnTo>
                        <a:pt x="261" y="48"/>
                      </a:lnTo>
                      <a:lnTo>
                        <a:pt x="155" y="126"/>
                      </a:lnTo>
                      <a:lnTo>
                        <a:pt x="144" y="126"/>
                      </a:lnTo>
                      <a:lnTo>
                        <a:pt x="129" y="129"/>
                      </a:lnTo>
                      <a:lnTo>
                        <a:pt x="121" y="126"/>
                      </a:lnTo>
                      <a:lnTo>
                        <a:pt x="106" y="123"/>
                      </a:lnTo>
                      <a:lnTo>
                        <a:pt x="95" y="123"/>
                      </a:lnTo>
                      <a:lnTo>
                        <a:pt x="86" y="120"/>
                      </a:lnTo>
                      <a:lnTo>
                        <a:pt x="72" y="114"/>
                      </a:lnTo>
                      <a:lnTo>
                        <a:pt x="66" y="108"/>
                      </a:lnTo>
                      <a:lnTo>
                        <a:pt x="55" y="103"/>
                      </a:lnTo>
                      <a:lnTo>
                        <a:pt x="46" y="94"/>
                      </a:lnTo>
                      <a:lnTo>
                        <a:pt x="35" y="88"/>
                      </a:lnTo>
                      <a:lnTo>
                        <a:pt x="29" y="77"/>
                      </a:lnTo>
                      <a:lnTo>
                        <a:pt x="23" y="68"/>
                      </a:lnTo>
                      <a:lnTo>
                        <a:pt x="18" y="60"/>
                      </a:lnTo>
                      <a:lnTo>
                        <a:pt x="12" y="48"/>
                      </a:lnTo>
                      <a:lnTo>
                        <a:pt x="6" y="37"/>
                      </a:lnTo>
                      <a:lnTo>
                        <a:pt x="3" y="25"/>
                      </a:lnTo>
                      <a:lnTo>
                        <a:pt x="3" y="17"/>
                      </a:ln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7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7931" name="Freeform 102"/>
                <p:cNvSpPr>
                  <a:spLocks/>
                </p:cNvSpPr>
                <p:nvPr/>
              </p:nvSpPr>
              <p:spPr bwMode="auto">
                <a:xfrm>
                  <a:off x="2950" y="3424"/>
                  <a:ext cx="270" cy="129"/>
                </a:xfrm>
                <a:custGeom>
                  <a:avLst/>
                  <a:gdLst>
                    <a:gd name="T0" fmla="*/ 270 w 270"/>
                    <a:gd name="T1" fmla="*/ 0 h 129"/>
                    <a:gd name="T2" fmla="*/ 261 w 270"/>
                    <a:gd name="T3" fmla="*/ 48 h 129"/>
                    <a:gd name="T4" fmla="*/ 155 w 270"/>
                    <a:gd name="T5" fmla="*/ 126 h 129"/>
                    <a:gd name="T6" fmla="*/ 144 w 270"/>
                    <a:gd name="T7" fmla="*/ 126 h 129"/>
                    <a:gd name="T8" fmla="*/ 129 w 270"/>
                    <a:gd name="T9" fmla="*/ 129 h 129"/>
                    <a:gd name="T10" fmla="*/ 121 w 270"/>
                    <a:gd name="T11" fmla="*/ 126 h 129"/>
                    <a:gd name="T12" fmla="*/ 106 w 270"/>
                    <a:gd name="T13" fmla="*/ 123 h 129"/>
                    <a:gd name="T14" fmla="*/ 95 w 270"/>
                    <a:gd name="T15" fmla="*/ 123 h 129"/>
                    <a:gd name="T16" fmla="*/ 86 w 270"/>
                    <a:gd name="T17" fmla="*/ 120 h 129"/>
                    <a:gd name="T18" fmla="*/ 72 w 270"/>
                    <a:gd name="T19" fmla="*/ 114 h 129"/>
                    <a:gd name="T20" fmla="*/ 66 w 270"/>
                    <a:gd name="T21" fmla="*/ 108 h 129"/>
                    <a:gd name="T22" fmla="*/ 55 w 270"/>
                    <a:gd name="T23" fmla="*/ 103 h 129"/>
                    <a:gd name="T24" fmla="*/ 46 w 270"/>
                    <a:gd name="T25" fmla="*/ 94 h 129"/>
                    <a:gd name="T26" fmla="*/ 35 w 270"/>
                    <a:gd name="T27" fmla="*/ 88 h 129"/>
                    <a:gd name="T28" fmla="*/ 29 w 270"/>
                    <a:gd name="T29" fmla="*/ 77 h 129"/>
                    <a:gd name="T30" fmla="*/ 23 w 270"/>
                    <a:gd name="T31" fmla="*/ 68 h 129"/>
                    <a:gd name="T32" fmla="*/ 18 w 270"/>
                    <a:gd name="T33" fmla="*/ 60 h 129"/>
                    <a:gd name="T34" fmla="*/ 12 w 270"/>
                    <a:gd name="T35" fmla="*/ 48 h 129"/>
                    <a:gd name="T36" fmla="*/ 6 w 270"/>
                    <a:gd name="T37" fmla="*/ 37 h 129"/>
                    <a:gd name="T38" fmla="*/ 3 w 270"/>
                    <a:gd name="T39" fmla="*/ 25 h 129"/>
                    <a:gd name="T40" fmla="*/ 3 w 270"/>
                    <a:gd name="T41" fmla="*/ 17 h 129"/>
                    <a:gd name="T42" fmla="*/ 0 w 270"/>
                    <a:gd name="T43" fmla="*/ 5 h 129"/>
                    <a:gd name="T44" fmla="*/ 0 w 270"/>
                    <a:gd name="T45" fmla="*/ 2 h 129"/>
                    <a:gd name="T46" fmla="*/ 0 w 270"/>
                    <a:gd name="T47" fmla="*/ 0 h 129"/>
                    <a:gd name="T48" fmla="*/ 270 w 270"/>
                    <a:gd name="T49" fmla="*/ 0 h 12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"/>
                    <a:gd name="T76" fmla="*/ 0 h 129"/>
                    <a:gd name="T77" fmla="*/ 270 w 270"/>
                    <a:gd name="T78" fmla="*/ 129 h 12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" h="129">
                      <a:moveTo>
                        <a:pt x="270" y="0"/>
                      </a:moveTo>
                      <a:lnTo>
                        <a:pt x="261" y="48"/>
                      </a:lnTo>
                      <a:lnTo>
                        <a:pt x="155" y="126"/>
                      </a:lnTo>
                      <a:lnTo>
                        <a:pt x="144" y="126"/>
                      </a:lnTo>
                      <a:lnTo>
                        <a:pt x="129" y="129"/>
                      </a:lnTo>
                      <a:lnTo>
                        <a:pt x="121" y="126"/>
                      </a:lnTo>
                      <a:lnTo>
                        <a:pt x="106" y="123"/>
                      </a:lnTo>
                      <a:lnTo>
                        <a:pt x="95" y="123"/>
                      </a:lnTo>
                      <a:lnTo>
                        <a:pt x="86" y="120"/>
                      </a:lnTo>
                      <a:lnTo>
                        <a:pt x="72" y="114"/>
                      </a:lnTo>
                      <a:lnTo>
                        <a:pt x="66" y="108"/>
                      </a:lnTo>
                      <a:lnTo>
                        <a:pt x="55" y="103"/>
                      </a:lnTo>
                      <a:lnTo>
                        <a:pt x="46" y="94"/>
                      </a:lnTo>
                      <a:lnTo>
                        <a:pt x="35" y="88"/>
                      </a:lnTo>
                      <a:lnTo>
                        <a:pt x="29" y="77"/>
                      </a:lnTo>
                      <a:lnTo>
                        <a:pt x="23" y="68"/>
                      </a:lnTo>
                      <a:lnTo>
                        <a:pt x="18" y="60"/>
                      </a:lnTo>
                      <a:lnTo>
                        <a:pt x="12" y="48"/>
                      </a:lnTo>
                      <a:lnTo>
                        <a:pt x="6" y="37"/>
                      </a:lnTo>
                      <a:lnTo>
                        <a:pt x="3" y="25"/>
                      </a:lnTo>
                      <a:lnTo>
                        <a:pt x="3" y="17"/>
                      </a:ln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70" y="0"/>
                      </a:lnTo>
                    </a:path>
                  </a:pathLst>
                </a:custGeom>
                <a:noFill/>
                <a:ln w="174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grpSp>
            <p:nvGrpSpPr>
              <p:cNvPr id="17927" name="Group 103"/>
              <p:cNvGrpSpPr>
                <a:grpSpLocks/>
              </p:cNvGrpSpPr>
              <p:nvPr/>
            </p:nvGrpSpPr>
            <p:grpSpPr bwMode="auto">
              <a:xfrm>
                <a:off x="2950" y="3424"/>
                <a:ext cx="276" cy="131"/>
                <a:chOff x="2950" y="3424"/>
                <a:chExt cx="276" cy="131"/>
              </a:xfrm>
            </p:grpSpPr>
            <p:sp>
              <p:nvSpPr>
                <p:cNvPr id="17928" name="Freeform 104"/>
                <p:cNvSpPr>
                  <a:spLocks/>
                </p:cNvSpPr>
                <p:nvPr/>
              </p:nvSpPr>
              <p:spPr bwMode="auto">
                <a:xfrm>
                  <a:off x="2950" y="3424"/>
                  <a:ext cx="276" cy="131"/>
                </a:xfrm>
                <a:custGeom>
                  <a:avLst/>
                  <a:gdLst>
                    <a:gd name="T0" fmla="*/ 276 w 276"/>
                    <a:gd name="T1" fmla="*/ 0 h 131"/>
                    <a:gd name="T2" fmla="*/ 270 w 276"/>
                    <a:gd name="T3" fmla="*/ 51 h 131"/>
                    <a:gd name="T4" fmla="*/ 158 w 276"/>
                    <a:gd name="T5" fmla="*/ 131 h 131"/>
                    <a:gd name="T6" fmla="*/ 147 w 276"/>
                    <a:gd name="T7" fmla="*/ 131 h 131"/>
                    <a:gd name="T8" fmla="*/ 135 w 276"/>
                    <a:gd name="T9" fmla="*/ 131 h 131"/>
                    <a:gd name="T10" fmla="*/ 124 w 276"/>
                    <a:gd name="T11" fmla="*/ 131 h 131"/>
                    <a:gd name="T12" fmla="*/ 109 w 276"/>
                    <a:gd name="T13" fmla="*/ 129 h 131"/>
                    <a:gd name="T14" fmla="*/ 98 w 276"/>
                    <a:gd name="T15" fmla="*/ 126 h 131"/>
                    <a:gd name="T16" fmla="*/ 86 w 276"/>
                    <a:gd name="T17" fmla="*/ 123 h 131"/>
                    <a:gd name="T18" fmla="*/ 75 w 276"/>
                    <a:gd name="T19" fmla="*/ 117 h 131"/>
                    <a:gd name="T20" fmla="*/ 66 w 276"/>
                    <a:gd name="T21" fmla="*/ 111 h 131"/>
                    <a:gd name="T22" fmla="*/ 55 w 276"/>
                    <a:gd name="T23" fmla="*/ 106 h 131"/>
                    <a:gd name="T24" fmla="*/ 46 w 276"/>
                    <a:gd name="T25" fmla="*/ 97 h 131"/>
                    <a:gd name="T26" fmla="*/ 38 w 276"/>
                    <a:gd name="T27" fmla="*/ 91 h 131"/>
                    <a:gd name="T28" fmla="*/ 29 w 276"/>
                    <a:gd name="T29" fmla="*/ 80 h 131"/>
                    <a:gd name="T30" fmla="*/ 23 w 276"/>
                    <a:gd name="T31" fmla="*/ 71 h 131"/>
                    <a:gd name="T32" fmla="*/ 18 w 276"/>
                    <a:gd name="T33" fmla="*/ 63 h 131"/>
                    <a:gd name="T34" fmla="*/ 12 w 276"/>
                    <a:gd name="T35" fmla="*/ 51 h 131"/>
                    <a:gd name="T36" fmla="*/ 6 w 276"/>
                    <a:gd name="T37" fmla="*/ 40 h 131"/>
                    <a:gd name="T38" fmla="*/ 3 w 276"/>
                    <a:gd name="T39" fmla="*/ 28 h 131"/>
                    <a:gd name="T40" fmla="*/ 3 w 276"/>
                    <a:gd name="T41" fmla="*/ 17 h 131"/>
                    <a:gd name="T42" fmla="*/ 0 w 276"/>
                    <a:gd name="T43" fmla="*/ 5 h 131"/>
                    <a:gd name="T44" fmla="*/ 0 w 276"/>
                    <a:gd name="T45" fmla="*/ 2 h 131"/>
                    <a:gd name="T46" fmla="*/ 0 w 276"/>
                    <a:gd name="T47" fmla="*/ 0 h 131"/>
                    <a:gd name="T48" fmla="*/ 276 w 276"/>
                    <a:gd name="T49" fmla="*/ 0 h 13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6"/>
                    <a:gd name="T76" fmla="*/ 0 h 131"/>
                    <a:gd name="T77" fmla="*/ 276 w 276"/>
                    <a:gd name="T78" fmla="*/ 131 h 131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6" h="131">
                      <a:moveTo>
                        <a:pt x="276" y="0"/>
                      </a:moveTo>
                      <a:lnTo>
                        <a:pt x="270" y="51"/>
                      </a:lnTo>
                      <a:lnTo>
                        <a:pt x="158" y="131"/>
                      </a:lnTo>
                      <a:lnTo>
                        <a:pt x="147" y="131"/>
                      </a:lnTo>
                      <a:lnTo>
                        <a:pt x="135" y="131"/>
                      </a:lnTo>
                      <a:lnTo>
                        <a:pt x="124" y="131"/>
                      </a:lnTo>
                      <a:lnTo>
                        <a:pt x="109" y="129"/>
                      </a:lnTo>
                      <a:lnTo>
                        <a:pt x="98" y="126"/>
                      </a:lnTo>
                      <a:lnTo>
                        <a:pt x="86" y="123"/>
                      </a:lnTo>
                      <a:lnTo>
                        <a:pt x="75" y="117"/>
                      </a:lnTo>
                      <a:lnTo>
                        <a:pt x="66" y="111"/>
                      </a:lnTo>
                      <a:lnTo>
                        <a:pt x="55" y="106"/>
                      </a:lnTo>
                      <a:lnTo>
                        <a:pt x="46" y="97"/>
                      </a:lnTo>
                      <a:lnTo>
                        <a:pt x="38" y="91"/>
                      </a:lnTo>
                      <a:lnTo>
                        <a:pt x="29" y="80"/>
                      </a:lnTo>
                      <a:lnTo>
                        <a:pt x="23" y="71"/>
                      </a:lnTo>
                      <a:lnTo>
                        <a:pt x="18" y="63"/>
                      </a:lnTo>
                      <a:lnTo>
                        <a:pt x="12" y="51"/>
                      </a:lnTo>
                      <a:lnTo>
                        <a:pt x="6" y="40"/>
                      </a:lnTo>
                      <a:lnTo>
                        <a:pt x="3" y="28"/>
                      </a:lnTo>
                      <a:lnTo>
                        <a:pt x="3" y="17"/>
                      </a:ln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76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7929" name="Freeform 105"/>
                <p:cNvSpPr>
                  <a:spLocks/>
                </p:cNvSpPr>
                <p:nvPr/>
              </p:nvSpPr>
              <p:spPr bwMode="auto">
                <a:xfrm>
                  <a:off x="2950" y="3424"/>
                  <a:ext cx="276" cy="131"/>
                </a:xfrm>
                <a:custGeom>
                  <a:avLst/>
                  <a:gdLst>
                    <a:gd name="T0" fmla="*/ 276 w 276"/>
                    <a:gd name="T1" fmla="*/ 0 h 131"/>
                    <a:gd name="T2" fmla="*/ 270 w 276"/>
                    <a:gd name="T3" fmla="*/ 51 h 131"/>
                    <a:gd name="T4" fmla="*/ 158 w 276"/>
                    <a:gd name="T5" fmla="*/ 131 h 131"/>
                    <a:gd name="T6" fmla="*/ 147 w 276"/>
                    <a:gd name="T7" fmla="*/ 131 h 131"/>
                    <a:gd name="T8" fmla="*/ 135 w 276"/>
                    <a:gd name="T9" fmla="*/ 131 h 131"/>
                    <a:gd name="T10" fmla="*/ 124 w 276"/>
                    <a:gd name="T11" fmla="*/ 131 h 131"/>
                    <a:gd name="T12" fmla="*/ 109 w 276"/>
                    <a:gd name="T13" fmla="*/ 129 h 131"/>
                    <a:gd name="T14" fmla="*/ 98 w 276"/>
                    <a:gd name="T15" fmla="*/ 126 h 131"/>
                    <a:gd name="T16" fmla="*/ 86 w 276"/>
                    <a:gd name="T17" fmla="*/ 123 h 131"/>
                    <a:gd name="T18" fmla="*/ 75 w 276"/>
                    <a:gd name="T19" fmla="*/ 117 h 131"/>
                    <a:gd name="T20" fmla="*/ 66 w 276"/>
                    <a:gd name="T21" fmla="*/ 111 h 131"/>
                    <a:gd name="T22" fmla="*/ 55 w 276"/>
                    <a:gd name="T23" fmla="*/ 106 h 131"/>
                    <a:gd name="T24" fmla="*/ 46 w 276"/>
                    <a:gd name="T25" fmla="*/ 97 h 131"/>
                    <a:gd name="T26" fmla="*/ 38 w 276"/>
                    <a:gd name="T27" fmla="*/ 91 h 131"/>
                    <a:gd name="T28" fmla="*/ 29 w 276"/>
                    <a:gd name="T29" fmla="*/ 80 h 131"/>
                    <a:gd name="T30" fmla="*/ 23 w 276"/>
                    <a:gd name="T31" fmla="*/ 71 h 131"/>
                    <a:gd name="T32" fmla="*/ 18 w 276"/>
                    <a:gd name="T33" fmla="*/ 63 h 131"/>
                    <a:gd name="T34" fmla="*/ 12 w 276"/>
                    <a:gd name="T35" fmla="*/ 51 h 131"/>
                    <a:gd name="T36" fmla="*/ 6 w 276"/>
                    <a:gd name="T37" fmla="*/ 40 h 131"/>
                    <a:gd name="T38" fmla="*/ 3 w 276"/>
                    <a:gd name="T39" fmla="*/ 28 h 131"/>
                    <a:gd name="T40" fmla="*/ 3 w 276"/>
                    <a:gd name="T41" fmla="*/ 17 h 131"/>
                    <a:gd name="T42" fmla="*/ 0 w 276"/>
                    <a:gd name="T43" fmla="*/ 5 h 131"/>
                    <a:gd name="T44" fmla="*/ 0 w 276"/>
                    <a:gd name="T45" fmla="*/ 2 h 131"/>
                    <a:gd name="T46" fmla="*/ 0 w 276"/>
                    <a:gd name="T47" fmla="*/ 0 h 131"/>
                    <a:gd name="T48" fmla="*/ 276 w 276"/>
                    <a:gd name="T49" fmla="*/ 0 h 13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6"/>
                    <a:gd name="T76" fmla="*/ 0 h 131"/>
                    <a:gd name="T77" fmla="*/ 276 w 276"/>
                    <a:gd name="T78" fmla="*/ 131 h 131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6" h="131">
                      <a:moveTo>
                        <a:pt x="276" y="0"/>
                      </a:moveTo>
                      <a:lnTo>
                        <a:pt x="270" y="51"/>
                      </a:lnTo>
                      <a:lnTo>
                        <a:pt x="158" y="131"/>
                      </a:lnTo>
                      <a:lnTo>
                        <a:pt x="147" y="131"/>
                      </a:lnTo>
                      <a:lnTo>
                        <a:pt x="135" y="131"/>
                      </a:lnTo>
                      <a:lnTo>
                        <a:pt x="124" y="131"/>
                      </a:lnTo>
                      <a:lnTo>
                        <a:pt x="109" y="129"/>
                      </a:lnTo>
                      <a:lnTo>
                        <a:pt x="98" y="126"/>
                      </a:lnTo>
                      <a:lnTo>
                        <a:pt x="86" y="123"/>
                      </a:lnTo>
                      <a:lnTo>
                        <a:pt x="75" y="117"/>
                      </a:lnTo>
                      <a:lnTo>
                        <a:pt x="66" y="111"/>
                      </a:lnTo>
                      <a:lnTo>
                        <a:pt x="55" y="106"/>
                      </a:lnTo>
                      <a:lnTo>
                        <a:pt x="46" y="97"/>
                      </a:lnTo>
                      <a:lnTo>
                        <a:pt x="38" y="91"/>
                      </a:lnTo>
                      <a:lnTo>
                        <a:pt x="29" y="80"/>
                      </a:lnTo>
                      <a:lnTo>
                        <a:pt x="23" y="71"/>
                      </a:lnTo>
                      <a:lnTo>
                        <a:pt x="18" y="63"/>
                      </a:lnTo>
                      <a:lnTo>
                        <a:pt x="12" y="51"/>
                      </a:lnTo>
                      <a:lnTo>
                        <a:pt x="6" y="40"/>
                      </a:lnTo>
                      <a:lnTo>
                        <a:pt x="3" y="28"/>
                      </a:lnTo>
                      <a:lnTo>
                        <a:pt x="3" y="17"/>
                      </a:ln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76" y="0"/>
                      </a:lnTo>
                    </a:path>
                  </a:pathLst>
                </a:custGeom>
                <a:noFill/>
                <a:ln w="174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</p:grpSp>
        <p:grpSp>
          <p:nvGrpSpPr>
            <p:cNvPr id="17475" name="Group 106"/>
            <p:cNvGrpSpPr>
              <a:grpSpLocks/>
            </p:cNvGrpSpPr>
            <p:nvPr/>
          </p:nvGrpSpPr>
          <p:grpSpPr bwMode="auto">
            <a:xfrm>
              <a:off x="2514" y="1392"/>
              <a:ext cx="213" cy="118"/>
              <a:chOff x="3208" y="2054"/>
              <a:chExt cx="290" cy="146"/>
            </a:xfrm>
          </p:grpSpPr>
          <p:sp>
            <p:nvSpPr>
              <p:cNvPr id="17917" name="Freeform 107"/>
              <p:cNvSpPr>
                <a:spLocks/>
              </p:cNvSpPr>
              <p:nvPr/>
            </p:nvSpPr>
            <p:spPr bwMode="auto">
              <a:xfrm>
                <a:off x="3208" y="2143"/>
                <a:ext cx="20" cy="57"/>
              </a:xfrm>
              <a:custGeom>
                <a:avLst/>
                <a:gdLst>
                  <a:gd name="T0" fmla="*/ 0 w 20"/>
                  <a:gd name="T1" fmla="*/ 52 h 57"/>
                  <a:gd name="T2" fmla="*/ 0 w 20"/>
                  <a:gd name="T3" fmla="*/ 52 h 57"/>
                  <a:gd name="T4" fmla="*/ 3 w 20"/>
                  <a:gd name="T5" fmla="*/ 54 h 57"/>
                  <a:gd name="T6" fmla="*/ 6 w 20"/>
                  <a:gd name="T7" fmla="*/ 57 h 57"/>
                  <a:gd name="T8" fmla="*/ 6 w 20"/>
                  <a:gd name="T9" fmla="*/ 57 h 57"/>
                  <a:gd name="T10" fmla="*/ 9 w 20"/>
                  <a:gd name="T11" fmla="*/ 54 h 57"/>
                  <a:gd name="T12" fmla="*/ 12 w 20"/>
                  <a:gd name="T13" fmla="*/ 54 h 57"/>
                  <a:gd name="T14" fmla="*/ 20 w 20"/>
                  <a:gd name="T15" fmla="*/ 9 h 57"/>
                  <a:gd name="T16" fmla="*/ 20 w 20"/>
                  <a:gd name="T17" fmla="*/ 6 h 57"/>
                  <a:gd name="T18" fmla="*/ 20 w 20"/>
                  <a:gd name="T19" fmla="*/ 3 h 57"/>
                  <a:gd name="T20" fmla="*/ 18 w 20"/>
                  <a:gd name="T21" fmla="*/ 0 h 57"/>
                  <a:gd name="T22" fmla="*/ 15 w 20"/>
                  <a:gd name="T23" fmla="*/ 0 h 57"/>
                  <a:gd name="T24" fmla="*/ 12 w 20"/>
                  <a:gd name="T25" fmla="*/ 3 h 57"/>
                  <a:gd name="T26" fmla="*/ 9 w 20"/>
                  <a:gd name="T27" fmla="*/ 6 h 57"/>
                  <a:gd name="T28" fmla="*/ 0 w 20"/>
                  <a:gd name="T29" fmla="*/ 52 h 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"/>
                  <a:gd name="T46" fmla="*/ 0 h 57"/>
                  <a:gd name="T47" fmla="*/ 20 w 20"/>
                  <a:gd name="T48" fmla="*/ 57 h 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" h="57">
                    <a:moveTo>
                      <a:pt x="0" y="52"/>
                    </a:moveTo>
                    <a:lnTo>
                      <a:pt x="0" y="52"/>
                    </a:lnTo>
                    <a:lnTo>
                      <a:pt x="3" y="54"/>
                    </a:lnTo>
                    <a:lnTo>
                      <a:pt x="6" y="57"/>
                    </a:lnTo>
                    <a:lnTo>
                      <a:pt x="9" y="54"/>
                    </a:lnTo>
                    <a:lnTo>
                      <a:pt x="12" y="54"/>
                    </a:lnTo>
                    <a:lnTo>
                      <a:pt x="20" y="9"/>
                    </a:lnTo>
                    <a:lnTo>
                      <a:pt x="20" y="6"/>
                    </a:lnTo>
                    <a:lnTo>
                      <a:pt x="20" y="3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9" y="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18" name="Freeform 108"/>
              <p:cNvSpPr>
                <a:spLocks/>
              </p:cNvSpPr>
              <p:nvPr/>
            </p:nvSpPr>
            <p:spPr bwMode="auto">
              <a:xfrm>
                <a:off x="3243" y="2094"/>
                <a:ext cx="49" cy="38"/>
              </a:xfrm>
              <a:custGeom>
                <a:avLst/>
                <a:gdLst>
                  <a:gd name="T0" fmla="*/ 0 w 49"/>
                  <a:gd name="T1" fmla="*/ 29 h 38"/>
                  <a:gd name="T2" fmla="*/ 0 w 49"/>
                  <a:gd name="T3" fmla="*/ 32 h 38"/>
                  <a:gd name="T4" fmla="*/ 0 w 49"/>
                  <a:gd name="T5" fmla="*/ 35 h 38"/>
                  <a:gd name="T6" fmla="*/ 0 w 49"/>
                  <a:gd name="T7" fmla="*/ 38 h 38"/>
                  <a:gd name="T8" fmla="*/ 3 w 49"/>
                  <a:gd name="T9" fmla="*/ 38 h 38"/>
                  <a:gd name="T10" fmla="*/ 6 w 49"/>
                  <a:gd name="T11" fmla="*/ 38 h 38"/>
                  <a:gd name="T12" fmla="*/ 8 w 49"/>
                  <a:gd name="T13" fmla="*/ 38 h 38"/>
                  <a:gd name="T14" fmla="*/ 46 w 49"/>
                  <a:gd name="T15" fmla="*/ 9 h 38"/>
                  <a:gd name="T16" fmla="*/ 49 w 49"/>
                  <a:gd name="T17" fmla="*/ 6 h 38"/>
                  <a:gd name="T18" fmla="*/ 49 w 49"/>
                  <a:gd name="T19" fmla="*/ 3 h 38"/>
                  <a:gd name="T20" fmla="*/ 46 w 49"/>
                  <a:gd name="T21" fmla="*/ 0 h 38"/>
                  <a:gd name="T22" fmla="*/ 43 w 49"/>
                  <a:gd name="T23" fmla="*/ 0 h 38"/>
                  <a:gd name="T24" fmla="*/ 40 w 49"/>
                  <a:gd name="T25" fmla="*/ 0 h 38"/>
                  <a:gd name="T26" fmla="*/ 37 w 49"/>
                  <a:gd name="T27" fmla="*/ 0 h 38"/>
                  <a:gd name="T28" fmla="*/ 0 w 49"/>
                  <a:gd name="T29" fmla="*/ 29 h 3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9"/>
                  <a:gd name="T46" fmla="*/ 0 h 38"/>
                  <a:gd name="T47" fmla="*/ 49 w 49"/>
                  <a:gd name="T48" fmla="*/ 38 h 3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9" h="38">
                    <a:moveTo>
                      <a:pt x="0" y="29"/>
                    </a:moveTo>
                    <a:lnTo>
                      <a:pt x="0" y="32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3" y="38"/>
                    </a:lnTo>
                    <a:lnTo>
                      <a:pt x="6" y="38"/>
                    </a:lnTo>
                    <a:lnTo>
                      <a:pt x="8" y="38"/>
                    </a:lnTo>
                    <a:lnTo>
                      <a:pt x="46" y="9"/>
                    </a:lnTo>
                    <a:lnTo>
                      <a:pt x="49" y="6"/>
                    </a:lnTo>
                    <a:lnTo>
                      <a:pt x="49" y="3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19" name="Freeform 109"/>
              <p:cNvSpPr>
                <a:spLocks/>
              </p:cNvSpPr>
              <p:nvPr/>
            </p:nvSpPr>
            <p:spPr bwMode="auto">
              <a:xfrm>
                <a:off x="3306" y="2054"/>
                <a:ext cx="52" cy="32"/>
              </a:xfrm>
              <a:custGeom>
                <a:avLst/>
                <a:gdLst>
                  <a:gd name="T0" fmla="*/ 3 w 52"/>
                  <a:gd name="T1" fmla="*/ 20 h 32"/>
                  <a:gd name="T2" fmla="*/ 0 w 52"/>
                  <a:gd name="T3" fmla="*/ 23 h 32"/>
                  <a:gd name="T4" fmla="*/ 0 w 52"/>
                  <a:gd name="T5" fmla="*/ 26 h 32"/>
                  <a:gd name="T6" fmla="*/ 3 w 52"/>
                  <a:gd name="T7" fmla="*/ 29 h 32"/>
                  <a:gd name="T8" fmla="*/ 6 w 52"/>
                  <a:gd name="T9" fmla="*/ 32 h 32"/>
                  <a:gd name="T10" fmla="*/ 9 w 52"/>
                  <a:gd name="T11" fmla="*/ 32 h 32"/>
                  <a:gd name="T12" fmla="*/ 11 w 52"/>
                  <a:gd name="T13" fmla="*/ 29 h 32"/>
                  <a:gd name="T14" fmla="*/ 34 w 52"/>
                  <a:gd name="T15" fmla="*/ 14 h 32"/>
                  <a:gd name="T16" fmla="*/ 29 w 52"/>
                  <a:gd name="T17" fmla="*/ 9 h 32"/>
                  <a:gd name="T18" fmla="*/ 31 w 52"/>
                  <a:gd name="T19" fmla="*/ 14 h 32"/>
                  <a:gd name="T20" fmla="*/ 43 w 52"/>
                  <a:gd name="T21" fmla="*/ 12 h 32"/>
                  <a:gd name="T22" fmla="*/ 40 w 52"/>
                  <a:gd name="T23" fmla="*/ 6 h 32"/>
                  <a:gd name="T24" fmla="*/ 40 w 52"/>
                  <a:gd name="T25" fmla="*/ 12 h 32"/>
                  <a:gd name="T26" fmla="*/ 46 w 52"/>
                  <a:gd name="T27" fmla="*/ 12 h 32"/>
                  <a:gd name="T28" fmla="*/ 49 w 52"/>
                  <a:gd name="T29" fmla="*/ 12 h 32"/>
                  <a:gd name="T30" fmla="*/ 52 w 52"/>
                  <a:gd name="T31" fmla="*/ 12 h 32"/>
                  <a:gd name="T32" fmla="*/ 52 w 52"/>
                  <a:gd name="T33" fmla="*/ 9 h 32"/>
                  <a:gd name="T34" fmla="*/ 52 w 52"/>
                  <a:gd name="T35" fmla="*/ 6 h 32"/>
                  <a:gd name="T36" fmla="*/ 52 w 52"/>
                  <a:gd name="T37" fmla="*/ 3 h 32"/>
                  <a:gd name="T38" fmla="*/ 49 w 52"/>
                  <a:gd name="T39" fmla="*/ 0 h 32"/>
                  <a:gd name="T40" fmla="*/ 43 w 52"/>
                  <a:gd name="T41" fmla="*/ 0 h 32"/>
                  <a:gd name="T42" fmla="*/ 40 w 52"/>
                  <a:gd name="T43" fmla="*/ 0 h 32"/>
                  <a:gd name="T44" fmla="*/ 29 w 52"/>
                  <a:gd name="T45" fmla="*/ 3 h 32"/>
                  <a:gd name="T46" fmla="*/ 26 w 52"/>
                  <a:gd name="T47" fmla="*/ 6 h 32"/>
                  <a:gd name="T48" fmla="*/ 3 w 52"/>
                  <a:gd name="T49" fmla="*/ 20 h 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2"/>
                  <a:gd name="T77" fmla="*/ 52 w 52"/>
                  <a:gd name="T78" fmla="*/ 32 h 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2">
                    <a:moveTo>
                      <a:pt x="3" y="20"/>
                    </a:moveTo>
                    <a:lnTo>
                      <a:pt x="0" y="23"/>
                    </a:lnTo>
                    <a:lnTo>
                      <a:pt x="0" y="26"/>
                    </a:lnTo>
                    <a:lnTo>
                      <a:pt x="3" y="29"/>
                    </a:lnTo>
                    <a:lnTo>
                      <a:pt x="6" y="32"/>
                    </a:lnTo>
                    <a:lnTo>
                      <a:pt x="9" y="32"/>
                    </a:lnTo>
                    <a:lnTo>
                      <a:pt x="11" y="29"/>
                    </a:lnTo>
                    <a:lnTo>
                      <a:pt x="34" y="14"/>
                    </a:lnTo>
                    <a:lnTo>
                      <a:pt x="29" y="9"/>
                    </a:lnTo>
                    <a:lnTo>
                      <a:pt x="31" y="14"/>
                    </a:lnTo>
                    <a:lnTo>
                      <a:pt x="43" y="12"/>
                    </a:lnTo>
                    <a:lnTo>
                      <a:pt x="40" y="6"/>
                    </a:lnTo>
                    <a:lnTo>
                      <a:pt x="40" y="12"/>
                    </a:lnTo>
                    <a:lnTo>
                      <a:pt x="46" y="12"/>
                    </a:lnTo>
                    <a:lnTo>
                      <a:pt x="49" y="12"/>
                    </a:lnTo>
                    <a:lnTo>
                      <a:pt x="52" y="12"/>
                    </a:lnTo>
                    <a:lnTo>
                      <a:pt x="52" y="9"/>
                    </a:lnTo>
                    <a:lnTo>
                      <a:pt x="52" y="6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29" y="3"/>
                    </a:lnTo>
                    <a:lnTo>
                      <a:pt x="26" y="6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20" name="Freeform 110"/>
              <p:cNvSpPr>
                <a:spLocks/>
              </p:cNvSpPr>
              <p:nvPr/>
            </p:nvSpPr>
            <p:spPr bwMode="auto">
              <a:xfrm>
                <a:off x="3380" y="2057"/>
                <a:ext cx="55" cy="29"/>
              </a:xfrm>
              <a:custGeom>
                <a:avLst/>
                <a:gdLst>
                  <a:gd name="T0" fmla="*/ 9 w 55"/>
                  <a:gd name="T1" fmla="*/ 0 h 29"/>
                  <a:gd name="T2" fmla="*/ 6 w 55"/>
                  <a:gd name="T3" fmla="*/ 0 h 29"/>
                  <a:gd name="T4" fmla="*/ 3 w 55"/>
                  <a:gd name="T5" fmla="*/ 3 h 29"/>
                  <a:gd name="T6" fmla="*/ 0 w 55"/>
                  <a:gd name="T7" fmla="*/ 6 h 29"/>
                  <a:gd name="T8" fmla="*/ 0 w 55"/>
                  <a:gd name="T9" fmla="*/ 9 h 29"/>
                  <a:gd name="T10" fmla="*/ 3 w 55"/>
                  <a:gd name="T11" fmla="*/ 11 h 29"/>
                  <a:gd name="T12" fmla="*/ 6 w 55"/>
                  <a:gd name="T13" fmla="*/ 11 h 29"/>
                  <a:gd name="T14" fmla="*/ 15 w 55"/>
                  <a:gd name="T15" fmla="*/ 14 h 29"/>
                  <a:gd name="T16" fmla="*/ 15 w 55"/>
                  <a:gd name="T17" fmla="*/ 9 h 29"/>
                  <a:gd name="T18" fmla="*/ 12 w 55"/>
                  <a:gd name="T19" fmla="*/ 14 h 29"/>
                  <a:gd name="T20" fmla="*/ 23 w 55"/>
                  <a:gd name="T21" fmla="*/ 20 h 29"/>
                  <a:gd name="T22" fmla="*/ 26 w 55"/>
                  <a:gd name="T23" fmla="*/ 20 h 29"/>
                  <a:gd name="T24" fmla="*/ 35 w 55"/>
                  <a:gd name="T25" fmla="*/ 23 h 29"/>
                  <a:gd name="T26" fmla="*/ 35 w 55"/>
                  <a:gd name="T27" fmla="*/ 17 h 29"/>
                  <a:gd name="T28" fmla="*/ 32 w 55"/>
                  <a:gd name="T29" fmla="*/ 23 h 29"/>
                  <a:gd name="T30" fmla="*/ 43 w 55"/>
                  <a:gd name="T31" fmla="*/ 29 h 29"/>
                  <a:gd name="T32" fmla="*/ 43 w 55"/>
                  <a:gd name="T33" fmla="*/ 29 h 29"/>
                  <a:gd name="T34" fmla="*/ 46 w 55"/>
                  <a:gd name="T35" fmla="*/ 29 h 29"/>
                  <a:gd name="T36" fmla="*/ 49 w 55"/>
                  <a:gd name="T37" fmla="*/ 29 h 29"/>
                  <a:gd name="T38" fmla="*/ 52 w 55"/>
                  <a:gd name="T39" fmla="*/ 29 h 29"/>
                  <a:gd name="T40" fmla="*/ 55 w 55"/>
                  <a:gd name="T41" fmla="*/ 26 h 29"/>
                  <a:gd name="T42" fmla="*/ 55 w 55"/>
                  <a:gd name="T43" fmla="*/ 23 h 29"/>
                  <a:gd name="T44" fmla="*/ 52 w 55"/>
                  <a:gd name="T45" fmla="*/ 20 h 29"/>
                  <a:gd name="T46" fmla="*/ 52 w 55"/>
                  <a:gd name="T47" fmla="*/ 20 h 29"/>
                  <a:gd name="T48" fmla="*/ 41 w 55"/>
                  <a:gd name="T49" fmla="*/ 14 h 29"/>
                  <a:gd name="T50" fmla="*/ 38 w 55"/>
                  <a:gd name="T51" fmla="*/ 11 h 29"/>
                  <a:gd name="T52" fmla="*/ 29 w 55"/>
                  <a:gd name="T53" fmla="*/ 9 h 29"/>
                  <a:gd name="T54" fmla="*/ 26 w 55"/>
                  <a:gd name="T55" fmla="*/ 14 h 29"/>
                  <a:gd name="T56" fmla="*/ 32 w 55"/>
                  <a:gd name="T57" fmla="*/ 11 h 29"/>
                  <a:gd name="T58" fmla="*/ 21 w 55"/>
                  <a:gd name="T59" fmla="*/ 6 h 29"/>
                  <a:gd name="T60" fmla="*/ 18 w 55"/>
                  <a:gd name="T61" fmla="*/ 3 h 29"/>
                  <a:gd name="T62" fmla="*/ 9 w 55"/>
                  <a:gd name="T63" fmla="*/ 0 h 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5"/>
                  <a:gd name="T97" fmla="*/ 0 h 29"/>
                  <a:gd name="T98" fmla="*/ 55 w 55"/>
                  <a:gd name="T99" fmla="*/ 29 h 2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5" h="29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15" y="14"/>
                    </a:lnTo>
                    <a:lnTo>
                      <a:pt x="15" y="9"/>
                    </a:lnTo>
                    <a:lnTo>
                      <a:pt x="12" y="14"/>
                    </a:lnTo>
                    <a:lnTo>
                      <a:pt x="23" y="20"/>
                    </a:lnTo>
                    <a:lnTo>
                      <a:pt x="26" y="20"/>
                    </a:lnTo>
                    <a:lnTo>
                      <a:pt x="35" y="23"/>
                    </a:lnTo>
                    <a:lnTo>
                      <a:pt x="35" y="17"/>
                    </a:lnTo>
                    <a:lnTo>
                      <a:pt x="32" y="23"/>
                    </a:lnTo>
                    <a:lnTo>
                      <a:pt x="43" y="29"/>
                    </a:lnTo>
                    <a:lnTo>
                      <a:pt x="46" y="29"/>
                    </a:lnTo>
                    <a:lnTo>
                      <a:pt x="49" y="29"/>
                    </a:lnTo>
                    <a:lnTo>
                      <a:pt x="52" y="29"/>
                    </a:lnTo>
                    <a:lnTo>
                      <a:pt x="55" y="26"/>
                    </a:lnTo>
                    <a:lnTo>
                      <a:pt x="55" y="23"/>
                    </a:lnTo>
                    <a:lnTo>
                      <a:pt x="52" y="20"/>
                    </a:lnTo>
                    <a:lnTo>
                      <a:pt x="41" y="14"/>
                    </a:lnTo>
                    <a:lnTo>
                      <a:pt x="38" y="11"/>
                    </a:lnTo>
                    <a:lnTo>
                      <a:pt x="29" y="9"/>
                    </a:lnTo>
                    <a:lnTo>
                      <a:pt x="26" y="14"/>
                    </a:lnTo>
                    <a:lnTo>
                      <a:pt x="32" y="11"/>
                    </a:lnTo>
                    <a:lnTo>
                      <a:pt x="21" y="6"/>
                    </a:lnTo>
                    <a:lnTo>
                      <a:pt x="18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21" name="Freeform 111"/>
              <p:cNvSpPr>
                <a:spLocks/>
              </p:cNvSpPr>
              <p:nvPr/>
            </p:nvSpPr>
            <p:spPr bwMode="auto">
              <a:xfrm>
                <a:off x="3449" y="2097"/>
                <a:ext cx="38" cy="49"/>
              </a:xfrm>
              <a:custGeom>
                <a:avLst/>
                <a:gdLst>
                  <a:gd name="T0" fmla="*/ 9 w 38"/>
                  <a:gd name="T1" fmla="*/ 0 h 49"/>
                  <a:gd name="T2" fmla="*/ 6 w 38"/>
                  <a:gd name="T3" fmla="*/ 0 h 49"/>
                  <a:gd name="T4" fmla="*/ 3 w 38"/>
                  <a:gd name="T5" fmla="*/ 0 h 49"/>
                  <a:gd name="T6" fmla="*/ 0 w 38"/>
                  <a:gd name="T7" fmla="*/ 0 h 49"/>
                  <a:gd name="T8" fmla="*/ 0 w 38"/>
                  <a:gd name="T9" fmla="*/ 3 h 49"/>
                  <a:gd name="T10" fmla="*/ 0 w 38"/>
                  <a:gd name="T11" fmla="*/ 6 h 49"/>
                  <a:gd name="T12" fmla="*/ 0 w 38"/>
                  <a:gd name="T13" fmla="*/ 9 h 49"/>
                  <a:gd name="T14" fmla="*/ 3 w 38"/>
                  <a:gd name="T15" fmla="*/ 12 h 49"/>
                  <a:gd name="T16" fmla="*/ 9 w 38"/>
                  <a:gd name="T17" fmla="*/ 20 h 49"/>
                  <a:gd name="T18" fmla="*/ 17 w 38"/>
                  <a:gd name="T19" fmla="*/ 32 h 49"/>
                  <a:gd name="T20" fmla="*/ 23 w 38"/>
                  <a:gd name="T21" fmla="*/ 40 h 49"/>
                  <a:gd name="T22" fmla="*/ 26 w 38"/>
                  <a:gd name="T23" fmla="*/ 35 h 49"/>
                  <a:gd name="T24" fmla="*/ 20 w 38"/>
                  <a:gd name="T25" fmla="*/ 37 h 49"/>
                  <a:gd name="T26" fmla="*/ 26 w 38"/>
                  <a:gd name="T27" fmla="*/ 46 h 49"/>
                  <a:gd name="T28" fmla="*/ 26 w 38"/>
                  <a:gd name="T29" fmla="*/ 49 h 49"/>
                  <a:gd name="T30" fmla="*/ 29 w 38"/>
                  <a:gd name="T31" fmla="*/ 49 h 49"/>
                  <a:gd name="T32" fmla="*/ 32 w 38"/>
                  <a:gd name="T33" fmla="*/ 49 h 49"/>
                  <a:gd name="T34" fmla="*/ 35 w 38"/>
                  <a:gd name="T35" fmla="*/ 49 h 49"/>
                  <a:gd name="T36" fmla="*/ 38 w 38"/>
                  <a:gd name="T37" fmla="*/ 46 h 49"/>
                  <a:gd name="T38" fmla="*/ 38 w 38"/>
                  <a:gd name="T39" fmla="*/ 43 h 49"/>
                  <a:gd name="T40" fmla="*/ 32 w 38"/>
                  <a:gd name="T41" fmla="*/ 35 h 49"/>
                  <a:gd name="T42" fmla="*/ 32 w 38"/>
                  <a:gd name="T43" fmla="*/ 32 h 49"/>
                  <a:gd name="T44" fmla="*/ 26 w 38"/>
                  <a:gd name="T45" fmla="*/ 23 h 49"/>
                  <a:gd name="T46" fmla="*/ 17 w 38"/>
                  <a:gd name="T47" fmla="*/ 12 h 49"/>
                  <a:gd name="T48" fmla="*/ 12 w 38"/>
                  <a:gd name="T49" fmla="*/ 3 h 49"/>
                  <a:gd name="T50" fmla="*/ 9 w 38"/>
                  <a:gd name="T51" fmla="*/ 0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8"/>
                  <a:gd name="T79" fmla="*/ 0 h 49"/>
                  <a:gd name="T80" fmla="*/ 38 w 38"/>
                  <a:gd name="T81" fmla="*/ 49 h 4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8" h="49">
                    <a:moveTo>
                      <a:pt x="9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9" y="20"/>
                    </a:lnTo>
                    <a:lnTo>
                      <a:pt x="17" y="32"/>
                    </a:lnTo>
                    <a:lnTo>
                      <a:pt x="23" y="40"/>
                    </a:lnTo>
                    <a:lnTo>
                      <a:pt x="26" y="35"/>
                    </a:lnTo>
                    <a:lnTo>
                      <a:pt x="20" y="37"/>
                    </a:lnTo>
                    <a:lnTo>
                      <a:pt x="26" y="46"/>
                    </a:lnTo>
                    <a:lnTo>
                      <a:pt x="26" y="49"/>
                    </a:lnTo>
                    <a:lnTo>
                      <a:pt x="29" y="49"/>
                    </a:lnTo>
                    <a:lnTo>
                      <a:pt x="32" y="49"/>
                    </a:lnTo>
                    <a:lnTo>
                      <a:pt x="35" y="49"/>
                    </a:lnTo>
                    <a:lnTo>
                      <a:pt x="38" y="46"/>
                    </a:lnTo>
                    <a:lnTo>
                      <a:pt x="38" y="43"/>
                    </a:lnTo>
                    <a:lnTo>
                      <a:pt x="32" y="35"/>
                    </a:lnTo>
                    <a:lnTo>
                      <a:pt x="32" y="32"/>
                    </a:lnTo>
                    <a:lnTo>
                      <a:pt x="26" y="23"/>
                    </a:lnTo>
                    <a:lnTo>
                      <a:pt x="17" y="12"/>
                    </a:lnTo>
                    <a:lnTo>
                      <a:pt x="12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22" name="Freeform 112"/>
              <p:cNvSpPr>
                <a:spLocks/>
              </p:cNvSpPr>
              <p:nvPr/>
            </p:nvSpPr>
            <p:spPr bwMode="auto">
              <a:xfrm>
                <a:off x="3461" y="2169"/>
                <a:ext cx="37" cy="31"/>
              </a:xfrm>
              <a:custGeom>
                <a:avLst/>
                <a:gdLst>
                  <a:gd name="T0" fmla="*/ 34 w 37"/>
                  <a:gd name="T1" fmla="*/ 3 h 31"/>
                  <a:gd name="T2" fmla="*/ 31 w 37"/>
                  <a:gd name="T3" fmla="*/ 0 h 31"/>
                  <a:gd name="T4" fmla="*/ 28 w 37"/>
                  <a:gd name="T5" fmla="*/ 0 h 31"/>
                  <a:gd name="T6" fmla="*/ 26 w 37"/>
                  <a:gd name="T7" fmla="*/ 0 h 31"/>
                  <a:gd name="T8" fmla="*/ 23 w 37"/>
                  <a:gd name="T9" fmla="*/ 0 h 31"/>
                  <a:gd name="T10" fmla="*/ 23 w 37"/>
                  <a:gd name="T11" fmla="*/ 3 h 31"/>
                  <a:gd name="T12" fmla="*/ 23 w 37"/>
                  <a:gd name="T13" fmla="*/ 5 h 31"/>
                  <a:gd name="T14" fmla="*/ 23 w 37"/>
                  <a:gd name="T15" fmla="*/ 8 h 31"/>
                  <a:gd name="T16" fmla="*/ 26 w 37"/>
                  <a:gd name="T17" fmla="*/ 23 h 31"/>
                  <a:gd name="T18" fmla="*/ 31 w 37"/>
                  <a:gd name="T19" fmla="*/ 20 h 31"/>
                  <a:gd name="T20" fmla="*/ 26 w 37"/>
                  <a:gd name="T21" fmla="*/ 20 h 31"/>
                  <a:gd name="T22" fmla="*/ 26 w 37"/>
                  <a:gd name="T23" fmla="*/ 23 h 31"/>
                  <a:gd name="T24" fmla="*/ 26 w 37"/>
                  <a:gd name="T25" fmla="*/ 26 h 31"/>
                  <a:gd name="T26" fmla="*/ 31 w 37"/>
                  <a:gd name="T27" fmla="*/ 26 h 31"/>
                  <a:gd name="T28" fmla="*/ 31 w 37"/>
                  <a:gd name="T29" fmla="*/ 20 h 31"/>
                  <a:gd name="T30" fmla="*/ 5 w 37"/>
                  <a:gd name="T31" fmla="*/ 20 h 31"/>
                  <a:gd name="T32" fmla="*/ 3 w 37"/>
                  <a:gd name="T33" fmla="*/ 23 h 31"/>
                  <a:gd name="T34" fmla="*/ 0 w 37"/>
                  <a:gd name="T35" fmla="*/ 26 h 31"/>
                  <a:gd name="T36" fmla="*/ 0 w 37"/>
                  <a:gd name="T37" fmla="*/ 28 h 31"/>
                  <a:gd name="T38" fmla="*/ 3 w 37"/>
                  <a:gd name="T39" fmla="*/ 31 h 31"/>
                  <a:gd name="T40" fmla="*/ 5 w 37"/>
                  <a:gd name="T41" fmla="*/ 31 h 31"/>
                  <a:gd name="T42" fmla="*/ 8 w 37"/>
                  <a:gd name="T43" fmla="*/ 31 h 31"/>
                  <a:gd name="T44" fmla="*/ 34 w 37"/>
                  <a:gd name="T45" fmla="*/ 31 h 31"/>
                  <a:gd name="T46" fmla="*/ 34 w 37"/>
                  <a:gd name="T47" fmla="*/ 28 h 31"/>
                  <a:gd name="T48" fmla="*/ 37 w 37"/>
                  <a:gd name="T49" fmla="*/ 28 h 31"/>
                  <a:gd name="T50" fmla="*/ 37 w 37"/>
                  <a:gd name="T51" fmla="*/ 26 h 31"/>
                  <a:gd name="T52" fmla="*/ 37 w 37"/>
                  <a:gd name="T53" fmla="*/ 23 h 31"/>
                  <a:gd name="T54" fmla="*/ 37 w 37"/>
                  <a:gd name="T55" fmla="*/ 20 h 31"/>
                  <a:gd name="T56" fmla="*/ 37 w 37"/>
                  <a:gd name="T57" fmla="*/ 20 h 31"/>
                  <a:gd name="T58" fmla="*/ 34 w 37"/>
                  <a:gd name="T59" fmla="*/ 5 h 31"/>
                  <a:gd name="T60" fmla="*/ 34 w 37"/>
                  <a:gd name="T61" fmla="*/ 3 h 3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7"/>
                  <a:gd name="T94" fmla="*/ 0 h 31"/>
                  <a:gd name="T95" fmla="*/ 37 w 37"/>
                  <a:gd name="T96" fmla="*/ 31 h 3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7" h="31">
                    <a:moveTo>
                      <a:pt x="34" y="3"/>
                    </a:moveTo>
                    <a:lnTo>
                      <a:pt x="31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8"/>
                    </a:lnTo>
                    <a:lnTo>
                      <a:pt x="26" y="23"/>
                    </a:lnTo>
                    <a:lnTo>
                      <a:pt x="31" y="20"/>
                    </a:lnTo>
                    <a:lnTo>
                      <a:pt x="26" y="20"/>
                    </a:lnTo>
                    <a:lnTo>
                      <a:pt x="26" y="23"/>
                    </a:lnTo>
                    <a:lnTo>
                      <a:pt x="26" y="26"/>
                    </a:lnTo>
                    <a:lnTo>
                      <a:pt x="31" y="26"/>
                    </a:lnTo>
                    <a:lnTo>
                      <a:pt x="31" y="20"/>
                    </a:lnTo>
                    <a:lnTo>
                      <a:pt x="5" y="20"/>
                    </a:lnTo>
                    <a:lnTo>
                      <a:pt x="3" y="23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3" y="31"/>
                    </a:lnTo>
                    <a:lnTo>
                      <a:pt x="5" y="31"/>
                    </a:lnTo>
                    <a:lnTo>
                      <a:pt x="8" y="31"/>
                    </a:lnTo>
                    <a:lnTo>
                      <a:pt x="34" y="31"/>
                    </a:lnTo>
                    <a:lnTo>
                      <a:pt x="34" y="28"/>
                    </a:lnTo>
                    <a:lnTo>
                      <a:pt x="37" y="28"/>
                    </a:lnTo>
                    <a:lnTo>
                      <a:pt x="37" y="26"/>
                    </a:lnTo>
                    <a:lnTo>
                      <a:pt x="37" y="23"/>
                    </a:lnTo>
                    <a:lnTo>
                      <a:pt x="37" y="20"/>
                    </a:lnTo>
                    <a:lnTo>
                      <a:pt x="34" y="5"/>
                    </a:ln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23" name="Freeform 113"/>
              <p:cNvSpPr>
                <a:spLocks/>
              </p:cNvSpPr>
              <p:nvPr/>
            </p:nvSpPr>
            <p:spPr bwMode="auto">
              <a:xfrm>
                <a:off x="3380" y="2189"/>
                <a:ext cx="58" cy="11"/>
              </a:xfrm>
              <a:custGeom>
                <a:avLst/>
                <a:gdLst>
                  <a:gd name="T0" fmla="*/ 55 w 58"/>
                  <a:gd name="T1" fmla="*/ 11 h 11"/>
                  <a:gd name="T2" fmla="*/ 58 w 58"/>
                  <a:gd name="T3" fmla="*/ 11 h 11"/>
                  <a:gd name="T4" fmla="*/ 58 w 58"/>
                  <a:gd name="T5" fmla="*/ 8 h 11"/>
                  <a:gd name="T6" fmla="*/ 58 w 58"/>
                  <a:gd name="T7" fmla="*/ 6 h 11"/>
                  <a:gd name="T8" fmla="*/ 58 w 58"/>
                  <a:gd name="T9" fmla="*/ 3 h 11"/>
                  <a:gd name="T10" fmla="*/ 55 w 58"/>
                  <a:gd name="T11" fmla="*/ 0 h 11"/>
                  <a:gd name="T12" fmla="*/ 52 w 58"/>
                  <a:gd name="T13" fmla="*/ 0 h 11"/>
                  <a:gd name="T14" fmla="*/ 6 w 58"/>
                  <a:gd name="T15" fmla="*/ 0 h 11"/>
                  <a:gd name="T16" fmla="*/ 3 w 58"/>
                  <a:gd name="T17" fmla="*/ 3 h 11"/>
                  <a:gd name="T18" fmla="*/ 0 w 58"/>
                  <a:gd name="T19" fmla="*/ 6 h 11"/>
                  <a:gd name="T20" fmla="*/ 0 w 58"/>
                  <a:gd name="T21" fmla="*/ 8 h 11"/>
                  <a:gd name="T22" fmla="*/ 3 w 58"/>
                  <a:gd name="T23" fmla="*/ 11 h 11"/>
                  <a:gd name="T24" fmla="*/ 6 w 58"/>
                  <a:gd name="T25" fmla="*/ 11 h 11"/>
                  <a:gd name="T26" fmla="*/ 9 w 58"/>
                  <a:gd name="T27" fmla="*/ 11 h 11"/>
                  <a:gd name="T28" fmla="*/ 55 w 58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8"/>
                  <a:gd name="T46" fmla="*/ 0 h 11"/>
                  <a:gd name="T47" fmla="*/ 58 w 58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8" h="11">
                    <a:moveTo>
                      <a:pt x="55" y="11"/>
                    </a:moveTo>
                    <a:lnTo>
                      <a:pt x="58" y="11"/>
                    </a:lnTo>
                    <a:lnTo>
                      <a:pt x="58" y="8"/>
                    </a:lnTo>
                    <a:lnTo>
                      <a:pt x="58" y="6"/>
                    </a:lnTo>
                    <a:lnTo>
                      <a:pt x="58" y="3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11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24" name="Freeform 114"/>
              <p:cNvSpPr>
                <a:spLocks/>
              </p:cNvSpPr>
              <p:nvPr/>
            </p:nvSpPr>
            <p:spPr bwMode="auto">
              <a:xfrm>
                <a:off x="3300" y="2189"/>
                <a:ext cx="58" cy="11"/>
              </a:xfrm>
              <a:custGeom>
                <a:avLst/>
                <a:gdLst>
                  <a:gd name="T0" fmla="*/ 55 w 58"/>
                  <a:gd name="T1" fmla="*/ 11 h 11"/>
                  <a:gd name="T2" fmla="*/ 58 w 58"/>
                  <a:gd name="T3" fmla="*/ 11 h 11"/>
                  <a:gd name="T4" fmla="*/ 58 w 58"/>
                  <a:gd name="T5" fmla="*/ 8 h 11"/>
                  <a:gd name="T6" fmla="*/ 58 w 58"/>
                  <a:gd name="T7" fmla="*/ 6 h 11"/>
                  <a:gd name="T8" fmla="*/ 58 w 58"/>
                  <a:gd name="T9" fmla="*/ 3 h 11"/>
                  <a:gd name="T10" fmla="*/ 55 w 58"/>
                  <a:gd name="T11" fmla="*/ 0 h 11"/>
                  <a:gd name="T12" fmla="*/ 52 w 58"/>
                  <a:gd name="T13" fmla="*/ 0 h 11"/>
                  <a:gd name="T14" fmla="*/ 6 w 58"/>
                  <a:gd name="T15" fmla="*/ 0 h 11"/>
                  <a:gd name="T16" fmla="*/ 3 w 58"/>
                  <a:gd name="T17" fmla="*/ 3 h 11"/>
                  <a:gd name="T18" fmla="*/ 0 w 58"/>
                  <a:gd name="T19" fmla="*/ 6 h 11"/>
                  <a:gd name="T20" fmla="*/ 0 w 58"/>
                  <a:gd name="T21" fmla="*/ 8 h 11"/>
                  <a:gd name="T22" fmla="*/ 3 w 58"/>
                  <a:gd name="T23" fmla="*/ 11 h 11"/>
                  <a:gd name="T24" fmla="*/ 6 w 58"/>
                  <a:gd name="T25" fmla="*/ 11 h 11"/>
                  <a:gd name="T26" fmla="*/ 9 w 58"/>
                  <a:gd name="T27" fmla="*/ 11 h 11"/>
                  <a:gd name="T28" fmla="*/ 55 w 58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8"/>
                  <a:gd name="T46" fmla="*/ 0 h 11"/>
                  <a:gd name="T47" fmla="*/ 58 w 58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8" h="11">
                    <a:moveTo>
                      <a:pt x="55" y="11"/>
                    </a:moveTo>
                    <a:lnTo>
                      <a:pt x="58" y="11"/>
                    </a:lnTo>
                    <a:lnTo>
                      <a:pt x="58" y="8"/>
                    </a:lnTo>
                    <a:lnTo>
                      <a:pt x="58" y="6"/>
                    </a:lnTo>
                    <a:lnTo>
                      <a:pt x="58" y="3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11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25" name="Freeform 115"/>
              <p:cNvSpPr>
                <a:spLocks/>
              </p:cNvSpPr>
              <p:nvPr/>
            </p:nvSpPr>
            <p:spPr bwMode="auto">
              <a:xfrm>
                <a:off x="3220" y="2189"/>
                <a:ext cx="57" cy="11"/>
              </a:xfrm>
              <a:custGeom>
                <a:avLst/>
                <a:gdLst>
                  <a:gd name="T0" fmla="*/ 54 w 57"/>
                  <a:gd name="T1" fmla="*/ 11 h 11"/>
                  <a:gd name="T2" fmla="*/ 57 w 57"/>
                  <a:gd name="T3" fmla="*/ 11 h 11"/>
                  <a:gd name="T4" fmla="*/ 57 w 57"/>
                  <a:gd name="T5" fmla="*/ 8 h 11"/>
                  <a:gd name="T6" fmla="*/ 57 w 57"/>
                  <a:gd name="T7" fmla="*/ 6 h 11"/>
                  <a:gd name="T8" fmla="*/ 57 w 57"/>
                  <a:gd name="T9" fmla="*/ 3 h 11"/>
                  <a:gd name="T10" fmla="*/ 54 w 57"/>
                  <a:gd name="T11" fmla="*/ 0 h 11"/>
                  <a:gd name="T12" fmla="*/ 51 w 57"/>
                  <a:gd name="T13" fmla="*/ 0 h 11"/>
                  <a:gd name="T14" fmla="*/ 6 w 57"/>
                  <a:gd name="T15" fmla="*/ 0 h 11"/>
                  <a:gd name="T16" fmla="*/ 3 w 57"/>
                  <a:gd name="T17" fmla="*/ 3 h 11"/>
                  <a:gd name="T18" fmla="*/ 0 w 57"/>
                  <a:gd name="T19" fmla="*/ 6 h 11"/>
                  <a:gd name="T20" fmla="*/ 0 w 57"/>
                  <a:gd name="T21" fmla="*/ 8 h 11"/>
                  <a:gd name="T22" fmla="*/ 3 w 57"/>
                  <a:gd name="T23" fmla="*/ 11 h 11"/>
                  <a:gd name="T24" fmla="*/ 6 w 57"/>
                  <a:gd name="T25" fmla="*/ 11 h 11"/>
                  <a:gd name="T26" fmla="*/ 8 w 57"/>
                  <a:gd name="T27" fmla="*/ 11 h 11"/>
                  <a:gd name="T28" fmla="*/ 54 w 57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1"/>
                  <a:gd name="T47" fmla="*/ 57 w 57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1">
                    <a:moveTo>
                      <a:pt x="54" y="11"/>
                    </a:moveTo>
                    <a:lnTo>
                      <a:pt x="57" y="11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3"/>
                    </a:lnTo>
                    <a:lnTo>
                      <a:pt x="54" y="0"/>
                    </a:lnTo>
                    <a:lnTo>
                      <a:pt x="51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8" y="11"/>
                    </a:lnTo>
                    <a:lnTo>
                      <a:pt x="54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76" name="Group 116"/>
            <p:cNvGrpSpPr>
              <a:grpSpLocks/>
            </p:cNvGrpSpPr>
            <p:nvPr/>
          </p:nvGrpSpPr>
          <p:grpSpPr bwMode="auto">
            <a:xfrm>
              <a:off x="2514" y="1535"/>
              <a:ext cx="213" cy="118"/>
              <a:chOff x="3208" y="2232"/>
              <a:chExt cx="290" cy="146"/>
            </a:xfrm>
          </p:grpSpPr>
          <p:sp>
            <p:nvSpPr>
              <p:cNvPr id="17908" name="Freeform 117"/>
              <p:cNvSpPr>
                <a:spLocks/>
              </p:cNvSpPr>
              <p:nvPr/>
            </p:nvSpPr>
            <p:spPr bwMode="auto">
              <a:xfrm>
                <a:off x="3208" y="2321"/>
                <a:ext cx="20" cy="57"/>
              </a:xfrm>
              <a:custGeom>
                <a:avLst/>
                <a:gdLst>
                  <a:gd name="T0" fmla="*/ 0 w 20"/>
                  <a:gd name="T1" fmla="*/ 51 h 57"/>
                  <a:gd name="T2" fmla="*/ 0 w 20"/>
                  <a:gd name="T3" fmla="*/ 51 h 57"/>
                  <a:gd name="T4" fmla="*/ 3 w 20"/>
                  <a:gd name="T5" fmla="*/ 54 h 57"/>
                  <a:gd name="T6" fmla="*/ 6 w 20"/>
                  <a:gd name="T7" fmla="*/ 57 h 57"/>
                  <a:gd name="T8" fmla="*/ 6 w 20"/>
                  <a:gd name="T9" fmla="*/ 57 h 57"/>
                  <a:gd name="T10" fmla="*/ 9 w 20"/>
                  <a:gd name="T11" fmla="*/ 54 h 57"/>
                  <a:gd name="T12" fmla="*/ 12 w 20"/>
                  <a:gd name="T13" fmla="*/ 54 h 57"/>
                  <a:gd name="T14" fmla="*/ 20 w 20"/>
                  <a:gd name="T15" fmla="*/ 8 h 57"/>
                  <a:gd name="T16" fmla="*/ 20 w 20"/>
                  <a:gd name="T17" fmla="*/ 5 h 57"/>
                  <a:gd name="T18" fmla="*/ 20 w 20"/>
                  <a:gd name="T19" fmla="*/ 2 h 57"/>
                  <a:gd name="T20" fmla="*/ 18 w 20"/>
                  <a:gd name="T21" fmla="*/ 0 h 57"/>
                  <a:gd name="T22" fmla="*/ 15 w 20"/>
                  <a:gd name="T23" fmla="*/ 0 h 57"/>
                  <a:gd name="T24" fmla="*/ 12 w 20"/>
                  <a:gd name="T25" fmla="*/ 2 h 57"/>
                  <a:gd name="T26" fmla="*/ 9 w 20"/>
                  <a:gd name="T27" fmla="*/ 5 h 57"/>
                  <a:gd name="T28" fmla="*/ 0 w 20"/>
                  <a:gd name="T29" fmla="*/ 51 h 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"/>
                  <a:gd name="T46" fmla="*/ 0 h 57"/>
                  <a:gd name="T47" fmla="*/ 20 w 20"/>
                  <a:gd name="T48" fmla="*/ 57 h 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" h="57">
                    <a:moveTo>
                      <a:pt x="0" y="51"/>
                    </a:moveTo>
                    <a:lnTo>
                      <a:pt x="0" y="51"/>
                    </a:lnTo>
                    <a:lnTo>
                      <a:pt x="3" y="54"/>
                    </a:lnTo>
                    <a:lnTo>
                      <a:pt x="6" y="57"/>
                    </a:lnTo>
                    <a:lnTo>
                      <a:pt x="9" y="54"/>
                    </a:lnTo>
                    <a:lnTo>
                      <a:pt x="12" y="54"/>
                    </a:lnTo>
                    <a:lnTo>
                      <a:pt x="20" y="8"/>
                    </a:lnTo>
                    <a:lnTo>
                      <a:pt x="20" y="5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9" y="5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09" name="Freeform 118"/>
              <p:cNvSpPr>
                <a:spLocks/>
              </p:cNvSpPr>
              <p:nvPr/>
            </p:nvSpPr>
            <p:spPr bwMode="auto">
              <a:xfrm>
                <a:off x="3243" y="2269"/>
                <a:ext cx="46" cy="40"/>
              </a:xfrm>
              <a:custGeom>
                <a:avLst/>
                <a:gdLst>
                  <a:gd name="T0" fmla="*/ 0 w 46"/>
                  <a:gd name="T1" fmla="*/ 32 h 40"/>
                  <a:gd name="T2" fmla="*/ 0 w 46"/>
                  <a:gd name="T3" fmla="*/ 34 h 40"/>
                  <a:gd name="T4" fmla="*/ 0 w 46"/>
                  <a:gd name="T5" fmla="*/ 37 h 40"/>
                  <a:gd name="T6" fmla="*/ 0 w 46"/>
                  <a:gd name="T7" fmla="*/ 40 h 40"/>
                  <a:gd name="T8" fmla="*/ 3 w 46"/>
                  <a:gd name="T9" fmla="*/ 40 h 40"/>
                  <a:gd name="T10" fmla="*/ 6 w 46"/>
                  <a:gd name="T11" fmla="*/ 40 h 40"/>
                  <a:gd name="T12" fmla="*/ 8 w 46"/>
                  <a:gd name="T13" fmla="*/ 40 h 40"/>
                  <a:gd name="T14" fmla="*/ 46 w 46"/>
                  <a:gd name="T15" fmla="*/ 12 h 40"/>
                  <a:gd name="T16" fmla="*/ 46 w 46"/>
                  <a:gd name="T17" fmla="*/ 9 h 40"/>
                  <a:gd name="T18" fmla="*/ 46 w 46"/>
                  <a:gd name="T19" fmla="*/ 6 h 40"/>
                  <a:gd name="T20" fmla="*/ 46 w 46"/>
                  <a:gd name="T21" fmla="*/ 3 h 40"/>
                  <a:gd name="T22" fmla="*/ 43 w 46"/>
                  <a:gd name="T23" fmla="*/ 0 h 40"/>
                  <a:gd name="T24" fmla="*/ 40 w 46"/>
                  <a:gd name="T25" fmla="*/ 0 h 40"/>
                  <a:gd name="T26" fmla="*/ 37 w 46"/>
                  <a:gd name="T27" fmla="*/ 3 h 40"/>
                  <a:gd name="T28" fmla="*/ 0 w 46"/>
                  <a:gd name="T29" fmla="*/ 32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"/>
                  <a:gd name="T46" fmla="*/ 0 h 40"/>
                  <a:gd name="T47" fmla="*/ 46 w 46"/>
                  <a:gd name="T48" fmla="*/ 40 h 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" h="40">
                    <a:moveTo>
                      <a:pt x="0" y="32"/>
                    </a:moveTo>
                    <a:lnTo>
                      <a:pt x="0" y="34"/>
                    </a:lnTo>
                    <a:lnTo>
                      <a:pt x="0" y="37"/>
                    </a:lnTo>
                    <a:lnTo>
                      <a:pt x="0" y="40"/>
                    </a:lnTo>
                    <a:lnTo>
                      <a:pt x="3" y="40"/>
                    </a:lnTo>
                    <a:lnTo>
                      <a:pt x="6" y="40"/>
                    </a:lnTo>
                    <a:lnTo>
                      <a:pt x="8" y="40"/>
                    </a:lnTo>
                    <a:lnTo>
                      <a:pt x="46" y="12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6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3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10" name="Freeform 119"/>
              <p:cNvSpPr>
                <a:spLocks/>
              </p:cNvSpPr>
              <p:nvPr/>
            </p:nvSpPr>
            <p:spPr bwMode="auto">
              <a:xfrm>
                <a:off x="3306" y="2232"/>
                <a:ext cx="52" cy="28"/>
              </a:xfrm>
              <a:custGeom>
                <a:avLst/>
                <a:gdLst>
                  <a:gd name="T0" fmla="*/ 0 w 52"/>
                  <a:gd name="T1" fmla="*/ 20 h 28"/>
                  <a:gd name="T2" fmla="*/ 0 w 52"/>
                  <a:gd name="T3" fmla="*/ 23 h 28"/>
                  <a:gd name="T4" fmla="*/ 0 w 52"/>
                  <a:gd name="T5" fmla="*/ 26 h 28"/>
                  <a:gd name="T6" fmla="*/ 0 w 52"/>
                  <a:gd name="T7" fmla="*/ 28 h 28"/>
                  <a:gd name="T8" fmla="*/ 3 w 52"/>
                  <a:gd name="T9" fmla="*/ 28 h 28"/>
                  <a:gd name="T10" fmla="*/ 6 w 52"/>
                  <a:gd name="T11" fmla="*/ 28 h 28"/>
                  <a:gd name="T12" fmla="*/ 9 w 52"/>
                  <a:gd name="T13" fmla="*/ 28 h 28"/>
                  <a:gd name="T14" fmla="*/ 34 w 52"/>
                  <a:gd name="T15" fmla="*/ 11 h 28"/>
                  <a:gd name="T16" fmla="*/ 29 w 52"/>
                  <a:gd name="T17" fmla="*/ 6 h 28"/>
                  <a:gd name="T18" fmla="*/ 29 w 52"/>
                  <a:gd name="T19" fmla="*/ 11 h 28"/>
                  <a:gd name="T20" fmla="*/ 40 w 52"/>
                  <a:gd name="T21" fmla="*/ 11 h 28"/>
                  <a:gd name="T22" fmla="*/ 43 w 52"/>
                  <a:gd name="T23" fmla="*/ 11 h 28"/>
                  <a:gd name="T24" fmla="*/ 46 w 52"/>
                  <a:gd name="T25" fmla="*/ 11 h 28"/>
                  <a:gd name="T26" fmla="*/ 49 w 52"/>
                  <a:gd name="T27" fmla="*/ 11 h 28"/>
                  <a:gd name="T28" fmla="*/ 52 w 52"/>
                  <a:gd name="T29" fmla="*/ 8 h 28"/>
                  <a:gd name="T30" fmla="*/ 52 w 52"/>
                  <a:gd name="T31" fmla="*/ 6 h 28"/>
                  <a:gd name="T32" fmla="*/ 49 w 52"/>
                  <a:gd name="T33" fmla="*/ 3 h 28"/>
                  <a:gd name="T34" fmla="*/ 46 w 52"/>
                  <a:gd name="T35" fmla="*/ 0 h 28"/>
                  <a:gd name="T36" fmla="*/ 43 w 52"/>
                  <a:gd name="T37" fmla="*/ 0 h 28"/>
                  <a:gd name="T38" fmla="*/ 31 w 52"/>
                  <a:gd name="T39" fmla="*/ 0 h 28"/>
                  <a:gd name="T40" fmla="*/ 29 w 52"/>
                  <a:gd name="T41" fmla="*/ 0 h 28"/>
                  <a:gd name="T42" fmla="*/ 26 w 52"/>
                  <a:gd name="T43" fmla="*/ 3 h 28"/>
                  <a:gd name="T44" fmla="*/ 0 w 52"/>
                  <a:gd name="T45" fmla="*/ 20 h 2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2"/>
                  <a:gd name="T70" fmla="*/ 0 h 28"/>
                  <a:gd name="T71" fmla="*/ 52 w 52"/>
                  <a:gd name="T72" fmla="*/ 28 h 2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2" h="28">
                    <a:moveTo>
                      <a:pt x="0" y="20"/>
                    </a:moveTo>
                    <a:lnTo>
                      <a:pt x="0" y="23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3" y="28"/>
                    </a:lnTo>
                    <a:lnTo>
                      <a:pt x="6" y="28"/>
                    </a:lnTo>
                    <a:lnTo>
                      <a:pt x="9" y="28"/>
                    </a:lnTo>
                    <a:lnTo>
                      <a:pt x="34" y="11"/>
                    </a:lnTo>
                    <a:lnTo>
                      <a:pt x="29" y="6"/>
                    </a:lnTo>
                    <a:lnTo>
                      <a:pt x="29" y="11"/>
                    </a:lnTo>
                    <a:lnTo>
                      <a:pt x="40" y="11"/>
                    </a:lnTo>
                    <a:lnTo>
                      <a:pt x="43" y="11"/>
                    </a:lnTo>
                    <a:lnTo>
                      <a:pt x="46" y="11"/>
                    </a:lnTo>
                    <a:lnTo>
                      <a:pt x="49" y="11"/>
                    </a:lnTo>
                    <a:lnTo>
                      <a:pt x="52" y="8"/>
                    </a:lnTo>
                    <a:lnTo>
                      <a:pt x="52" y="6"/>
                    </a:lnTo>
                    <a:lnTo>
                      <a:pt x="49" y="3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6" y="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11" name="Freeform 120"/>
              <p:cNvSpPr>
                <a:spLocks/>
              </p:cNvSpPr>
              <p:nvPr/>
            </p:nvSpPr>
            <p:spPr bwMode="auto">
              <a:xfrm>
                <a:off x="3380" y="2235"/>
                <a:ext cx="52" cy="28"/>
              </a:xfrm>
              <a:custGeom>
                <a:avLst/>
                <a:gdLst>
                  <a:gd name="T0" fmla="*/ 6 w 52"/>
                  <a:gd name="T1" fmla="*/ 0 h 28"/>
                  <a:gd name="T2" fmla="*/ 3 w 52"/>
                  <a:gd name="T3" fmla="*/ 0 h 28"/>
                  <a:gd name="T4" fmla="*/ 0 w 52"/>
                  <a:gd name="T5" fmla="*/ 3 h 28"/>
                  <a:gd name="T6" fmla="*/ 0 w 52"/>
                  <a:gd name="T7" fmla="*/ 5 h 28"/>
                  <a:gd name="T8" fmla="*/ 0 w 52"/>
                  <a:gd name="T9" fmla="*/ 8 h 28"/>
                  <a:gd name="T10" fmla="*/ 0 w 52"/>
                  <a:gd name="T11" fmla="*/ 11 h 28"/>
                  <a:gd name="T12" fmla="*/ 3 w 52"/>
                  <a:gd name="T13" fmla="*/ 11 h 28"/>
                  <a:gd name="T14" fmla="*/ 15 w 52"/>
                  <a:gd name="T15" fmla="*/ 14 h 28"/>
                  <a:gd name="T16" fmla="*/ 26 w 52"/>
                  <a:gd name="T17" fmla="*/ 17 h 28"/>
                  <a:gd name="T18" fmla="*/ 26 w 52"/>
                  <a:gd name="T19" fmla="*/ 11 h 28"/>
                  <a:gd name="T20" fmla="*/ 23 w 52"/>
                  <a:gd name="T21" fmla="*/ 17 h 28"/>
                  <a:gd name="T22" fmla="*/ 32 w 52"/>
                  <a:gd name="T23" fmla="*/ 23 h 28"/>
                  <a:gd name="T24" fmla="*/ 43 w 52"/>
                  <a:gd name="T25" fmla="*/ 28 h 28"/>
                  <a:gd name="T26" fmla="*/ 43 w 52"/>
                  <a:gd name="T27" fmla="*/ 28 h 28"/>
                  <a:gd name="T28" fmla="*/ 46 w 52"/>
                  <a:gd name="T29" fmla="*/ 28 h 28"/>
                  <a:gd name="T30" fmla="*/ 49 w 52"/>
                  <a:gd name="T31" fmla="*/ 28 h 28"/>
                  <a:gd name="T32" fmla="*/ 52 w 52"/>
                  <a:gd name="T33" fmla="*/ 28 h 28"/>
                  <a:gd name="T34" fmla="*/ 52 w 52"/>
                  <a:gd name="T35" fmla="*/ 25 h 28"/>
                  <a:gd name="T36" fmla="*/ 52 w 52"/>
                  <a:gd name="T37" fmla="*/ 23 h 28"/>
                  <a:gd name="T38" fmla="*/ 52 w 52"/>
                  <a:gd name="T39" fmla="*/ 20 h 28"/>
                  <a:gd name="T40" fmla="*/ 52 w 52"/>
                  <a:gd name="T41" fmla="*/ 20 h 28"/>
                  <a:gd name="T42" fmla="*/ 41 w 52"/>
                  <a:gd name="T43" fmla="*/ 14 h 28"/>
                  <a:gd name="T44" fmla="*/ 32 w 52"/>
                  <a:gd name="T45" fmla="*/ 8 h 28"/>
                  <a:gd name="T46" fmla="*/ 29 w 52"/>
                  <a:gd name="T47" fmla="*/ 5 h 28"/>
                  <a:gd name="T48" fmla="*/ 18 w 52"/>
                  <a:gd name="T49" fmla="*/ 3 h 28"/>
                  <a:gd name="T50" fmla="*/ 6 w 52"/>
                  <a:gd name="T51" fmla="*/ 0 h 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28"/>
                  <a:gd name="T80" fmla="*/ 52 w 52"/>
                  <a:gd name="T81" fmla="*/ 28 h 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28">
                    <a:moveTo>
                      <a:pt x="6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15" y="14"/>
                    </a:lnTo>
                    <a:lnTo>
                      <a:pt x="26" y="17"/>
                    </a:lnTo>
                    <a:lnTo>
                      <a:pt x="26" y="11"/>
                    </a:lnTo>
                    <a:lnTo>
                      <a:pt x="23" y="17"/>
                    </a:lnTo>
                    <a:lnTo>
                      <a:pt x="32" y="23"/>
                    </a:lnTo>
                    <a:lnTo>
                      <a:pt x="43" y="28"/>
                    </a:lnTo>
                    <a:lnTo>
                      <a:pt x="46" y="28"/>
                    </a:lnTo>
                    <a:lnTo>
                      <a:pt x="49" y="28"/>
                    </a:lnTo>
                    <a:lnTo>
                      <a:pt x="52" y="28"/>
                    </a:lnTo>
                    <a:lnTo>
                      <a:pt x="52" y="25"/>
                    </a:lnTo>
                    <a:lnTo>
                      <a:pt x="52" y="23"/>
                    </a:lnTo>
                    <a:lnTo>
                      <a:pt x="52" y="20"/>
                    </a:lnTo>
                    <a:lnTo>
                      <a:pt x="41" y="14"/>
                    </a:lnTo>
                    <a:lnTo>
                      <a:pt x="32" y="8"/>
                    </a:lnTo>
                    <a:lnTo>
                      <a:pt x="29" y="5"/>
                    </a:lnTo>
                    <a:lnTo>
                      <a:pt x="18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12" name="Freeform 121"/>
              <p:cNvSpPr>
                <a:spLocks/>
              </p:cNvSpPr>
              <p:nvPr/>
            </p:nvSpPr>
            <p:spPr bwMode="auto">
              <a:xfrm>
                <a:off x="3446" y="2275"/>
                <a:ext cx="38" cy="48"/>
              </a:xfrm>
              <a:custGeom>
                <a:avLst/>
                <a:gdLst>
                  <a:gd name="T0" fmla="*/ 12 w 38"/>
                  <a:gd name="T1" fmla="*/ 0 h 48"/>
                  <a:gd name="T2" fmla="*/ 9 w 38"/>
                  <a:gd name="T3" fmla="*/ 0 h 48"/>
                  <a:gd name="T4" fmla="*/ 6 w 38"/>
                  <a:gd name="T5" fmla="*/ 0 h 48"/>
                  <a:gd name="T6" fmla="*/ 3 w 38"/>
                  <a:gd name="T7" fmla="*/ 0 h 48"/>
                  <a:gd name="T8" fmla="*/ 0 w 38"/>
                  <a:gd name="T9" fmla="*/ 3 h 48"/>
                  <a:gd name="T10" fmla="*/ 0 w 38"/>
                  <a:gd name="T11" fmla="*/ 6 h 48"/>
                  <a:gd name="T12" fmla="*/ 3 w 38"/>
                  <a:gd name="T13" fmla="*/ 8 h 48"/>
                  <a:gd name="T14" fmla="*/ 6 w 38"/>
                  <a:gd name="T15" fmla="*/ 11 h 48"/>
                  <a:gd name="T16" fmla="*/ 12 w 38"/>
                  <a:gd name="T17" fmla="*/ 20 h 48"/>
                  <a:gd name="T18" fmla="*/ 20 w 38"/>
                  <a:gd name="T19" fmla="*/ 28 h 48"/>
                  <a:gd name="T20" fmla="*/ 23 w 38"/>
                  <a:gd name="T21" fmla="*/ 23 h 48"/>
                  <a:gd name="T22" fmla="*/ 18 w 38"/>
                  <a:gd name="T23" fmla="*/ 26 h 48"/>
                  <a:gd name="T24" fmla="*/ 23 w 38"/>
                  <a:gd name="T25" fmla="*/ 37 h 48"/>
                  <a:gd name="T26" fmla="*/ 26 w 38"/>
                  <a:gd name="T27" fmla="*/ 43 h 48"/>
                  <a:gd name="T28" fmla="*/ 29 w 38"/>
                  <a:gd name="T29" fmla="*/ 46 h 48"/>
                  <a:gd name="T30" fmla="*/ 32 w 38"/>
                  <a:gd name="T31" fmla="*/ 48 h 48"/>
                  <a:gd name="T32" fmla="*/ 35 w 38"/>
                  <a:gd name="T33" fmla="*/ 48 h 48"/>
                  <a:gd name="T34" fmla="*/ 38 w 38"/>
                  <a:gd name="T35" fmla="*/ 46 h 48"/>
                  <a:gd name="T36" fmla="*/ 38 w 38"/>
                  <a:gd name="T37" fmla="*/ 43 h 48"/>
                  <a:gd name="T38" fmla="*/ 38 w 38"/>
                  <a:gd name="T39" fmla="*/ 40 h 48"/>
                  <a:gd name="T40" fmla="*/ 35 w 38"/>
                  <a:gd name="T41" fmla="*/ 34 h 48"/>
                  <a:gd name="T42" fmla="*/ 29 w 38"/>
                  <a:gd name="T43" fmla="*/ 23 h 48"/>
                  <a:gd name="T44" fmla="*/ 29 w 38"/>
                  <a:gd name="T45" fmla="*/ 20 h 48"/>
                  <a:gd name="T46" fmla="*/ 20 w 38"/>
                  <a:gd name="T47" fmla="*/ 11 h 48"/>
                  <a:gd name="T48" fmla="*/ 15 w 38"/>
                  <a:gd name="T49" fmla="*/ 3 h 48"/>
                  <a:gd name="T50" fmla="*/ 12 w 38"/>
                  <a:gd name="T51" fmla="*/ 0 h 4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8"/>
                  <a:gd name="T79" fmla="*/ 0 h 48"/>
                  <a:gd name="T80" fmla="*/ 38 w 38"/>
                  <a:gd name="T81" fmla="*/ 48 h 4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8" h="48">
                    <a:moveTo>
                      <a:pt x="12" y="0"/>
                    </a:move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3" y="8"/>
                    </a:lnTo>
                    <a:lnTo>
                      <a:pt x="6" y="11"/>
                    </a:lnTo>
                    <a:lnTo>
                      <a:pt x="12" y="20"/>
                    </a:lnTo>
                    <a:lnTo>
                      <a:pt x="20" y="28"/>
                    </a:lnTo>
                    <a:lnTo>
                      <a:pt x="23" y="23"/>
                    </a:lnTo>
                    <a:lnTo>
                      <a:pt x="18" y="26"/>
                    </a:lnTo>
                    <a:lnTo>
                      <a:pt x="23" y="37"/>
                    </a:lnTo>
                    <a:lnTo>
                      <a:pt x="26" y="43"/>
                    </a:lnTo>
                    <a:lnTo>
                      <a:pt x="29" y="46"/>
                    </a:lnTo>
                    <a:lnTo>
                      <a:pt x="32" y="48"/>
                    </a:lnTo>
                    <a:lnTo>
                      <a:pt x="35" y="48"/>
                    </a:lnTo>
                    <a:lnTo>
                      <a:pt x="38" y="46"/>
                    </a:lnTo>
                    <a:lnTo>
                      <a:pt x="38" y="43"/>
                    </a:lnTo>
                    <a:lnTo>
                      <a:pt x="38" y="40"/>
                    </a:lnTo>
                    <a:lnTo>
                      <a:pt x="35" y="34"/>
                    </a:lnTo>
                    <a:lnTo>
                      <a:pt x="29" y="23"/>
                    </a:lnTo>
                    <a:lnTo>
                      <a:pt x="29" y="20"/>
                    </a:lnTo>
                    <a:lnTo>
                      <a:pt x="20" y="11"/>
                    </a:lnTo>
                    <a:lnTo>
                      <a:pt x="15" y="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13" name="Freeform 122"/>
              <p:cNvSpPr>
                <a:spLocks/>
              </p:cNvSpPr>
              <p:nvPr/>
            </p:nvSpPr>
            <p:spPr bwMode="auto">
              <a:xfrm>
                <a:off x="3464" y="2344"/>
                <a:ext cx="34" cy="34"/>
              </a:xfrm>
              <a:custGeom>
                <a:avLst/>
                <a:gdLst>
                  <a:gd name="T0" fmla="*/ 31 w 34"/>
                  <a:gd name="T1" fmla="*/ 5 h 34"/>
                  <a:gd name="T2" fmla="*/ 28 w 34"/>
                  <a:gd name="T3" fmla="*/ 2 h 34"/>
                  <a:gd name="T4" fmla="*/ 25 w 34"/>
                  <a:gd name="T5" fmla="*/ 0 h 34"/>
                  <a:gd name="T6" fmla="*/ 23 w 34"/>
                  <a:gd name="T7" fmla="*/ 0 h 34"/>
                  <a:gd name="T8" fmla="*/ 20 w 34"/>
                  <a:gd name="T9" fmla="*/ 2 h 34"/>
                  <a:gd name="T10" fmla="*/ 20 w 34"/>
                  <a:gd name="T11" fmla="*/ 5 h 34"/>
                  <a:gd name="T12" fmla="*/ 20 w 34"/>
                  <a:gd name="T13" fmla="*/ 8 h 34"/>
                  <a:gd name="T14" fmla="*/ 20 w 34"/>
                  <a:gd name="T15" fmla="*/ 11 h 34"/>
                  <a:gd name="T16" fmla="*/ 23 w 34"/>
                  <a:gd name="T17" fmla="*/ 22 h 34"/>
                  <a:gd name="T18" fmla="*/ 28 w 34"/>
                  <a:gd name="T19" fmla="*/ 20 h 34"/>
                  <a:gd name="T20" fmla="*/ 23 w 34"/>
                  <a:gd name="T21" fmla="*/ 20 h 34"/>
                  <a:gd name="T22" fmla="*/ 23 w 34"/>
                  <a:gd name="T23" fmla="*/ 22 h 34"/>
                  <a:gd name="T24" fmla="*/ 23 w 34"/>
                  <a:gd name="T25" fmla="*/ 28 h 34"/>
                  <a:gd name="T26" fmla="*/ 28 w 34"/>
                  <a:gd name="T27" fmla="*/ 28 h 34"/>
                  <a:gd name="T28" fmla="*/ 28 w 34"/>
                  <a:gd name="T29" fmla="*/ 22 h 34"/>
                  <a:gd name="T30" fmla="*/ 5 w 34"/>
                  <a:gd name="T31" fmla="*/ 22 h 34"/>
                  <a:gd name="T32" fmla="*/ 2 w 34"/>
                  <a:gd name="T33" fmla="*/ 25 h 34"/>
                  <a:gd name="T34" fmla="*/ 0 w 34"/>
                  <a:gd name="T35" fmla="*/ 28 h 34"/>
                  <a:gd name="T36" fmla="*/ 0 w 34"/>
                  <a:gd name="T37" fmla="*/ 31 h 34"/>
                  <a:gd name="T38" fmla="*/ 2 w 34"/>
                  <a:gd name="T39" fmla="*/ 34 h 34"/>
                  <a:gd name="T40" fmla="*/ 5 w 34"/>
                  <a:gd name="T41" fmla="*/ 34 h 34"/>
                  <a:gd name="T42" fmla="*/ 8 w 34"/>
                  <a:gd name="T43" fmla="*/ 34 h 34"/>
                  <a:gd name="T44" fmla="*/ 31 w 34"/>
                  <a:gd name="T45" fmla="*/ 34 h 34"/>
                  <a:gd name="T46" fmla="*/ 31 w 34"/>
                  <a:gd name="T47" fmla="*/ 31 h 34"/>
                  <a:gd name="T48" fmla="*/ 34 w 34"/>
                  <a:gd name="T49" fmla="*/ 31 h 34"/>
                  <a:gd name="T50" fmla="*/ 34 w 34"/>
                  <a:gd name="T51" fmla="*/ 25 h 34"/>
                  <a:gd name="T52" fmla="*/ 34 w 34"/>
                  <a:gd name="T53" fmla="*/ 22 h 34"/>
                  <a:gd name="T54" fmla="*/ 34 w 34"/>
                  <a:gd name="T55" fmla="*/ 20 h 34"/>
                  <a:gd name="T56" fmla="*/ 34 w 34"/>
                  <a:gd name="T57" fmla="*/ 20 h 34"/>
                  <a:gd name="T58" fmla="*/ 31 w 34"/>
                  <a:gd name="T59" fmla="*/ 8 h 34"/>
                  <a:gd name="T60" fmla="*/ 31 w 34"/>
                  <a:gd name="T61" fmla="*/ 5 h 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"/>
                  <a:gd name="T94" fmla="*/ 0 h 34"/>
                  <a:gd name="T95" fmla="*/ 34 w 34"/>
                  <a:gd name="T96" fmla="*/ 34 h 3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" h="34">
                    <a:moveTo>
                      <a:pt x="31" y="5"/>
                    </a:moveTo>
                    <a:lnTo>
                      <a:pt x="28" y="2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0" y="2"/>
                    </a:lnTo>
                    <a:lnTo>
                      <a:pt x="20" y="5"/>
                    </a:lnTo>
                    <a:lnTo>
                      <a:pt x="20" y="8"/>
                    </a:lnTo>
                    <a:lnTo>
                      <a:pt x="20" y="11"/>
                    </a:lnTo>
                    <a:lnTo>
                      <a:pt x="23" y="22"/>
                    </a:lnTo>
                    <a:lnTo>
                      <a:pt x="28" y="20"/>
                    </a:lnTo>
                    <a:lnTo>
                      <a:pt x="23" y="20"/>
                    </a:lnTo>
                    <a:lnTo>
                      <a:pt x="23" y="22"/>
                    </a:lnTo>
                    <a:lnTo>
                      <a:pt x="23" y="28"/>
                    </a:lnTo>
                    <a:lnTo>
                      <a:pt x="28" y="28"/>
                    </a:lnTo>
                    <a:lnTo>
                      <a:pt x="28" y="22"/>
                    </a:lnTo>
                    <a:lnTo>
                      <a:pt x="5" y="22"/>
                    </a:lnTo>
                    <a:lnTo>
                      <a:pt x="2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2" y="34"/>
                    </a:lnTo>
                    <a:lnTo>
                      <a:pt x="5" y="34"/>
                    </a:lnTo>
                    <a:lnTo>
                      <a:pt x="8" y="34"/>
                    </a:lnTo>
                    <a:lnTo>
                      <a:pt x="31" y="34"/>
                    </a:lnTo>
                    <a:lnTo>
                      <a:pt x="31" y="31"/>
                    </a:lnTo>
                    <a:lnTo>
                      <a:pt x="34" y="31"/>
                    </a:lnTo>
                    <a:lnTo>
                      <a:pt x="34" y="25"/>
                    </a:lnTo>
                    <a:lnTo>
                      <a:pt x="34" y="22"/>
                    </a:lnTo>
                    <a:lnTo>
                      <a:pt x="34" y="20"/>
                    </a:lnTo>
                    <a:lnTo>
                      <a:pt x="31" y="8"/>
                    </a:lnTo>
                    <a:lnTo>
                      <a:pt x="31" y="5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14" name="Freeform 123"/>
              <p:cNvSpPr>
                <a:spLocks/>
              </p:cNvSpPr>
              <p:nvPr/>
            </p:nvSpPr>
            <p:spPr bwMode="auto">
              <a:xfrm>
                <a:off x="3383" y="2366"/>
                <a:ext cx="58" cy="12"/>
              </a:xfrm>
              <a:custGeom>
                <a:avLst/>
                <a:gdLst>
                  <a:gd name="T0" fmla="*/ 55 w 58"/>
                  <a:gd name="T1" fmla="*/ 12 h 12"/>
                  <a:gd name="T2" fmla="*/ 58 w 58"/>
                  <a:gd name="T3" fmla="*/ 12 h 12"/>
                  <a:gd name="T4" fmla="*/ 58 w 58"/>
                  <a:gd name="T5" fmla="*/ 9 h 12"/>
                  <a:gd name="T6" fmla="*/ 58 w 58"/>
                  <a:gd name="T7" fmla="*/ 6 h 12"/>
                  <a:gd name="T8" fmla="*/ 58 w 58"/>
                  <a:gd name="T9" fmla="*/ 3 h 12"/>
                  <a:gd name="T10" fmla="*/ 55 w 58"/>
                  <a:gd name="T11" fmla="*/ 0 h 12"/>
                  <a:gd name="T12" fmla="*/ 52 w 58"/>
                  <a:gd name="T13" fmla="*/ 0 h 12"/>
                  <a:gd name="T14" fmla="*/ 6 w 58"/>
                  <a:gd name="T15" fmla="*/ 0 h 12"/>
                  <a:gd name="T16" fmla="*/ 3 w 58"/>
                  <a:gd name="T17" fmla="*/ 3 h 12"/>
                  <a:gd name="T18" fmla="*/ 0 w 58"/>
                  <a:gd name="T19" fmla="*/ 6 h 12"/>
                  <a:gd name="T20" fmla="*/ 0 w 58"/>
                  <a:gd name="T21" fmla="*/ 9 h 12"/>
                  <a:gd name="T22" fmla="*/ 3 w 58"/>
                  <a:gd name="T23" fmla="*/ 12 h 12"/>
                  <a:gd name="T24" fmla="*/ 6 w 58"/>
                  <a:gd name="T25" fmla="*/ 12 h 12"/>
                  <a:gd name="T26" fmla="*/ 9 w 58"/>
                  <a:gd name="T27" fmla="*/ 12 h 12"/>
                  <a:gd name="T28" fmla="*/ 55 w 58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8"/>
                  <a:gd name="T46" fmla="*/ 0 h 12"/>
                  <a:gd name="T47" fmla="*/ 58 w 58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8" h="12">
                    <a:moveTo>
                      <a:pt x="55" y="12"/>
                    </a:moveTo>
                    <a:lnTo>
                      <a:pt x="58" y="12"/>
                    </a:lnTo>
                    <a:lnTo>
                      <a:pt x="58" y="9"/>
                    </a:lnTo>
                    <a:lnTo>
                      <a:pt x="58" y="6"/>
                    </a:lnTo>
                    <a:lnTo>
                      <a:pt x="58" y="3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55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15" name="Freeform 124"/>
              <p:cNvSpPr>
                <a:spLocks/>
              </p:cNvSpPr>
              <p:nvPr/>
            </p:nvSpPr>
            <p:spPr bwMode="auto">
              <a:xfrm>
                <a:off x="3303" y="2366"/>
                <a:ext cx="57" cy="12"/>
              </a:xfrm>
              <a:custGeom>
                <a:avLst/>
                <a:gdLst>
                  <a:gd name="T0" fmla="*/ 55 w 57"/>
                  <a:gd name="T1" fmla="*/ 12 h 12"/>
                  <a:gd name="T2" fmla="*/ 57 w 57"/>
                  <a:gd name="T3" fmla="*/ 12 h 12"/>
                  <a:gd name="T4" fmla="*/ 57 w 57"/>
                  <a:gd name="T5" fmla="*/ 9 h 12"/>
                  <a:gd name="T6" fmla="*/ 57 w 57"/>
                  <a:gd name="T7" fmla="*/ 6 h 12"/>
                  <a:gd name="T8" fmla="*/ 57 w 57"/>
                  <a:gd name="T9" fmla="*/ 3 h 12"/>
                  <a:gd name="T10" fmla="*/ 55 w 57"/>
                  <a:gd name="T11" fmla="*/ 0 h 12"/>
                  <a:gd name="T12" fmla="*/ 52 w 57"/>
                  <a:gd name="T13" fmla="*/ 0 h 12"/>
                  <a:gd name="T14" fmla="*/ 6 w 57"/>
                  <a:gd name="T15" fmla="*/ 0 h 12"/>
                  <a:gd name="T16" fmla="*/ 3 w 57"/>
                  <a:gd name="T17" fmla="*/ 3 h 12"/>
                  <a:gd name="T18" fmla="*/ 0 w 57"/>
                  <a:gd name="T19" fmla="*/ 6 h 12"/>
                  <a:gd name="T20" fmla="*/ 0 w 57"/>
                  <a:gd name="T21" fmla="*/ 9 h 12"/>
                  <a:gd name="T22" fmla="*/ 3 w 57"/>
                  <a:gd name="T23" fmla="*/ 12 h 12"/>
                  <a:gd name="T24" fmla="*/ 6 w 57"/>
                  <a:gd name="T25" fmla="*/ 12 h 12"/>
                  <a:gd name="T26" fmla="*/ 9 w 57"/>
                  <a:gd name="T27" fmla="*/ 12 h 12"/>
                  <a:gd name="T28" fmla="*/ 55 w 57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2"/>
                  <a:gd name="T47" fmla="*/ 57 w 57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2">
                    <a:moveTo>
                      <a:pt x="55" y="12"/>
                    </a:moveTo>
                    <a:lnTo>
                      <a:pt x="57" y="12"/>
                    </a:lnTo>
                    <a:lnTo>
                      <a:pt x="57" y="9"/>
                    </a:lnTo>
                    <a:lnTo>
                      <a:pt x="57" y="6"/>
                    </a:lnTo>
                    <a:lnTo>
                      <a:pt x="57" y="3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55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16" name="Freeform 125"/>
              <p:cNvSpPr>
                <a:spLocks/>
              </p:cNvSpPr>
              <p:nvPr/>
            </p:nvSpPr>
            <p:spPr bwMode="auto">
              <a:xfrm>
                <a:off x="3223" y="2366"/>
                <a:ext cx="57" cy="12"/>
              </a:xfrm>
              <a:custGeom>
                <a:avLst/>
                <a:gdLst>
                  <a:gd name="T0" fmla="*/ 54 w 57"/>
                  <a:gd name="T1" fmla="*/ 12 h 12"/>
                  <a:gd name="T2" fmla="*/ 57 w 57"/>
                  <a:gd name="T3" fmla="*/ 12 h 12"/>
                  <a:gd name="T4" fmla="*/ 57 w 57"/>
                  <a:gd name="T5" fmla="*/ 9 h 12"/>
                  <a:gd name="T6" fmla="*/ 57 w 57"/>
                  <a:gd name="T7" fmla="*/ 6 h 12"/>
                  <a:gd name="T8" fmla="*/ 57 w 57"/>
                  <a:gd name="T9" fmla="*/ 3 h 12"/>
                  <a:gd name="T10" fmla="*/ 54 w 57"/>
                  <a:gd name="T11" fmla="*/ 0 h 12"/>
                  <a:gd name="T12" fmla="*/ 51 w 57"/>
                  <a:gd name="T13" fmla="*/ 0 h 12"/>
                  <a:gd name="T14" fmla="*/ 5 w 57"/>
                  <a:gd name="T15" fmla="*/ 0 h 12"/>
                  <a:gd name="T16" fmla="*/ 3 w 57"/>
                  <a:gd name="T17" fmla="*/ 3 h 12"/>
                  <a:gd name="T18" fmla="*/ 0 w 57"/>
                  <a:gd name="T19" fmla="*/ 6 h 12"/>
                  <a:gd name="T20" fmla="*/ 0 w 57"/>
                  <a:gd name="T21" fmla="*/ 9 h 12"/>
                  <a:gd name="T22" fmla="*/ 3 w 57"/>
                  <a:gd name="T23" fmla="*/ 12 h 12"/>
                  <a:gd name="T24" fmla="*/ 5 w 57"/>
                  <a:gd name="T25" fmla="*/ 12 h 12"/>
                  <a:gd name="T26" fmla="*/ 8 w 57"/>
                  <a:gd name="T27" fmla="*/ 12 h 12"/>
                  <a:gd name="T28" fmla="*/ 54 w 57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2"/>
                  <a:gd name="T47" fmla="*/ 57 w 57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2">
                    <a:moveTo>
                      <a:pt x="54" y="12"/>
                    </a:moveTo>
                    <a:lnTo>
                      <a:pt x="57" y="12"/>
                    </a:lnTo>
                    <a:lnTo>
                      <a:pt x="57" y="9"/>
                    </a:lnTo>
                    <a:lnTo>
                      <a:pt x="57" y="6"/>
                    </a:lnTo>
                    <a:lnTo>
                      <a:pt x="57" y="3"/>
                    </a:lnTo>
                    <a:lnTo>
                      <a:pt x="54" y="0"/>
                    </a:lnTo>
                    <a:lnTo>
                      <a:pt x="51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54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77" name="Group 126"/>
            <p:cNvGrpSpPr>
              <a:grpSpLocks/>
            </p:cNvGrpSpPr>
            <p:nvPr/>
          </p:nvGrpSpPr>
          <p:grpSpPr bwMode="auto">
            <a:xfrm>
              <a:off x="2514" y="1678"/>
              <a:ext cx="213" cy="119"/>
              <a:chOff x="3208" y="2409"/>
              <a:chExt cx="290" cy="147"/>
            </a:xfrm>
          </p:grpSpPr>
          <p:sp>
            <p:nvSpPr>
              <p:cNvPr id="17899" name="Freeform 127"/>
              <p:cNvSpPr>
                <a:spLocks/>
              </p:cNvSpPr>
              <p:nvPr/>
            </p:nvSpPr>
            <p:spPr bwMode="auto">
              <a:xfrm>
                <a:off x="3208" y="2498"/>
                <a:ext cx="20" cy="58"/>
              </a:xfrm>
              <a:custGeom>
                <a:avLst/>
                <a:gdLst>
                  <a:gd name="T0" fmla="*/ 0 w 20"/>
                  <a:gd name="T1" fmla="*/ 52 h 58"/>
                  <a:gd name="T2" fmla="*/ 0 w 20"/>
                  <a:gd name="T3" fmla="*/ 52 h 58"/>
                  <a:gd name="T4" fmla="*/ 3 w 20"/>
                  <a:gd name="T5" fmla="*/ 55 h 58"/>
                  <a:gd name="T6" fmla="*/ 6 w 20"/>
                  <a:gd name="T7" fmla="*/ 58 h 58"/>
                  <a:gd name="T8" fmla="*/ 6 w 20"/>
                  <a:gd name="T9" fmla="*/ 58 h 58"/>
                  <a:gd name="T10" fmla="*/ 9 w 20"/>
                  <a:gd name="T11" fmla="*/ 55 h 58"/>
                  <a:gd name="T12" fmla="*/ 12 w 20"/>
                  <a:gd name="T13" fmla="*/ 55 h 58"/>
                  <a:gd name="T14" fmla="*/ 20 w 20"/>
                  <a:gd name="T15" fmla="*/ 9 h 58"/>
                  <a:gd name="T16" fmla="*/ 20 w 20"/>
                  <a:gd name="T17" fmla="*/ 6 h 58"/>
                  <a:gd name="T18" fmla="*/ 20 w 20"/>
                  <a:gd name="T19" fmla="*/ 3 h 58"/>
                  <a:gd name="T20" fmla="*/ 18 w 20"/>
                  <a:gd name="T21" fmla="*/ 0 h 58"/>
                  <a:gd name="T22" fmla="*/ 15 w 20"/>
                  <a:gd name="T23" fmla="*/ 0 h 58"/>
                  <a:gd name="T24" fmla="*/ 12 w 20"/>
                  <a:gd name="T25" fmla="*/ 3 h 58"/>
                  <a:gd name="T26" fmla="*/ 9 w 20"/>
                  <a:gd name="T27" fmla="*/ 6 h 58"/>
                  <a:gd name="T28" fmla="*/ 0 w 20"/>
                  <a:gd name="T29" fmla="*/ 52 h 5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"/>
                  <a:gd name="T46" fmla="*/ 0 h 58"/>
                  <a:gd name="T47" fmla="*/ 20 w 20"/>
                  <a:gd name="T48" fmla="*/ 58 h 5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" h="58">
                    <a:moveTo>
                      <a:pt x="0" y="52"/>
                    </a:moveTo>
                    <a:lnTo>
                      <a:pt x="0" y="52"/>
                    </a:lnTo>
                    <a:lnTo>
                      <a:pt x="3" y="55"/>
                    </a:lnTo>
                    <a:lnTo>
                      <a:pt x="6" y="58"/>
                    </a:lnTo>
                    <a:lnTo>
                      <a:pt x="9" y="55"/>
                    </a:lnTo>
                    <a:lnTo>
                      <a:pt x="12" y="55"/>
                    </a:lnTo>
                    <a:lnTo>
                      <a:pt x="20" y="9"/>
                    </a:lnTo>
                    <a:lnTo>
                      <a:pt x="20" y="6"/>
                    </a:lnTo>
                    <a:lnTo>
                      <a:pt x="20" y="3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9" y="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00" name="Freeform 128"/>
              <p:cNvSpPr>
                <a:spLocks/>
              </p:cNvSpPr>
              <p:nvPr/>
            </p:nvSpPr>
            <p:spPr bwMode="auto">
              <a:xfrm>
                <a:off x="3243" y="2450"/>
                <a:ext cx="49" cy="37"/>
              </a:xfrm>
              <a:custGeom>
                <a:avLst/>
                <a:gdLst>
                  <a:gd name="T0" fmla="*/ 0 w 49"/>
                  <a:gd name="T1" fmla="*/ 28 h 37"/>
                  <a:gd name="T2" fmla="*/ 0 w 49"/>
                  <a:gd name="T3" fmla="*/ 31 h 37"/>
                  <a:gd name="T4" fmla="*/ 0 w 49"/>
                  <a:gd name="T5" fmla="*/ 34 h 37"/>
                  <a:gd name="T6" fmla="*/ 0 w 49"/>
                  <a:gd name="T7" fmla="*/ 37 h 37"/>
                  <a:gd name="T8" fmla="*/ 3 w 49"/>
                  <a:gd name="T9" fmla="*/ 37 h 37"/>
                  <a:gd name="T10" fmla="*/ 6 w 49"/>
                  <a:gd name="T11" fmla="*/ 37 h 37"/>
                  <a:gd name="T12" fmla="*/ 8 w 49"/>
                  <a:gd name="T13" fmla="*/ 37 h 37"/>
                  <a:gd name="T14" fmla="*/ 46 w 49"/>
                  <a:gd name="T15" fmla="*/ 8 h 37"/>
                  <a:gd name="T16" fmla="*/ 49 w 49"/>
                  <a:gd name="T17" fmla="*/ 5 h 37"/>
                  <a:gd name="T18" fmla="*/ 49 w 49"/>
                  <a:gd name="T19" fmla="*/ 2 h 37"/>
                  <a:gd name="T20" fmla="*/ 46 w 49"/>
                  <a:gd name="T21" fmla="*/ 0 h 37"/>
                  <a:gd name="T22" fmla="*/ 43 w 49"/>
                  <a:gd name="T23" fmla="*/ 0 h 37"/>
                  <a:gd name="T24" fmla="*/ 40 w 49"/>
                  <a:gd name="T25" fmla="*/ 0 h 37"/>
                  <a:gd name="T26" fmla="*/ 37 w 49"/>
                  <a:gd name="T27" fmla="*/ 0 h 37"/>
                  <a:gd name="T28" fmla="*/ 0 w 49"/>
                  <a:gd name="T29" fmla="*/ 28 h 3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9"/>
                  <a:gd name="T46" fmla="*/ 0 h 37"/>
                  <a:gd name="T47" fmla="*/ 49 w 49"/>
                  <a:gd name="T48" fmla="*/ 37 h 3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9" h="37">
                    <a:moveTo>
                      <a:pt x="0" y="28"/>
                    </a:moveTo>
                    <a:lnTo>
                      <a:pt x="0" y="31"/>
                    </a:lnTo>
                    <a:lnTo>
                      <a:pt x="0" y="34"/>
                    </a:lnTo>
                    <a:lnTo>
                      <a:pt x="0" y="37"/>
                    </a:lnTo>
                    <a:lnTo>
                      <a:pt x="3" y="37"/>
                    </a:lnTo>
                    <a:lnTo>
                      <a:pt x="6" y="37"/>
                    </a:lnTo>
                    <a:lnTo>
                      <a:pt x="8" y="37"/>
                    </a:lnTo>
                    <a:lnTo>
                      <a:pt x="46" y="8"/>
                    </a:lnTo>
                    <a:lnTo>
                      <a:pt x="49" y="5"/>
                    </a:lnTo>
                    <a:lnTo>
                      <a:pt x="49" y="2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01" name="Freeform 129"/>
              <p:cNvSpPr>
                <a:spLocks/>
              </p:cNvSpPr>
              <p:nvPr/>
            </p:nvSpPr>
            <p:spPr bwMode="auto">
              <a:xfrm>
                <a:off x="3306" y="2409"/>
                <a:ext cx="52" cy="32"/>
              </a:xfrm>
              <a:custGeom>
                <a:avLst/>
                <a:gdLst>
                  <a:gd name="T0" fmla="*/ 3 w 52"/>
                  <a:gd name="T1" fmla="*/ 20 h 32"/>
                  <a:gd name="T2" fmla="*/ 0 w 52"/>
                  <a:gd name="T3" fmla="*/ 23 h 32"/>
                  <a:gd name="T4" fmla="*/ 0 w 52"/>
                  <a:gd name="T5" fmla="*/ 26 h 32"/>
                  <a:gd name="T6" fmla="*/ 3 w 52"/>
                  <a:gd name="T7" fmla="*/ 29 h 32"/>
                  <a:gd name="T8" fmla="*/ 6 w 52"/>
                  <a:gd name="T9" fmla="*/ 32 h 32"/>
                  <a:gd name="T10" fmla="*/ 9 w 52"/>
                  <a:gd name="T11" fmla="*/ 32 h 32"/>
                  <a:gd name="T12" fmla="*/ 11 w 52"/>
                  <a:gd name="T13" fmla="*/ 29 h 32"/>
                  <a:gd name="T14" fmla="*/ 34 w 52"/>
                  <a:gd name="T15" fmla="*/ 15 h 32"/>
                  <a:gd name="T16" fmla="*/ 29 w 52"/>
                  <a:gd name="T17" fmla="*/ 9 h 32"/>
                  <a:gd name="T18" fmla="*/ 31 w 52"/>
                  <a:gd name="T19" fmla="*/ 15 h 32"/>
                  <a:gd name="T20" fmla="*/ 43 w 52"/>
                  <a:gd name="T21" fmla="*/ 12 h 32"/>
                  <a:gd name="T22" fmla="*/ 40 w 52"/>
                  <a:gd name="T23" fmla="*/ 6 h 32"/>
                  <a:gd name="T24" fmla="*/ 40 w 52"/>
                  <a:gd name="T25" fmla="*/ 12 h 32"/>
                  <a:gd name="T26" fmla="*/ 46 w 52"/>
                  <a:gd name="T27" fmla="*/ 12 h 32"/>
                  <a:gd name="T28" fmla="*/ 49 w 52"/>
                  <a:gd name="T29" fmla="*/ 12 h 32"/>
                  <a:gd name="T30" fmla="*/ 52 w 52"/>
                  <a:gd name="T31" fmla="*/ 12 h 32"/>
                  <a:gd name="T32" fmla="*/ 52 w 52"/>
                  <a:gd name="T33" fmla="*/ 9 h 32"/>
                  <a:gd name="T34" fmla="*/ 52 w 52"/>
                  <a:gd name="T35" fmla="*/ 6 h 32"/>
                  <a:gd name="T36" fmla="*/ 52 w 52"/>
                  <a:gd name="T37" fmla="*/ 3 h 32"/>
                  <a:gd name="T38" fmla="*/ 49 w 52"/>
                  <a:gd name="T39" fmla="*/ 0 h 32"/>
                  <a:gd name="T40" fmla="*/ 43 w 52"/>
                  <a:gd name="T41" fmla="*/ 0 h 32"/>
                  <a:gd name="T42" fmla="*/ 40 w 52"/>
                  <a:gd name="T43" fmla="*/ 0 h 32"/>
                  <a:gd name="T44" fmla="*/ 29 w 52"/>
                  <a:gd name="T45" fmla="*/ 3 h 32"/>
                  <a:gd name="T46" fmla="*/ 26 w 52"/>
                  <a:gd name="T47" fmla="*/ 6 h 32"/>
                  <a:gd name="T48" fmla="*/ 3 w 52"/>
                  <a:gd name="T49" fmla="*/ 20 h 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2"/>
                  <a:gd name="T77" fmla="*/ 52 w 52"/>
                  <a:gd name="T78" fmla="*/ 32 h 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2">
                    <a:moveTo>
                      <a:pt x="3" y="20"/>
                    </a:moveTo>
                    <a:lnTo>
                      <a:pt x="0" y="23"/>
                    </a:lnTo>
                    <a:lnTo>
                      <a:pt x="0" y="26"/>
                    </a:lnTo>
                    <a:lnTo>
                      <a:pt x="3" y="29"/>
                    </a:lnTo>
                    <a:lnTo>
                      <a:pt x="6" y="32"/>
                    </a:lnTo>
                    <a:lnTo>
                      <a:pt x="9" y="32"/>
                    </a:lnTo>
                    <a:lnTo>
                      <a:pt x="11" y="29"/>
                    </a:lnTo>
                    <a:lnTo>
                      <a:pt x="34" y="15"/>
                    </a:lnTo>
                    <a:lnTo>
                      <a:pt x="29" y="9"/>
                    </a:lnTo>
                    <a:lnTo>
                      <a:pt x="31" y="15"/>
                    </a:lnTo>
                    <a:lnTo>
                      <a:pt x="43" y="12"/>
                    </a:lnTo>
                    <a:lnTo>
                      <a:pt x="40" y="6"/>
                    </a:lnTo>
                    <a:lnTo>
                      <a:pt x="40" y="12"/>
                    </a:lnTo>
                    <a:lnTo>
                      <a:pt x="46" y="12"/>
                    </a:lnTo>
                    <a:lnTo>
                      <a:pt x="49" y="12"/>
                    </a:lnTo>
                    <a:lnTo>
                      <a:pt x="52" y="12"/>
                    </a:lnTo>
                    <a:lnTo>
                      <a:pt x="52" y="9"/>
                    </a:lnTo>
                    <a:lnTo>
                      <a:pt x="52" y="6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29" y="3"/>
                    </a:lnTo>
                    <a:lnTo>
                      <a:pt x="26" y="6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02" name="Freeform 130"/>
              <p:cNvSpPr>
                <a:spLocks/>
              </p:cNvSpPr>
              <p:nvPr/>
            </p:nvSpPr>
            <p:spPr bwMode="auto">
              <a:xfrm>
                <a:off x="3380" y="2412"/>
                <a:ext cx="55" cy="29"/>
              </a:xfrm>
              <a:custGeom>
                <a:avLst/>
                <a:gdLst>
                  <a:gd name="T0" fmla="*/ 9 w 55"/>
                  <a:gd name="T1" fmla="*/ 0 h 29"/>
                  <a:gd name="T2" fmla="*/ 6 w 55"/>
                  <a:gd name="T3" fmla="*/ 0 h 29"/>
                  <a:gd name="T4" fmla="*/ 3 w 55"/>
                  <a:gd name="T5" fmla="*/ 3 h 29"/>
                  <a:gd name="T6" fmla="*/ 0 w 55"/>
                  <a:gd name="T7" fmla="*/ 6 h 29"/>
                  <a:gd name="T8" fmla="*/ 0 w 55"/>
                  <a:gd name="T9" fmla="*/ 9 h 29"/>
                  <a:gd name="T10" fmla="*/ 3 w 55"/>
                  <a:gd name="T11" fmla="*/ 12 h 29"/>
                  <a:gd name="T12" fmla="*/ 6 w 55"/>
                  <a:gd name="T13" fmla="*/ 12 h 29"/>
                  <a:gd name="T14" fmla="*/ 15 w 55"/>
                  <a:gd name="T15" fmla="*/ 15 h 29"/>
                  <a:gd name="T16" fmla="*/ 15 w 55"/>
                  <a:gd name="T17" fmla="*/ 9 h 29"/>
                  <a:gd name="T18" fmla="*/ 12 w 55"/>
                  <a:gd name="T19" fmla="*/ 15 h 29"/>
                  <a:gd name="T20" fmla="*/ 23 w 55"/>
                  <a:gd name="T21" fmla="*/ 20 h 29"/>
                  <a:gd name="T22" fmla="*/ 26 w 55"/>
                  <a:gd name="T23" fmla="*/ 20 h 29"/>
                  <a:gd name="T24" fmla="*/ 35 w 55"/>
                  <a:gd name="T25" fmla="*/ 23 h 29"/>
                  <a:gd name="T26" fmla="*/ 35 w 55"/>
                  <a:gd name="T27" fmla="*/ 17 h 29"/>
                  <a:gd name="T28" fmla="*/ 32 w 55"/>
                  <a:gd name="T29" fmla="*/ 23 h 29"/>
                  <a:gd name="T30" fmla="*/ 43 w 55"/>
                  <a:gd name="T31" fmla="*/ 29 h 29"/>
                  <a:gd name="T32" fmla="*/ 43 w 55"/>
                  <a:gd name="T33" fmla="*/ 29 h 29"/>
                  <a:gd name="T34" fmla="*/ 46 w 55"/>
                  <a:gd name="T35" fmla="*/ 29 h 29"/>
                  <a:gd name="T36" fmla="*/ 49 w 55"/>
                  <a:gd name="T37" fmla="*/ 29 h 29"/>
                  <a:gd name="T38" fmla="*/ 52 w 55"/>
                  <a:gd name="T39" fmla="*/ 29 h 29"/>
                  <a:gd name="T40" fmla="*/ 55 w 55"/>
                  <a:gd name="T41" fmla="*/ 26 h 29"/>
                  <a:gd name="T42" fmla="*/ 55 w 55"/>
                  <a:gd name="T43" fmla="*/ 23 h 29"/>
                  <a:gd name="T44" fmla="*/ 52 w 55"/>
                  <a:gd name="T45" fmla="*/ 20 h 29"/>
                  <a:gd name="T46" fmla="*/ 52 w 55"/>
                  <a:gd name="T47" fmla="*/ 20 h 29"/>
                  <a:gd name="T48" fmla="*/ 41 w 55"/>
                  <a:gd name="T49" fmla="*/ 15 h 29"/>
                  <a:gd name="T50" fmla="*/ 38 w 55"/>
                  <a:gd name="T51" fmla="*/ 12 h 29"/>
                  <a:gd name="T52" fmla="*/ 29 w 55"/>
                  <a:gd name="T53" fmla="*/ 9 h 29"/>
                  <a:gd name="T54" fmla="*/ 26 w 55"/>
                  <a:gd name="T55" fmla="*/ 15 h 29"/>
                  <a:gd name="T56" fmla="*/ 32 w 55"/>
                  <a:gd name="T57" fmla="*/ 12 h 29"/>
                  <a:gd name="T58" fmla="*/ 21 w 55"/>
                  <a:gd name="T59" fmla="*/ 6 h 29"/>
                  <a:gd name="T60" fmla="*/ 18 w 55"/>
                  <a:gd name="T61" fmla="*/ 3 h 29"/>
                  <a:gd name="T62" fmla="*/ 9 w 55"/>
                  <a:gd name="T63" fmla="*/ 0 h 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5"/>
                  <a:gd name="T97" fmla="*/ 0 h 29"/>
                  <a:gd name="T98" fmla="*/ 55 w 55"/>
                  <a:gd name="T99" fmla="*/ 29 h 2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5" h="29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15" y="15"/>
                    </a:lnTo>
                    <a:lnTo>
                      <a:pt x="15" y="9"/>
                    </a:lnTo>
                    <a:lnTo>
                      <a:pt x="12" y="15"/>
                    </a:lnTo>
                    <a:lnTo>
                      <a:pt x="23" y="20"/>
                    </a:lnTo>
                    <a:lnTo>
                      <a:pt x="26" y="20"/>
                    </a:lnTo>
                    <a:lnTo>
                      <a:pt x="35" y="23"/>
                    </a:lnTo>
                    <a:lnTo>
                      <a:pt x="35" y="17"/>
                    </a:lnTo>
                    <a:lnTo>
                      <a:pt x="32" y="23"/>
                    </a:lnTo>
                    <a:lnTo>
                      <a:pt x="43" y="29"/>
                    </a:lnTo>
                    <a:lnTo>
                      <a:pt x="46" y="29"/>
                    </a:lnTo>
                    <a:lnTo>
                      <a:pt x="49" y="29"/>
                    </a:lnTo>
                    <a:lnTo>
                      <a:pt x="52" y="29"/>
                    </a:lnTo>
                    <a:lnTo>
                      <a:pt x="55" y="26"/>
                    </a:lnTo>
                    <a:lnTo>
                      <a:pt x="55" y="23"/>
                    </a:lnTo>
                    <a:lnTo>
                      <a:pt x="52" y="20"/>
                    </a:lnTo>
                    <a:lnTo>
                      <a:pt x="41" y="15"/>
                    </a:lnTo>
                    <a:lnTo>
                      <a:pt x="38" y="12"/>
                    </a:lnTo>
                    <a:lnTo>
                      <a:pt x="29" y="9"/>
                    </a:lnTo>
                    <a:lnTo>
                      <a:pt x="26" y="15"/>
                    </a:lnTo>
                    <a:lnTo>
                      <a:pt x="32" y="12"/>
                    </a:lnTo>
                    <a:lnTo>
                      <a:pt x="21" y="6"/>
                    </a:lnTo>
                    <a:lnTo>
                      <a:pt x="18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03" name="Freeform 131"/>
              <p:cNvSpPr>
                <a:spLocks/>
              </p:cNvSpPr>
              <p:nvPr/>
            </p:nvSpPr>
            <p:spPr bwMode="auto">
              <a:xfrm>
                <a:off x="3449" y="2452"/>
                <a:ext cx="38" cy="49"/>
              </a:xfrm>
              <a:custGeom>
                <a:avLst/>
                <a:gdLst>
                  <a:gd name="T0" fmla="*/ 9 w 38"/>
                  <a:gd name="T1" fmla="*/ 0 h 49"/>
                  <a:gd name="T2" fmla="*/ 6 w 38"/>
                  <a:gd name="T3" fmla="*/ 0 h 49"/>
                  <a:gd name="T4" fmla="*/ 3 w 38"/>
                  <a:gd name="T5" fmla="*/ 0 h 49"/>
                  <a:gd name="T6" fmla="*/ 0 w 38"/>
                  <a:gd name="T7" fmla="*/ 0 h 49"/>
                  <a:gd name="T8" fmla="*/ 0 w 38"/>
                  <a:gd name="T9" fmla="*/ 3 h 49"/>
                  <a:gd name="T10" fmla="*/ 0 w 38"/>
                  <a:gd name="T11" fmla="*/ 6 h 49"/>
                  <a:gd name="T12" fmla="*/ 0 w 38"/>
                  <a:gd name="T13" fmla="*/ 9 h 49"/>
                  <a:gd name="T14" fmla="*/ 3 w 38"/>
                  <a:gd name="T15" fmla="*/ 12 h 49"/>
                  <a:gd name="T16" fmla="*/ 9 w 38"/>
                  <a:gd name="T17" fmla="*/ 20 h 49"/>
                  <a:gd name="T18" fmla="*/ 17 w 38"/>
                  <a:gd name="T19" fmla="*/ 29 h 49"/>
                  <a:gd name="T20" fmla="*/ 20 w 38"/>
                  <a:gd name="T21" fmla="*/ 23 h 49"/>
                  <a:gd name="T22" fmla="*/ 15 w 38"/>
                  <a:gd name="T23" fmla="*/ 26 h 49"/>
                  <a:gd name="T24" fmla="*/ 20 w 38"/>
                  <a:gd name="T25" fmla="*/ 38 h 49"/>
                  <a:gd name="T26" fmla="*/ 26 w 38"/>
                  <a:gd name="T27" fmla="*/ 46 h 49"/>
                  <a:gd name="T28" fmla="*/ 26 w 38"/>
                  <a:gd name="T29" fmla="*/ 49 h 49"/>
                  <a:gd name="T30" fmla="*/ 29 w 38"/>
                  <a:gd name="T31" fmla="*/ 49 h 49"/>
                  <a:gd name="T32" fmla="*/ 32 w 38"/>
                  <a:gd name="T33" fmla="*/ 49 h 49"/>
                  <a:gd name="T34" fmla="*/ 35 w 38"/>
                  <a:gd name="T35" fmla="*/ 49 h 49"/>
                  <a:gd name="T36" fmla="*/ 38 w 38"/>
                  <a:gd name="T37" fmla="*/ 46 h 49"/>
                  <a:gd name="T38" fmla="*/ 38 w 38"/>
                  <a:gd name="T39" fmla="*/ 43 h 49"/>
                  <a:gd name="T40" fmla="*/ 32 w 38"/>
                  <a:gd name="T41" fmla="*/ 35 h 49"/>
                  <a:gd name="T42" fmla="*/ 26 w 38"/>
                  <a:gd name="T43" fmla="*/ 23 h 49"/>
                  <a:gd name="T44" fmla="*/ 26 w 38"/>
                  <a:gd name="T45" fmla="*/ 20 h 49"/>
                  <a:gd name="T46" fmla="*/ 17 w 38"/>
                  <a:gd name="T47" fmla="*/ 12 h 49"/>
                  <a:gd name="T48" fmla="*/ 12 w 38"/>
                  <a:gd name="T49" fmla="*/ 3 h 49"/>
                  <a:gd name="T50" fmla="*/ 9 w 38"/>
                  <a:gd name="T51" fmla="*/ 0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8"/>
                  <a:gd name="T79" fmla="*/ 0 h 49"/>
                  <a:gd name="T80" fmla="*/ 38 w 38"/>
                  <a:gd name="T81" fmla="*/ 49 h 4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8" h="49">
                    <a:moveTo>
                      <a:pt x="9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9" y="20"/>
                    </a:lnTo>
                    <a:lnTo>
                      <a:pt x="17" y="29"/>
                    </a:lnTo>
                    <a:lnTo>
                      <a:pt x="20" y="23"/>
                    </a:lnTo>
                    <a:lnTo>
                      <a:pt x="15" y="26"/>
                    </a:lnTo>
                    <a:lnTo>
                      <a:pt x="20" y="38"/>
                    </a:lnTo>
                    <a:lnTo>
                      <a:pt x="26" y="46"/>
                    </a:lnTo>
                    <a:lnTo>
                      <a:pt x="26" y="49"/>
                    </a:lnTo>
                    <a:lnTo>
                      <a:pt x="29" y="49"/>
                    </a:lnTo>
                    <a:lnTo>
                      <a:pt x="32" y="49"/>
                    </a:lnTo>
                    <a:lnTo>
                      <a:pt x="35" y="49"/>
                    </a:lnTo>
                    <a:lnTo>
                      <a:pt x="38" y="46"/>
                    </a:lnTo>
                    <a:lnTo>
                      <a:pt x="38" y="43"/>
                    </a:lnTo>
                    <a:lnTo>
                      <a:pt x="32" y="35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17" y="12"/>
                    </a:lnTo>
                    <a:lnTo>
                      <a:pt x="12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04" name="Freeform 132"/>
              <p:cNvSpPr>
                <a:spLocks/>
              </p:cNvSpPr>
              <p:nvPr/>
            </p:nvSpPr>
            <p:spPr bwMode="auto">
              <a:xfrm>
                <a:off x="3461" y="2524"/>
                <a:ext cx="37" cy="32"/>
              </a:xfrm>
              <a:custGeom>
                <a:avLst/>
                <a:gdLst>
                  <a:gd name="T0" fmla="*/ 34 w 37"/>
                  <a:gd name="T1" fmla="*/ 3 h 32"/>
                  <a:gd name="T2" fmla="*/ 31 w 37"/>
                  <a:gd name="T3" fmla="*/ 0 h 32"/>
                  <a:gd name="T4" fmla="*/ 28 w 37"/>
                  <a:gd name="T5" fmla="*/ 0 h 32"/>
                  <a:gd name="T6" fmla="*/ 26 w 37"/>
                  <a:gd name="T7" fmla="*/ 0 h 32"/>
                  <a:gd name="T8" fmla="*/ 23 w 37"/>
                  <a:gd name="T9" fmla="*/ 0 h 32"/>
                  <a:gd name="T10" fmla="*/ 23 w 37"/>
                  <a:gd name="T11" fmla="*/ 3 h 32"/>
                  <a:gd name="T12" fmla="*/ 23 w 37"/>
                  <a:gd name="T13" fmla="*/ 6 h 32"/>
                  <a:gd name="T14" fmla="*/ 23 w 37"/>
                  <a:gd name="T15" fmla="*/ 9 h 32"/>
                  <a:gd name="T16" fmla="*/ 26 w 37"/>
                  <a:gd name="T17" fmla="*/ 23 h 32"/>
                  <a:gd name="T18" fmla="*/ 31 w 37"/>
                  <a:gd name="T19" fmla="*/ 20 h 32"/>
                  <a:gd name="T20" fmla="*/ 26 w 37"/>
                  <a:gd name="T21" fmla="*/ 20 h 32"/>
                  <a:gd name="T22" fmla="*/ 26 w 37"/>
                  <a:gd name="T23" fmla="*/ 26 h 32"/>
                  <a:gd name="T24" fmla="*/ 31 w 37"/>
                  <a:gd name="T25" fmla="*/ 26 h 32"/>
                  <a:gd name="T26" fmla="*/ 31 w 37"/>
                  <a:gd name="T27" fmla="*/ 20 h 32"/>
                  <a:gd name="T28" fmla="*/ 5 w 37"/>
                  <a:gd name="T29" fmla="*/ 20 h 32"/>
                  <a:gd name="T30" fmla="*/ 3 w 37"/>
                  <a:gd name="T31" fmla="*/ 23 h 32"/>
                  <a:gd name="T32" fmla="*/ 0 w 37"/>
                  <a:gd name="T33" fmla="*/ 26 h 32"/>
                  <a:gd name="T34" fmla="*/ 0 w 37"/>
                  <a:gd name="T35" fmla="*/ 29 h 32"/>
                  <a:gd name="T36" fmla="*/ 3 w 37"/>
                  <a:gd name="T37" fmla="*/ 32 h 32"/>
                  <a:gd name="T38" fmla="*/ 5 w 37"/>
                  <a:gd name="T39" fmla="*/ 32 h 32"/>
                  <a:gd name="T40" fmla="*/ 8 w 37"/>
                  <a:gd name="T41" fmla="*/ 32 h 32"/>
                  <a:gd name="T42" fmla="*/ 34 w 37"/>
                  <a:gd name="T43" fmla="*/ 32 h 32"/>
                  <a:gd name="T44" fmla="*/ 34 w 37"/>
                  <a:gd name="T45" fmla="*/ 29 h 32"/>
                  <a:gd name="T46" fmla="*/ 37 w 37"/>
                  <a:gd name="T47" fmla="*/ 29 h 32"/>
                  <a:gd name="T48" fmla="*/ 37 w 37"/>
                  <a:gd name="T49" fmla="*/ 23 h 32"/>
                  <a:gd name="T50" fmla="*/ 37 w 37"/>
                  <a:gd name="T51" fmla="*/ 20 h 32"/>
                  <a:gd name="T52" fmla="*/ 37 w 37"/>
                  <a:gd name="T53" fmla="*/ 20 h 32"/>
                  <a:gd name="T54" fmla="*/ 34 w 37"/>
                  <a:gd name="T55" fmla="*/ 6 h 32"/>
                  <a:gd name="T56" fmla="*/ 34 w 37"/>
                  <a:gd name="T57" fmla="*/ 3 h 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7"/>
                  <a:gd name="T88" fmla="*/ 0 h 32"/>
                  <a:gd name="T89" fmla="*/ 37 w 37"/>
                  <a:gd name="T90" fmla="*/ 32 h 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7" h="32">
                    <a:moveTo>
                      <a:pt x="34" y="3"/>
                    </a:moveTo>
                    <a:lnTo>
                      <a:pt x="31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23" y="3"/>
                    </a:lnTo>
                    <a:lnTo>
                      <a:pt x="23" y="6"/>
                    </a:lnTo>
                    <a:lnTo>
                      <a:pt x="23" y="9"/>
                    </a:lnTo>
                    <a:lnTo>
                      <a:pt x="26" y="23"/>
                    </a:lnTo>
                    <a:lnTo>
                      <a:pt x="31" y="20"/>
                    </a:lnTo>
                    <a:lnTo>
                      <a:pt x="26" y="20"/>
                    </a:lnTo>
                    <a:lnTo>
                      <a:pt x="26" y="26"/>
                    </a:lnTo>
                    <a:lnTo>
                      <a:pt x="31" y="26"/>
                    </a:lnTo>
                    <a:lnTo>
                      <a:pt x="31" y="20"/>
                    </a:lnTo>
                    <a:lnTo>
                      <a:pt x="5" y="20"/>
                    </a:lnTo>
                    <a:lnTo>
                      <a:pt x="3" y="23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3" y="32"/>
                    </a:lnTo>
                    <a:lnTo>
                      <a:pt x="5" y="32"/>
                    </a:lnTo>
                    <a:lnTo>
                      <a:pt x="8" y="32"/>
                    </a:lnTo>
                    <a:lnTo>
                      <a:pt x="34" y="32"/>
                    </a:lnTo>
                    <a:lnTo>
                      <a:pt x="34" y="29"/>
                    </a:lnTo>
                    <a:lnTo>
                      <a:pt x="37" y="29"/>
                    </a:lnTo>
                    <a:lnTo>
                      <a:pt x="37" y="23"/>
                    </a:lnTo>
                    <a:lnTo>
                      <a:pt x="37" y="20"/>
                    </a:lnTo>
                    <a:lnTo>
                      <a:pt x="34" y="6"/>
                    </a:ln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05" name="Freeform 133"/>
              <p:cNvSpPr>
                <a:spLocks/>
              </p:cNvSpPr>
              <p:nvPr/>
            </p:nvSpPr>
            <p:spPr bwMode="auto">
              <a:xfrm>
                <a:off x="3380" y="2544"/>
                <a:ext cx="58" cy="12"/>
              </a:xfrm>
              <a:custGeom>
                <a:avLst/>
                <a:gdLst>
                  <a:gd name="T0" fmla="*/ 55 w 58"/>
                  <a:gd name="T1" fmla="*/ 12 h 12"/>
                  <a:gd name="T2" fmla="*/ 58 w 58"/>
                  <a:gd name="T3" fmla="*/ 12 h 12"/>
                  <a:gd name="T4" fmla="*/ 58 w 58"/>
                  <a:gd name="T5" fmla="*/ 9 h 12"/>
                  <a:gd name="T6" fmla="*/ 58 w 58"/>
                  <a:gd name="T7" fmla="*/ 6 h 12"/>
                  <a:gd name="T8" fmla="*/ 58 w 58"/>
                  <a:gd name="T9" fmla="*/ 3 h 12"/>
                  <a:gd name="T10" fmla="*/ 55 w 58"/>
                  <a:gd name="T11" fmla="*/ 0 h 12"/>
                  <a:gd name="T12" fmla="*/ 52 w 58"/>
                  <a:gd name="T13" fmla="*/ 0 h 12"/>
                  <a:gd name="T14" fmla="*/ 6 w 58"/>
                  <a:gd name="T15" fmla="*/ 0 h 12"/>
                  <a:gd name="T16" fmla="*/ 3 w 58"/>
                  <a:gd name="T17" fmla="*/ 3 h 12"/>
                  <a:gd name="T18" fmla="*/ 0 w 58"/>
                  <a:gd name="T19" fmla="*/ 6 h 12"/>
                  <a:gd name="T20" fmla="*/ 0 w 58"/>
                  <a:gd name="T21" fmla="*/ 9 h 12"/>
                  <a:gd name="T22" fmla="*/ 3 w 58"/>
                  <a:gd name="T23" fmla="*/ 12 h 12"/>
                  <a:gd name="T24" fmla="*/ 6 w 58"/>
                  <a:gd name="T25" fmla="*/ 12 h 12"/>
                  <a:gd name="T26" fmla="*/ 9 w 58"/>
                  <a:gd name="T27" fmla="*/ 12 h 12"/>
                  <a:gd name="T28" fmla="*/ 55 w 58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8"/>
                  <a:gd name="T46" fmla="*/ 0 h 12"/>
                  <a:gd name="T47" fmla="*/ 58 w 58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8" h="12">
                    <a:moveTo>
                      <a:pt x="55" y="12"/>
                    </a:moveTo>
                    <a:lnTo>
                      <a:pt x="58" y="12"/>
                    </a:lnTo>
                    <a:lnTo>
                      <a:pt x="58" y="9"/>
                    </a:lnTo>
                    <a:lnTo>
                      <a:pt x="58" y="6"/>
                    </a:lnTo>
                    <a:lnTo>
                      <a:pt x="58" y="3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55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06" name="Freeform 134"/>
              <p:cNvSpPr>
                <a:spLocks/>
              </p:cNvSpPr>
              <p:nvPr/>
            </p:nvSpPr>
            <p:spPr bwMode="auto">
              <a:xfrm>
                <a:off x="3300" y="2544"/>
                <a:ext cx="58" cy="12"/>
              </a:xfrm>
              <a:custGeom>
                <a:avLst/>
                <a:gdLst>
                  <a:gd name="T0" fmla="*/ 55 w 58"/>
                  <a:gd name="T1" fmla="*/ 12 h 12"/>
                  <a:gd name="T2" fmla="*/ 58 w 58"/>
                  <a:gd name="T3" fmla="*/ 12 h 12"/>
                  <a:gd name="T4" fmla="*/ 58 w 58"/>
                  <a:gd name="T5" fmla="*/ 9 h 12"/>
                  <a:gd name="T6" fmla="*/ 58 w 58"/>
                  <a:gd name="T7" fmla="*/ 6 h 12"/>
                  <a:gd name="T8" fmla="*/ 58 w 58"/>
                  <a:gd name="T9" fmla="*/ 3 h 12"/>
                  <a:gd name="T10" fmla="*/ 55 w 58"/>
                  <a:gd name="T11" fmla="*/ 0 h 12"/>
                  <a:gd name="T12" fmla="*/ 52 w 58"/>
                  <a:gd name="T13" fmla="*/ 0 h 12"/>
                  <a:gd name="T14" fmla="*/ 6 w 58"/>
                  <a:gd name="T15" fmla="*/ 0 h 12"/>
                  <a:gd name="T16" fmla="*/ 3 w 58"/>
                  <a:gd name="T17" fmla="*/ 3 h 12"/>
                  <a:gd name="T18" fmla="*/ 0 w 58"/>
                  <a:gd name="T19" fmla="*/ 6 h 12"/>
                  <a:gd name="T20" fmla="*/ 0 w 58"/>
                  <a:gd name="T21" fmla="*/ 9 h 12"/>
                  <a:gd name="T22" fmla="*/ 3 w 58"/>
                  <a:gd name="T23" fmla="*/ 12 h 12"/>
                  <a:gd name="T24" fmla="*/ 6 w 58"/>
                  <a:gd name="T25" fmla="*/ 12 h 12"/>
                  <a:gd name="T26" fmla="*/ 9 w 58"/>
                  <a:gd name="T27" fmla="*/ 12 h 12"/>
                  <a:gd name="T28" fmla="*/ 55 w 58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8"/>
                  <a:gd name="T46" fmla="*/ 0 h 12"/>
                  <a:gd name="T47" fmla="*/ 58 w 58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8" h="12">
                    <a:moveTo>
                      <a:pt x="55" y="12"/>
                    </a:moveTo>
                    <a:lnTo>
                      <a:pt x="58" y="12"/>
                    </a:lnTo>
                    <a:lnTo>
                      <a:pt x="58" y="9"/>
                    </a:lnTo>
                    <a:lnTo>
                      <a:pt x="58" y="6"/>
                    </a:lnTo>
                    <a:lnTo>
                      <a:pt x="58" y="3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55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907" name="Freeform 135"/>
              <p:cNvSpPr>
                <a:spLocks/>
              </p:cNvSpPr>
              <p:nvPr/>
            </p:nvSpPr>
            <p:spPr bwMode="auto">
              <a:xfrm>
                <a:off x="3220" y="2544"/>
                <a:ext cx="57" cy="12"/>
              </a:xfrm>
              <a:custGeom>
                <a:avLst/>
                <a:gdLst>
                  <a:gd name="T0" fmla="*/ 54 w 57"/>
                  <a:gd name="T1" fmla="*/ 12 h 12"/>
                  <a:gd name="T2" fmla="*/ 57 w 57"/>
                  <a:gd name="T3" fmla="*/ 12 h 12"/>
                  <a:gd name="T4" fmla="*/ 57 w 57"/>
                  <a:gd name="T5" fmla="*/ 9 h 12"/>
                  <a:gd name="T6" fmla="*/ 57 w 57"/>
                  <a:gd name="T7" fmla="*/ 6 h 12"/>
                  <a:gd name="T8" fmla="*/ 57 w 57"/>
                  <a:gd name="T9" fmla="*/ 3 h 12"/>
                  <a:gd name="T10" fmla="*/ 54 w 57"/>
                  <a:gd name="T11" fmla="*/ 0 h 12"/>
                  <a:gd name="T12" fmla="*/ 51 w 57"/>
                  <a:gd name="T13" fmla="*/ 0 h 12"/>
                  <a:gd name="T14" fmla="*/ 6 w 57"/>
                  <a:gd name="T15" fmla="*/ 0 h 12"/>
                  <a:gd name="T16" fmla="*/ 3 w 57"/>
                  <a:gd name="T17" fmla="*/ 3 h 12"/>
                  <a:gd name="T18" fmla="*/ 0 w 57"/>
                  <a:gd name="T19" fmla="*/ 6 h 12"/>
                  <a:gd name="T20" fmla="*/ 0 w 57"/>
                  <a:gd name="T21" fmla="*/ 9 h 12"/>
                  <a:gd name="T22" fmla="*/ 3 w 57"/>
                  <a:gd name="T23" fmla="*/ 12 h 12"/>
                  <a:gd name="T24" fmla="*/ 6 w 57"/>
                  <a:gd name="T25" fmla="*/ 12 h 12"/>
                  <a:gd name="T26" fmla="*/ 8 w 57"/>
                  <a:gd name="T27" fmla="*/ 12 h 12"/>
                  <a:gd name="T28" fmla="*/ 54 w 57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2"/>
                  <a:gd name="T47" fmla="*/ 57 w 57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2">
                    <a:moveTo>
                      <a:pt x="54" y="12"/>
                    </a:moveTo>
                    <a:lnTo>
                      <a:pt x="57" y="12"/>
                    </a:lnTo>
                    <a:lnTo>
                      <a:pt x="57" y="9"/>
                    </a:lnTo>
                    <a:lnTo>
                      <a:pt x="57" y="6"/>
                    </a:lnTo>
                    <a:lnTo>
                      <a:pt x="57" y="3"/>
                    </a:lnTo>
                    <a:lnTo>
                      <a:pt x="54" y="0"/>
                    </a:lnTo>
                    <a:lnTo>
                      <a:pt x="51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8" y="12"/>
                    </a:lnTo>
                    <a:lnTo>
                      <a:pt x="54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78" name="Group 136"/>
            <p:cNvGrpSpPr>
              <a:grpSpLocks/>
            </p:cNvGrpSpPr>
            <p:nvPr/>
          </p:nvGrpSpPr>
          <p:grpSpPr bwMode="auto">
            <a:xfrm>
              <a:off x="2514" y="1820"/>
              <a:ext cx="213" cy="120"/>
              <a:chOff x="3208" y="2584"/>
              <a:chExt cx="290" cy="149"/>
            </a:xfrm>
          </p:grpSpPr>
          <p:sp>
            <p:nvSpPr>
              <p:cNvPr id="17890" name="Freeform 137"/>
              <p:cNvSpPr>
                <a:spLocks/>
              </p:cNvSpPr>
              <p:nvPr/>
            </p:nvSpPr>
            <p:spPr bwMode="auto">
              <a:xfrm>
                <a:off x="3208" y="2676"/>
                <a:ext cx="20" cy="57"/>
              </a:xfrm>
              <a:custGeom>
                <a:avLst/>
                <a:gdLst>
                  <a:gd name="T0" fmla="*/ 0 w 20"/>
                  <a:gd name="T1" fmla="*/ 51 h 57"/>
                  <a:gd name="T2" fmla="*/ 0 w 20"/>
                  <a:gd name="T3" fmla="*/ 51 h 57"/>
                  <a:gd name="T4" fmla="*/ 3 w 20"/>
                  <a:gd name="T5" fmla="*/ 54 h 57"/>
                  <a:gd name="T6" fmla="*/ 6 w 20"/>
                  <a:gd name="T7" fmla="*/ 57 h 57"/>
                  <a:gd name="T8" fmla="*/ 6 w 20"/>
                  <a:gd name="T9" fmla="*/ 57 h 57"/>
                  <a:gd name="T10" fmla="*/ 9 w 20"/>
                  <a:gd name="T11" fmla="*/ 54 h 57"/>
                  <a:gd name="T12" fmla="*/ 12 w 20"/>
                  <a:gd name="T13" fmla="*/ 54 h 57"/>
                  <a:gd name="T14" fmla="*/ 20 w 20"/>
                  <a:gd name="T15" fmla="*/ 8 h 57"/>
                  <a:gd name="T16" fmla="*/ 20 w 20"/>
                  <a:gd name="T17" fmla="*/ 6 h 57"/>
                  <a:gd name="T18" fmla="*/ 20 w 20"/>
                  <a:gd name="T19" fmla="*/ 3 h 57"/>
                  <a:gd name="T20" fmla="*/ 18 w 20"/>
                  <a:gd name="T21" fmla="*/ 0 h 57"/>
                  <a:gd name="T22" fmla="*/ 15 w 20"/>
                  <a:gd name="T23" fmla="*/ 0 h 57"/>
                  <a:gd name="T24" fmla="*/ 12 w 20"/>
                  <a:gd name="T25" fmla="*/ 3 h 57"/>
                  <a:gd name="T26" fmla="*/ 9 w 20"/>
                  <a:gd name="T27" fmla="*/ 6 h 57"/>
                  <a:gd name="T28" fmla="*/ 0 w 20"/>
                  <a:gd name="T29" fmla="*/ 51 h 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"/>
                  <a:gd name="T46" fmla="*/ 0 h 57"/>
                  <a:gd name="T47" fmla="*/ 20 w 20"/>
                  <a:gd name="T48" fmla="*/ 57 h 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" h="57">
                    <a:moveTo>
                      <a:pt x="0" y="51"/>
                    </a:moveTo>
                    <a:lnTo>
                      <a:pt x="0" y="51"/>
                    </a:lnTo>
                    <a:lnTo>
                      <a:pt x="3" y="54"/>
                    </a:lnTo>
                    <a:lnTo>
                      <a:pt x="6" y="57"/>
                    </a:lnTo>
                    <a:lnTo>
                      <a:pt x="9" y="54"/>
                    </a:lnTo>
                    <a:lnTo>
                      <a:pt x="12" y="54"/>
                    </a:lnTo>
                    <a:lnTo>
                      <a:pt x="20" y="8"/>
                    </a:lnTo>
                    <a:lnTo>
                      <a:pt x="20" y="6"/>
                    </a:lnTo>
                    <a:lnTo>
                      <a:pt x="20" y="3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9" y="6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91" name="Freeform 138"/>
              <p:cNvSpPr>
                <a:spLocks/>
              </p:cNvSpPr>
              <p:nvPr/>
            </p:nvSpPr>
            <p:spPr bwMode="auto">
              <a:xfrm>
                <a:off x="3243" y="2624"/>
                <a:ext cx="46" cy="40"/>
              </a:xfrm>
              <a:custGeom>
                <a:avLst/>
                <a:gdLst>
                  <a:gd name="T0" fmla="*/ 0 w 46"/>
                  <a:gd name="T1" fmla="*/ 32 h 40"/>
                  <a:gd name="T2" fmla="*/ 0 w 46"/>
                  <a:gd name="T3" fmla="*/ 35 h 40"/>
                  <a:gd name="T4" fmla="*/ 0 w 46"/>
                  <a:gd name="T5" fmla="*/ 38 h 40"/>
                  <a:gd name="T6" fmla="*/ 0 w 46"/>
                  <a:gd name="T7" fmla="*/ 40 h 40"/>
                  <a:gd name="T8" fmla="*/ 3 w 46"/>
                  <a:gd name="T9" fmla="*/ 40 h 40"/>
                  <a:gd name="T10" fmla="*/ 6 w 46"/>
                  <a:gd name="T11" fmla="*/ 40 h 40"/>
                  <a:gd name="T12" fmla="*/ 8 w 46"/>
                  <a:gd name="T13" fmla="*/ 40 h 40"/>
                  <a:gd name="T14" fmla="*/ 46 w 46"/>
                  <a:gd name="T15" fmla="*/ 12 h 40"/>
                  <a:gd name="T16" fmla="*/ 46 w 46"/>
                  <a:gd name="T17" fmla="*/ 9 h 40"/>
                  <a:gd name="T18" fmla="*/ 46 w 46"/>
                  <a:gd name="T19" fmla="*/ 6 h 40"/>
                  <a:gd name="T20" fmla="*/ 46 w 46"/>
                  <a:gd name="T21" fmla="*/ 3 h 40"/>
                  <a:gd name="T22" fmla="*/ 43 w 46"/>
                  <a:gd name="T23" fmla="*/ 0 h 40"/>
                  <a:gd name="T24" fmla="*/ 40 w 46"/>
                  <a:gd name="T25" fmla="*/ 0 h 40"/>
                  <a:gd name="T26" fmla="*/ 37 w 46"/>
                  <a:gd name="T27" fmla="*/ 3 h 40"/>
                  <a:gd name="T28" fmla="*/ 0 w 46"/>
                  <a:gd name="T29" fmla="*/ 32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"/>
                  <a:gd name="T46" fmla="*/ 0 h 40"/>
                  <a:gd name="T47" fmla="*/ 46 w 46"/>
                  <a:gd name="T48" fmla="*/ 40 h 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" h="40">
                    <a:moveTo>
                      <a:pt x="0" y="32"/>
                    </a:moveTo>
                    <a:lnTo>
                      <a:pt x="0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3" y="40"/>
                    </a:lnTo>
                    <a:lnTo>
                      <a:pt x="6" y="40"/>
                    </a:lnTo>
                    <a:lnTo>
                      <a:pt x="8" y="40"/>
                    </a:lnTo>
                    <a:lnTo>
                      <a:pt x="46" y="12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6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3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92" name="Freeform 139"/>
              <p:cNvSpPr>
                <a:spLocks/>
              </p:cNvSpPr>
              <p:nvPr/>
            </p:nvSpPr>
            <p:spPr bwMode="auto">
              <a:xfrm>
                <a:off x="3306" y="2584"/>
                <a:ext cx="52" cy="32"/>
              </a:xfrm>
              <a:custGeom>
                <a:avLst/>
                <a:gdLst>
                  <a:gd name="T0" fmla="*/ 0 w 52"/>
                  <a:gd name="T1" fmla="*/ 23 h 32"/>
                  <a:gd name="T2" fmla="*/ 0 w 52"/>
                  <a:gd name="T3" fmla="*/ 26 h 32"/>
                  <a:gd name="T4" fmla="*/ 0 w 52"/>
                  <a:gd name="T5" fmla="*/ 29 h 32"/>
                  <a:gd name="T6" fmla="*/ 0 w 52"/>
                  <a:gd name="T7" fmla="*/ 32 h 32"/>
                  <a:gd name="T8" fmla="*/ 3 w 52"/>
                  <a:gd name="T9" fmla="*/ 32 h 32"/>
                  <a:gd name="T10" fmla="*/ 6 w 52"/>
                  <a:gd name="T11" fmla="*/ 32 h 32"/>
                  <a:gd name="T12" fmla="*/ 9 w 52"/>
                  <a:gd name="T13" fmla="*/ 32 h 32"/>
                  <a:gd name="T14" fmla="*/ 34 w 52"/>
                  <a:gd name="T15" fmla="*/ 15 h 32"/>
                  <a:gd name="T16" fmla="*/ 29 w 52"/>
                  <a:gd name="T17" fmla="*/ 9 h 32"/>
                  <a:gd name="T18" fmla="*/ 31 w 52"/>
                  <a:gd name="T19" fmla="*/ 15 h 32"/>
                  <a:gd name="T20" fmla="*/ 43 w 52"/>
                  <a:gd name="T21" fmla="*/ 12 h 32"/>
                  <a:gd name="T22" fmla="*/ 40 w 52"/>
                  <a:gd name="T23" fmla="*/ 6 h 32"/>
                  <a:gd name="T24" fmla="*/ 40 w 52"/>
                  <a:gd name="T25" fmla="*/ 12 h 32"/>
                  <a:gd name="T26" fmla="*/ 43 w 52"/>
                  <a:gd name="T27" fmla="*/ 12 h 32"/>
                  <a:gd name="T28" fmla="*/ 46 w 52"/>
                  <a:gd name="T29" fmla="*/ 12 h 32"/>
                  <a:gd name="T30" fmla="*/ 49 w 52"/>
                  <a:gd name="T31" fmla="*/ 12 h 32"/>
                  <a:gd name="T32" fmla="*/ 52 w 52"/>
                  <a:gd name="T33" fmla="*/ 9 h 32"/>
                  <a:gd name="T34" fmla="*/ 52 w 52"/>
                  <a:gd name="T35" fmla="*/ 6 h 32"/>
                  <a:gd name="T36" fmla="*/ 49 w 52"/>
                  <a:gd name="T37" fmla="*/ 3 h 32"/>
                  <a:gd name="T38" fmla="*/ 46 w 52"/>
                  <a:gd name="T39" fmla="*/ 0 h 32"/>
                  <a:gd name="T40" fmla="*/ 43 w 52"/>
                  <a:gd name="T41" fmla="*/ 0 h 32"/>
                  <a:gd name="T42" fmla="*/ 40 w 52"/>
                  <a:gd name="T43" fmla="*/ 0 h 32"/>
                  <a:gd name="T44" fmla="*/ 29 w 52"/>
                  <a:gd name="T45" fmla="*/ 3 h 32"/>
                  <a:gd name="T46" fmla="*/ 26 w 52"/>
                  <a:gd name="T47" fmla="*/ 6 h 32"/>
                  <a:gd name="T48" fmla="*/ 0 w 52"/>
                  <a:gd name="T49" fmla="*/ 23 h 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2"/>
                  <a:gd name="T77" fmla="*/ 52 w 52"/>
                  <a:gd name="T78" fmla="*/ 32 h 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2">
                    <a:moveTo>
                      <a:pt x="0" y="23"/>
                    </a:moveTo>
                    <a:lnTo>
                      <a:pt x="0" y="26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9" y="32"/>
                    </a:lnTo>
                    <a:lnTo>
                      <a:pt x="34" y="15"/>
                    </a:lnTo>
                    <a:lnTo>
                      <a:pt x="29" y="9"/>
                    </a:lnTo>
                    <a:lnTo>
                      <a:pt x="31" y="15"/>
                    </a:lnTo>
                    <a:lnTo>
                      <a:pt x="43" y="12"/>
                    </a:lnTo>
                    <a:lnTo>
                      <a:pt x="40" y="6"/>
                    </a:lnTo>
                    <a:lnTo>
                      <a:pt x="40" y="12"/>
                    </a:lnTo>
                    <a:lnTo>
                      <a:pt x="43" y="12"/>
                    </a:lnTo>
                    <a:lnTo>
                      <a:pt x="46" y="12"/>
                    </a:lnTo>
                    <a:lnTo>
                      <a:pt x="49" y="12"/>
                    </a:lnTo>
                    <a:lnTo>
                      <a:pt x="52" y="9"/>
                    </a:lnTo>
                    <a:lnTo>
                      <a:pt x="52" y="6"/>
                    </a:lnTo>
                    <a:lnTo>
                      <a:pt x="49" y="3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29" y="3"/>
                    </a:lnTo>
                    <a:lnTo>
                      <a:pt x="26" y="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93" name="Freeform 140"/>
              <p:cNvSpPr>
                <a:spLocks/>
              </p:cNvSpPr>
              <p:nvPr/>
            </p:nvSpPr>
            <p:spPr bwMode="auto">
              <a:xfrm>
                <a:off x="3378" y="2590"/>
                <a:ext cx="54" cy="29"/>
              </a:xfrm>
              <a:custGeom>
                <a:avLst/>
                <a:gdLst>
                  <a:gd name="T0" fmla="*/ 8 w 54"/>
                  <a:gd name="T1" fmla="*/ 0 h 29"/>
                  <a:gd name="T2" fmla="*/ 5 w 54"/>
                  <a:gd name="T3" fmla="*/ 0 h 29"/>
                  <a:gd name="T4" fmla="*/ 2 w 54"/>
                  <a:gd name="T5" fmla="*/ 3 h 29"/>
                  <a:gd name="T6" fmla="*/ 0 w 54"/>
                  <a:gd name="T7" fmla="*/ 6 h 29"/>
                  <a:gd name="T8" fmla="*/ 0 w 54"/>
                  <a:gd name="T9" fmla="*/ 9 h 29"/>
                  <a:gd name="T10" fmla="*/ 2 w 54"/>
                  <a:gd name="T11" fmla="*/ 11 h 29"/>
                  <a:gd name="T12" fmla="*/ 5 w 54"/>
                  <a:gd name="T13" fmla="*/ 11 h 29"/>
                  <a:gd name="T14" fmla="*/ 17 w 54"/>
                  <a:gd name="T15" fmla="*/ 14 h 29"/>
                  <a:gd name="T16" fmla="*/ 28 w 54"/>
                  <a:gd name="T17" fmla="*/ 17 h 29"/>
                  <a:gd name="T18" fmla="*/ 28 w 54"/>
                  <a:gd name="T19" fmla="*/ 11 h 29"/>
                  <a:gd name="T20" fmla="*/ 25 w 54"/>
                  <a:gd name="T21" fmla="*/ 17 h 29"/>
                  <a:gd name="T22" fmla="*/ 34 w 54"/>
                  <a:gd name="T23" fmla="*/ 23 h 29"/>
                  <a:gd name="T24" fmla="*/ 45 w 54"/>
                  <a:gd name="T25" fmla="*/ 29 h 29"/>
                  <a:gd name="T26" fmla="*/ 45 w 54"/>
                  <a:gd name="T27" fmla="*/ 29 h 29"/>
                  <a:gd name="T28" fmla="*/ 48 w 54"/>
                  <a:gd name="T29" fmla="*/ 29 h 29"/>
                  <a:gd name="T30" fmla="*/ 51 w 54"/>
                  <a:gd name="T31" fmla="*/ 29 h 29"/>
                  <a:gd name="T32" fmla="*/ 54 w 54"/>
                  <a:gd name="T33" fmla="*/ 29 h 29"/>
                  <a:gd name="T34" fmla="*/ 54 w 54"/>
                  <a:gd name="T35" fmla="*/ 26 h 29"/>
                  <a:gd name="T36" fmla="*/ 54 w 54"/>
                  <a:gd name="T37" fmla="*/ 23 h 29"/>
                  <a:gd name="T38" fmla="*/ 54 w 54"/>
                  <a:gd name="T39" fmla="*/ 20 h 29"/>
                  <a:gd name="T40" fmla="*/ 54 w 54"/>
                  <a:gd name="T41" fmla="*/ 20 h 29"/>
                  <a:gd name="T42" fmla="*/ 43 w 54"/>
                  <a:gd name="T43" fmla="*/ 14 h 29"/>
                  <a:gd name="T44" fmla="*/ 34 w 54"/>
                  <a:gd name="T45" fmla="*/ 9 h 29"/>
                  <a:gd name="T46" fmla="*/ 31 w 54"/>
                  <a:gd name="T47" fmla="*/ 6 h 29"/>
                  <a:gd name="T48" fmla="*/ 20 w 54"/>
                  <a:gd name="T49" fmla="*/ 3 h 29"/>
                  <a:gd name="T50" fmla="*/ 8 w 54"/>
                  <a:gd name="T51" fmla="*/ 0 h 2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4"/>
                  <a:gd name="T79" fmla="*/ 0 h 29"/>
                  <a:gd name="T80" fmla="*/ 54 w 54"/>
                  <a:gd name="T81" fmla="*/ 29 h 2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4" h="29">
                    <a:moveTo>
                      <a:pt x="8" y="0"/>
                    </a:moveTo>
                    <a:lnTo>
                      <a:pt x="5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5" y="11"/>
                    </a:lnTo>
                    <a:lnTo>
                      <a:pt x="17" y="14"/>
                    </a:lnTo>
                    <a:lnTo>
                      <a:pt x="28" y="17"/>
                    </a:lnTo>
                    <a:lnTo>
                      <a:pt x="28" y="11"/>
                    </a:lnTo>
                    <a:lnTo>
                      <a:pt x="25" y="17"/>
                    </a:lnTo>
                    <a:lnTo>
                      <a:pt x="34" y="23"/>
                    </a:lnTo>
                    <a:lnTo>
                      <a:pt x="45" y="29"/>
                    </a:lnTo>
                    <a:lnTo>
                      <a:pt x="48" y="29"/>
                    </a:lnTo>
                    <a:lnTo>
                      <a:pt x="51" y="29"/>
                    </a:lnTo>
                    <a:lnTo>
                      <a:pt x="54" y="29"/>
                    </a:lnTo>
                    <a:lnTo>
                      <a:pt x="54" y="26"/>
                    </a:lnTo>
                    <a:lnTo>
                      <a:pt x="54" y="23"/>
                    </a:lnTo>
                    <a:lnTo>
                      <a:pt x="54" y="20"/>
                    </a:lnTo>
                    <a:lnTo>
                      <a:pt x="43" y="14"/>
                    </a:lnTo>
                    <a:lnTo>
                      <a:pt x="34" y="9"/>
                    </a:lnTo>
                    <a:lnTo>
                      <a:pt x="31" y="6"/>
                    </a:lnTo>
                    <a:lnTo>
                      <a:pt x="20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94" name="Freeform 141"/>
              <p:cNvSpPr>
                <a:spLocks/>
              </p:cNvSpPr>
              <p:nvPr/>
            </p:nvSpPr>
            <p:spPr bwMode="auto">
              <a:xfrm>
                <a:off x="3446" y="2627"/>
                <a:ext cx="38" cy="52"/>
              </a:xfrm>
              <a:custGeom>
                <a:avLst/>
                <a:gdLst>
                  <a:gd name="T0" fmla="*/ 12 w 38"/>
                  <a:gd name="T1" fmla="*/ 3 h 52"/>
                  <a:gd name="T2" fmla="*/ 9 w 38"/>
                  <a:gd name="T3" fmla="*/ 0 h 52"/>
                  <a:gd name="T4" fmla="*/ 6 w 38"/>
                  <a:gd name="T5" fmla="*/ 0 h 52"/>
                  <a:gd name="T6" fmla="*/ 3 w 38"/>
                  <a:gd name="T7" fmla="*/ 3 h 52"/>
                  <a:gd name="T8" fmla="*/ 0 w 38"/>
                  <a:gd name="T9" fmla="*/ 6 h 52"/>
                  <a:gd name="T10" fmla="*/ 0 w 38"/>
                  <a:gd name="T11" fmla="*/ 9 h 52"/>
                  <a:gd name="T12" fmla="*/ 3 w 38"/>
                  <a:gd name="T13" fmla="*/ 12 h 52"/>
                  <a:gd name="T14" fmla="*/ 6 w 38"/>
                  <a:gd name="T15" fmla="*/ 14 h 52"/>
                  <a:gd name="T16" fmla="*/ 12 w 38"/>
                  <a:gd name="T17" fmla="*/ 23 h 52"/>
                  <a:gd name="T18" fmla="*/ 20 w 38"/>
                  <a:gd name="T19" fmla="*/ 32 h 52"/>
                  <a:gd name="T20" fmla="*/ 23 w 38"/>
                  <a:gd name="T21" fmla="*/ 26 h 52"/>
                  <a:gd name="T22" fmla="*/ 18 w 38"/>
                  <a:gd name="T23" fmla="*/ 29 h 52"/>
                  <a:gd name="T24" fmla="*/ 23 w 38"/>
                  <a:gd name="T25" fmla="*/ 40 h 52"/>
                  <a:gd name="T26" fmla="*/ 26 w 38"/>
                  <a:gd name="T27" fmla="*/ 46 h 52"/>
                  <a:gd name="T28" fmla="*/ 29 w 38"/>
                  <a:gd name="T29" fmla="*/ 49 h 52"/>
                  <a:gd name="T30" fmla="*/ 32 w 38"/>
                  <a:gd name="T31" fmla="*/ 52 h 52"/>
                  <a:gd name="T32" fmla="*/ 35 w 38"/>
                  <a:gd name="T33" fmla="*/ 52 h 52"/>
                  <a:gd name="T34" fmla="*/ 38 w 38"/>
                  <a:gd name="T35" fmla="*/ 49 h 52"/>
                  <a:gd name="T36" fmla="*/ 38 w 38"/>
                  <a:gd name="T37" fmla="*/ 46 h 52"/>
                  <a:gd name="T38" fmla="*/ 38 w 38"/>
                  <a:gd name="T39" fmla="*/ 43 h 52"/>
                  <a:gd name="T40" fmla="*/ 35 w 38"/>
                  <a:gd name="T41" fmla="*/ 37 h 52"/>
                  <a:gd name="T42" fmla="*/ 29 w 38"/>
                  <a:gd name="T43" fmla="*/ 26 h 52"/>
                  <a:gd name="T44" fmla="*/ 29 w 38"/>
                  <a:gd name="T45" fmla="*/ 23 h 52"/>
                  <a:gd name="T46" fmla="*/ 20 w 38"/>
                  <a:gd name="T47" fmla="*/ 14 h 52"/>
                  <a:gd name="T48" fmla="*/ 15 w 38"/>
                  <a:gd name="T49" fmla="*/ 6 h 52"/>
                  <a:gd name="T50" fmla="*/ 12 w 38"/>
                  <a:gd name="T51" fmla="*/ 3 h 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8"/>
                  <a:gd name="T79" fmla="*/ 0 h 52"/>
                  <a:gd name="T80" fmla="*/ 38 w 38"/>
                  <a:gd name="T81" fmla="*/ 52 h 5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8" h="52">
                    <a:moveTo>
                      <a:pt x="12" y="3"/>
                    </a:moveTo>
                    <a:lnTo>
                      <a:pt x="9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6" y="14"/>
                    </a:lnTo>
                    <a:lnTo>
                      <a:pt x="12" y="23"/>
                    </a:lnTo>
                    <a:lnTo>
                      <a:pt x="20" y="32"/>
                    </a:lnTo>
                    <a:lnTo>
                      <a:pt x="23" y="26"/>
                    </a:lnTo>
                    <a:lnTo>
                      <a:pt x="18" y="29"/>
                    </a:lnTo>
                    <a:lnTo>
                      <a:pt x="23" y="40"/>
                    </a:lnTo>
                    <a:lnTo>
                      <a:pt x="26" y="46"/>
                    </a:lnTo>
                    <a:lnTo>
                      <a:pt x="29" y="49"/>
                    </a:lnTo>
                    <a:lnTo>
                      <a:pt x="32" y="52"/>
                    </a:lnTo>
                    <a:lnTo>
                      <a:pt x="35" y="52"/>
                    </a:lnTo>
                    <a:lnTo>
                      <a:pt x="38" y="49"/>
                    </a:lnTo>
                    <a:lnTo>
                      <a:pt x="38" y="46"/>
                    </a:lnTo>
                    <a:lnTo>
                      <a:pt x="38" y="43"/>
                    </a:lnTo>
                    <a:lnTo>
                      <a:pt x="35" y="37"/>
                    </a:lnTo>
                    <a:lnTo>
                      <a:pt x="29" y="26"/>
                    </a:lnTo>
                    <a:lnTo>
                      <a:pt x="29" y="23"/>
                    </a:lnTo>
                    <a:lnTo>
                      <a:pt x="20" y="14"/>
                    </a:lnTo>
                    <a:lnTo>
                      <a:pt x="15" y="6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95" name="Freeform 142"/>
              <p:cNvSpPr>
                <a:spLocks/>
              </p:cNvSpPr>
              <p:nvPr/>
            </p:nvSpPr>
            <p:spPr bwMode="auto">
              <a:xfrm>
                <a:off x="3464" y="2699"/>
                <a:ext cx="34" cy="34"/>
              </a:xfrm>
              <a:custGeom>
                <a:avLst/>
                <a:gdLst>
                  <a:gd name="T0" fmla="*/ 31 w 34"/>
                  <a:gd name="T1" fmla="*/ 3 h 34"/>
                  <a:gd name="T2" fmla="*/ 28 w 34"/>
                  <a:gd name="T3" fmla="*/ 0 h 34"/>
                  <a:gd name="T4" fmla="*/ 25 w 34"/>
                  <a:gd name="T5" fmla="*/ 0 h 34"/>
                  <a:gd name="T6" fmla="*/ 23 w 34"/>
                  <a:gd name="T7" fmla="*/ 0 h 34"/>
                  <a:gd name="T8" fmla="*/ 20 w 34"/>
                  <a:gd name="T9" fmla="*/ 0 h 34"/>
                  <a:gd name="T10" fmla="*/ 20 w 34"/>
                  <a:gd name="T11" fmla="*/ 3 h 34"/>
                  <a:gd name="T12" fmla="*/ 20 w 34"/>
                  <a:gd name="T13" fmla="*/ 6 h 34"/>
                  <a:gd name="T14" fmla="*/ 20 w 34"/>
                  <a:gd name="T15" fmla="*/ 11 h 34"/>
                  <a:gd name="T16" fmla="*/ 23 w 34"/>
                  <a:gd name="T17" fmla="*/ 26 h 34"/>
                  <a:gd name="T18" fmla="*/ 28 w 34"/>
                  <a:gd name="T19" fmla="*/ 23 h 34"/>
                  <a:gd name="T20" fmla="*/ 23 w 34"/>
                  <a:gd name="T21" fmla="*/ 23 h 34"/>
                  <a:gd name="T22" fmla="*/ 23 w 34"/>
                  <a:gd name="T23" fmla="*/ 28 h 34"/>
                  <a:gd name="T24" fmla="*/ 28 w 34"/>
                  <a:gd name="T25" fmla="*/ 28 h 34"/>
                  <a:gd name="T26" fmla="*/ 28 w 34"/>
                  <a:gd name="T27" fmla="*/ 23 h 34"/>
                  <a:gd name="T28" fmla="*/ 5 w 34"/>
                  <a:gd name="T29" fmla="*/ 23 h 34"/>
                  <a:gd name="T30" fmla="*/ 2 w 34"/>
                  <a:gd name="T31" fmla="*/ 26 h 34"/>
                  <a:gd name="T32" fmla="*/ 0 w 34"/>
                  <a:gd name="T33" fmla="*/ 28 h 34"/>
                  <a:gd name="T34" fmla="*/ 0 w 34"/>
                  <a:gd name="T35" fmla="*/ 31 h 34"/>
                  <a:gd name="T36" fmla="*/ 2 w 34"/>
                  <a:gd name="T37" fmla="*/ 34 h 34"/>
                  <a:gd name="T38" fmla="*/ 5 w 34"/>
                  <a:gd name="T39" fmla="*/ 34 h 34"/>
                  <a:gd name="T40" fmla="*/ 8 w 34"/>
                  <a:gd name="T41" fmla="*/ 34 h 34"/>
                  <a:gd name="T42" fmla="*/ 31 w 34"/>
                  <a:gd name="T43" fmla="*/ 34 h 34"/>
                  <a:gd name="T44" fmla="*/ 31 w 34"/>
                  <a:gd name="T45" fmla="*/ 31 h 34"/>
                  <a:gd name="T46" fmla="*/ 34 w 34"/>
                  <a:gd name="T47" fmla="*/ 31 h 34"/>
                  <a:gd name="T48" fmla="*/ 34 w 34"/>
                  <a:gd name="T49" fmla="*/ 26 h 34"/>
                  <a:gd name="T50" fmla="*/ 34 w 34"/>
                  <a:gd name="T51" fmla="*/ 23 h 34"/>
                  <a:gd name="T52" fmla="*/ 34 w 34"/>
                  <a:gd name="T53" fmla="*/ 23 h 34"/>
                  <a:gd name="T54" fmla="*/ 31 w 34"/>
                  <a:gd name="T55" fmla="*/ 8 h 34"/>
                  <a:gd name="T56" fmla="*/ 31 w 34"/>
                  <a:gd name="T57" fmla="*/ 3 h 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4"/>
                  <a:gd name="T88" fmla="*/ 0 h 34"/>
                  <a:gd name="T89" fmla="*/ 34 w 34"/>
                  <a:gd name="T90" fmla="*/ 34 h 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4" h="34">
                    <a:moveTo>
                      <a:pt x="31" y="3"/>
                    </a:moveTo>
                    <a:lnTo>
                      <a:pt x="28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20" y="6"/>
                    </a:lnTo>
                    <a:lnTo>
                      <a:pt x="20" y="11"/>
                    </a:lnTo>
                    <a:lnTo>
                      <a:pt x="23" y="26"/>
                    </a:lnTo>
                    <a:lnTo>
                      <a:pt x="28" y="23"/>
                    </a:lnTo>
                    <a:lnTo>
                      <a:pt x="23" y="23"/>
                    </a:lnTo>
                    <a:lnTo>
                      <a:pt x="23" y="28"/>
                    </a:lnTo>
                    <a:lnTo>
                      <a:pt x="28" y="28"/>
                    </a:lnTo>
                    <a:lnTo>
                      <a:pt x="28" y="23"/>
                    </a:lnTo>
                    <a:lnTo>
                      <a:pt x="5" y="23"/>
                    </a:lnTo>
                    <a:lnTo>
                      <a:pt x="2" y="26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2" y="34"/>
                    </a:lnTo>
                    <a:lnTo>
                      <a:pt x="5" y="34"/>
                    </a:lnTo>
                    <a:lnTo>
                      <a:pt x="8" y="34"/>
                    </a:lnTo>
                    <a:lnTo>
                      <a:pt x="31" y="34"/>
                    </a:lnTo>
                    <a:lnTo>
                      <a:pt x="31" y="31"/>
                    </a:lnTo>
                    <a:lnTo>
                      <a:pt x="34" y="31"/>
                    </a:lnTo>
                    <a:lnTo>
                      <a:pt x="34" y="26"/>
                    </a:lnTo>
                    <a:lnTo>
                      <a:pt x="34" y="23"/>
                    </a:lnTo>
                    <a:lnTo>
                      <a:pt x="31" y="8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96" name="Freeform 143"/>
              <p:cNvSpPr>
                <a:spLocks/>
              </p:cNvSpPr>
              <p:nvPr/>
            </p:nvSpPr>
            <p:spPr bwMode="auto">
              <a:xfrm>
                <a:off x="3383" y="2722"/>
                <a:ext cx="58" cy="11"/>
              </a:xfrm>
              <a:custGeom>
                <a:avLst/>
                <a:gdLst>
                  <a:gd name="T0" fmla="*/ 55 w 58"/>
                  <a:gd name="T1" fmla="*/ 11 h 11"/>
                  <a:gd name="T2" fmla="*/ 58 w 58"/>
                  <a:gd name="T3" fmla="*/ 11 h 11"/>
                  <a:gd name="T4" fmla="*/ 58 w 58"/>
                  <a:gd name="T5" fmla="*/ 8 h 11"/>
                  <a:gd name="T6" fmla="*/ 58 w 58"/>
                  <a:gd name="T7" fmla="*/ 5 h 11"/>
                  <a:gd name="T8" fmla="*/ 58 w 58"/>
                  <a:gd name="T9" fmla="*/ 3 h 11"/>
                  <a:gd name="T10" fmla="*/ 55 w 58"/>
                  <a:gd name="T11" fmla="*/ 0 h 11"/>
                  <a:gd name="T12" fmla="*/ 52 w 58"/>
                  <a:gd name="T13" fmla="*/ 0 h 11"/>
                  <a:gd name="T14" fmla="*/ 6 w 58"/>
                  <a:gd name="T15" fmla="*/ 0 h 11"/>
                  <a:gd name="T16" fmla="*/ 3 w 58"/>
                  <a:gd name="T17" fmla="*/ 3 h 11"/>
                  <a:gd name="T18" fmla="*/ 0 w 58"/>
                  <a:gd name="T19" fmla="*/ 5 h 11"/>
                  <a:gd name="T20" fmla="*/ 0 w 58"/>
                  <a:gd name="T21" fmla="*/ 8 h 11"/>
                  <a:gd name="T22" fmla="*/ 3 w 58"/>
                  <a:gd name="T23" fmla="*/ 11 h 11"/>
                  <a:gd name="T24" fmla="*/ 6 w 58"/>
                  <a:gd name="T25" fmla="*/ 11 h 11"/>
                  <a:gd name="T26" fmla="*/ 9 w 58"/>
                  <a:gd name="T27" fmla="*/ 11 h 11"/>
                  <a:gd name="T28" fmla="*/ 55 w 58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8"/>
                  <a:gd name="T46" fmla="*/ 0 h 11"/>
                  <a:gd name="T47" fmla="*/ 58 w 58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8" h="11">
                    <a:moveTo>
                      <a:pt x="55" y="11"/>
                    </a:moveTo>
                    <a:lnTo>
                      <a:pt x="58" y="11"/>
                    </a:lnTo>
                    <a:lnTo>
                      <a:pt x="58" y="8"/>
                    </a:lnTo>
                    <a:lnTo>
                      <a:pt x="58" y="5"/>
                    </a:lnTo>
                    <a:lnTo>
                      <a:pt x="58" y="3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11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97" name="Freeform 144"/>
              <p:cNvSpPr>
                <a:spLocks/>
              </p:cNvSpPr>
              <p:nvPr/>
            </p:nvSpPr>
            <p:spPr bwMode="auto">
              <a:xfrm>
                <a:off x="3303" y="2722"/>
                <a:ext cx="57" cy="11"/>
              </a:xfrm>
              <a:custGeom>
                <a:avLst/>
                <a:gdLst>
                  <a:gd name="T0" fmla="*/ 55 w 57"/>
                  <a:gd name="T1" fmla="*/ 11 h 11"/>
                  <a:gd name="T2" fmla="*/ 57 w 57"/>
                  <a:gd name="T3" fmla="*/ 11 h 11"/>
                  <a:gd name="T4" fmla="*/ 57 w 57"/>
                  <a:gd name="T5" fmla="*/ 8 h 11"/>
                  <a:gd name="T6" fmla="*/ 57 w 57"/>
                  <a:gd name="T7" fmla="*/ 5 h 11"/>
                  <a:gd name="T8" fmla="*/ 57 w 57"/>
                  <a:gd name="T9" fmla="*/ 3 h 11"/>
                  <a:gd name="T10" fmla="*/ 55 w 57"/>
                  <a:gd name="T11" fmla="*/ 0 h 11"/>
                  <a:gd name="T12" fmla="*/ 52 w 57"/>
                  <a:gd name="T13" fmla="*/ 0 h 11"/>
                  <a:gd name="T14" fmla="*/ 6 w 57"/>
                  <a:gd name="T15" fmla="*/ 0 h 11"/>
                  <a:gd name="T16" fmla="*/ 3 w 57"/>
                  <a:gd name="T17" fmla="*/ 3 h 11"/>
                  <a:gd name="T18" fmla="*/ 0 w 57"/>
                  <a:gd name="T19" fmla="*/ 5 h 11"/>
                  <a:gd name="T20" fmla="*/ 0 w 57"/>
                  <a:gd name="T21" fmla="*/ 8 h 11"/>
                  <a:gd name="T22" fmla="*/ 3 w 57"/>
                  <a:gd name="T23" fmla="*/ 11 h 11"/>
                  <a:gd name="T24" fmla="*/ 6 w 57"/>
                  <a:gd name="T25" fmla="*/ 11 h 11"/>
                  <a:gd name="T26" fmla="*/ 9 w 57"/>
                  <a:gd name="T27" fmla="*/ 11 h 11"/>
                  <a:gd name="T28" fmla="*/ 55 w 57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1"/>
                  <a:gd name="T47" fmla="*/ 57 w 57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1">
                    <a:moveTo>
                      <a:pt x="55" y="11"/>
                    </a:moveTo>
                    <a:lnTo>
                      <a:pt x="57" y="11"/>
                    </a:lnTo>
                    <a:lnTo>
                      <a:pt x="57" y="8"/>
                    </a:lnTo>
                    <a:lnTo>
                      <a:pt x="57" y="5"/>
                    </a:lnTo>
                    <a:lnTo>
                      <a:pt x="57" y="3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11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98" name="Freeform 145"/>
              <p:cNvSpPr>
                <a:spLocks/>
              </p:cNvSpPr>
              <p:nvPr/>
            </p:nvSpPr>
            <p:spPr bwMode="auto">
              <a:xfrm>
                <a:off x="3223" y="2722"/>
                <a:ext cx="57" cy="11"/>
              </a:xfrm>
              <a:custGeom>
                <a:avLst/>
                <a:gdLst>
                  <a:gd name="T0" fmla="*/ 54 w 57"/>
                  <a:gd name="T1" fmla="*/ 11 h 11"/>
                  <a:gd name="T2" fmla="*/ 57 w 57"/>
                  <a:gd name="T3" fmla="*/ 11 h 11"/>
                  <a:gd name="T4" fmla="*/ 57 w 57"/>
                  <a:gd name="T5" fmla="*/ 8 h 11"/>
                  <a:gd name="T6" fmla="*/ 57 w 57"/>
                  <a:gd name="T7" fmla="*/ 5 h 11"/>
                  <a:gd name="T8" fmla="*/ 57 w 57"/>
                  <a:gd name="T9" fmla="*/ 3 h 11"/>
                  <a:gd name="T10" fmla="*/ 54 w 57"/>
                  <a:gd name="T11" fmla="*/ 0 h 11"/>
                  <a:gd name="T12" fmla="*/ 51 w 57"/>
                  <a:gd name="T13" fmla="*/ 0 h 11"/>
                  <a:gd name="T14" fmla="*/ 5 w 57"/>
                  <a:gd name="T15" fmla="*/ 0 h 11"/>
                  <a:gd name="T16" fmla="*/ 3 w 57"/>
                  <a:gd name="T17" fmla="*/ 3 h 11"/>
                  <a:gd name="T18" fmla="*/ 0 w 57"/>
                  <a:gd name="T19" fmla="*/ 5 h 11"/>
                  <a:gd name="T20" fmla="*/ 0 w 57"/>
                  <a:gd name="T21" fmla="*/ 8 h 11"/>
                  <a:gd name="T22" fmla="*/ 3 w 57"/>
                  <a:gd name="T23" fmla="*/ 11 h 11"/>
                  <a:gd name="T24" fmla="*/ 5 w 57"/>
                  <a:gd name="T25" fmla="*/ 11 h 11"/>
                  <a:gd name="T26" fmla="*/ 8 w 57"/>
                  <a:gd name="T27" fmla="*/ 11 h 11"/>
                  <a:gd name="T28" fmla="*/ 54 w 57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1"/>
                  <a:gd name="T47" fmla="*/ 57 w 57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1">
                    <a:moveTo>
                      <a:pt x="54" y="11"/>
                    </a:moveTo>
                    <a:lnTo>
                      <a:pt x="57" y="11"/>
                    </a:lnTo>
                    <a:lnTo>
                      <a:pt x="57" y="8"/>
                    </a:lnTo>
                    <a:lnTo>
                      <a:pt x="57" y="5"/>
                    </a:lnTo>
                    <a:lnTo>
                      <a:pt x="57" y="3"/>
                    </a:lnTo>
                    <a:lnTo>
                      <a:pt x="54" y="0"/>
                    </a:lnTo>
                    <a:lnTo>
                      <a:pt x="51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8" y="11"/>
                    </a:lnTo>
                    <a:lnTo>
                      <a:pt x="54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79" name="Group 146"/>
            <p:cNvGrpSpPr>
              <a:grpSpLocks/>
            </p:cNvGrpSpPr>
            <p:nvPr/>
          </p:nvGrpSpPr>
          <p:grpSpPr bwMode="auto">
            <a:xfrm>
              <a:off x="2514" y="1966"/>
              <a:ext cx="213" cy="118"/>
              <a:chOff x="3208" y="2765"/>
              <a:chExt cx="290" cy="146"/>
            </a:xfrm>
          </p:grpSpPr>
          <p:sp>
            <p:nvSpPr>
              <p:cNvPr id="17881" name="Freeform 147"/>
              <p:cNvSpPr>
                <a:spLocks/>
              </p:cNvSpPr>
              <p:nvPr/>
            </p:nvSpPr>
            <p:spPr bwMode="auto">
              <a:xfrm>
                <a:off x="3208" y="2853"/>
                <a:ext cx="20" cy="58"/>
              </a:xfrm>
              <a:custGeom>
                <a:avLst/>
                <a:gdLst>
                  <a:gd name="T0" fmla="*/ 0 w 20"/>
                  <a:gd name="T1" fmla="*/ 52 h 58"/>
                  <a:gd name="T2" fmla="*/ 0 w 20"/>
                  <a:gd name="T3" fmla="*/ 52 h 58"/>
                  <a:gd name="T4" fmla="*/ 3 w 20"/>
                  <a:gd name="T5" fmla="*/ 55 h 58"/>
                  <a:gd name="T6" fmla="*/ 6 w 20"/>
                  <a:gd name="T7" fmla="*/ 58 h 58"/>
                  <a:gd name="T8" fmla="*/ 6 w 20"/>
                  <a:gd name="T9" fmla="*/ 58 h 58"/>
                  <a:gd name="T10" fmla="*/ 9 w 20"/>
                  <a:gd name="T11" fmla="*/ 55 h 58"/>
                  <a:gd name="T12" fmla="*/ 12 w 20"/>
                  <a:gd name="T13" fmla="*/ 55 h 58"/>
                  <a:gd name="T14" fmla="*/ 20 w 20"/>
                  <a:gd name="T15" fmla="*/ 9 h 58"/>
                  <a:gd name="T16" fmla="*/ 20 w 20"/>
                  <a:gd name="T17" fmla="*/ 6 h 58"/>
                  <a:gd name="T18" fmla="*/ 20 w 20"/>
                  <a:gd name="T19" fmla="*/ 3 h 58"/>
                  <a:gd name="T20" fmla="*/ 18 w 20"/>
                  <a:gd name="T21" fmla="*/ 0 h 58"/>
                  <a:gd name="T22" fmla="*/ 15 w 20"/>
                  <a:gd name="T23" fmla="*/ 0 h 58"/>
                  <a:gd name="T24" fmla="*/ 12 w 20"/>
                  <a:gd name="T25" fmla="*/ 3 h 58"/>
                  <a:gd name="T26" fmla="*/ 9 w 20"/>
                  <a:gd name="T27" fmla="*/ 6 h 58"/>
                  <a:gd name="T28" fmla="*/ 0 w 20"/>
                  <a:gd name="T29" fmla="*/ 52 h 5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"/>
                  <a:gd name="T46" fmla="*/ 0 h 58"/>
                  <a:gd name="T47" fmla="*/ 20 w 20"/>
                  <a:gd name="T48" fmla="*/ 58 h 5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" h="58">
                    <a:moveTo>
                      <a:pt x="0" y="52"/>
                    </a:moveTo>
                    <a:lnTo>
                      <a:pt x="0" y="52"/>
                    </a:lnTo>
                    <a:lnTo>
                      <a:pt x="3" y="55"/>
                    </a:lnTo>
                    <a:lnTo>
                      <a:pt x="6" y="58"/>
                    </a:lnTo>
                    <a:lnTo>
                      <a:pt x="9" y="55"/>
                    </a:lnTo>
                    <a:lnTo>
                      <a:pt x="12" y="55"/>
                    </a:lnTo>
                    <a:lnTo>
                      <a:pt x="20" y="9"/>
                    </a:lnTo>
                    <a:lnTo>
                      <a:pt x="20" y="6"/>
                    </a:lnTo>
                    <a:lnTo>
                      <a:pt x="20" y="3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9" y="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82" name="Freeform 148"/>
              <p:cNvSpPr>
                <a:spLocks/>
              </p:cNvSpPr>
              <p:nvPr/>
            </p:nvSpPr>
            <p:spPr bwMode="auto">
              <a:xfrm>
                <a:off x="3243" y="2802"/>
                <a:ext cx="46" cy="40"/>
              </a:xfrm>
              <a:custGeom>
                <a:avLst/>
                <a:gdLst>
                  <a:gd name="T0" fmla="*/ 0 w 46"/>
                  <a:gd name="T1" fmla="*/ 31 h 40"/>
                  <a:gd name="T2" fmla="*/ 0 w 46"/>
                  <a:gd name="T3" fmla="*/ 34 h 40"/>
                  <a:gd name="T4" fmla="*/ 0 w 46"/>
                  <a:gd name="T5" fmla="*/ 37 h 40"/>
                  <a:gd name="T6" fmla="*/ 0 w 46"/>
                  <a:gd name="T7" fmla="*/ 40 h 40"/>
                  <a:gd name="T8" fmla="*/ 3 w 46"/>
                  <a:gd name="T9" fmla="*/ 40 h 40"/>
                  <a:gd name="T10" fmla="*/ 6 w 46"/>
                  <a:gd name="T11" fmla="*/ 40 h 40"/>
                  <a:gd name="T12" fmla="*/ 8 w 46"/>
                  <a:gd name="T13" fmla="*/ 40 h 40"/>
                  <a:gd name="T14" fmla="*/ 46 w 46"/>
                  <a:gd name="T15" fmla="*/ 11 h 40"/>
                  <a:gd name="T16" fmla="*/ 46 w 46"/>
                  <a:gd name="T17" fmla="*/ 9 h 40"/>
                  <a:gd name="T18" fmla="*/ 46 w 46"/>
                  <a:gd name="T19" fmla="*/ 6 h 40"/>
                  <a:gd name="T20" fmla="*/ 46 w 46"/>
                  <a:gd name="T21" fmla="*/ 3 h 40"/>
                  <a:gd name="T22" fmla="*/ 43 w 46"/>
                  <a:gd name="T23" fmla="*/ 0 h 40"/>
                  <a:gd name="T24" fmla="*/ 40 w 46"/>
                  <a:gd name="T25" fmla="*/ 0 h 40"/>
                  <a:gd name="T26" fmla="*/ 37 w 46"/>
                  <a:gd name="T27" fmla="*/ 3 h 40"/>
                  <a:gd name="T28" fmla="*/ 0 w 46"/>
                  <a:gd name="T29" fmla="*/ 31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"/>
                  <a:gd name="T46" fmla="*/ 0 h 40"/>
                  <a:gd name="T47" fmla="*/ 46 w 46"/>
                  <a:gd name="T48" fmla="*/ 40 h 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" h="40">
                    <a:moveTo>
                      <a:pt x="0" y="31"/>
                    </a:moveTo>
                    <a:lnTo>
                      <a:pt x="0" y="34"/>
                    </a:lnTo>
                    <a:lnTo>
                      <a:pt x="0" y="37"/>
                    </a:lnTo>
                    <a:lnTo>
                      <a:pt x="0" y="40"/>
                    </a:lnTo>
                    <a:lnTo>
                      <a:pt x="3" y="40"/>
                    </a:lnTo>
                    <a:lnTo>
                      <a:pt x="6" y="40"/>
                    </a:lnTo>
                    <a:lnTo>
                      <a:pt x="8" y="40"/>
                    </a:lnTo>
                    <a:lnTo>
                      <a:pt x="46" y="11"/>
                    </a:lnTo>
                    <a:lnTo>
                      <a:pt x="46" y="9"/>
                    </a:lnTo>
                    <a:lnTo>
                      <a:pt x="46" y="6"/>
                    </a:lnTo>
                    <a:lnTo>
                      <a:pt x="46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3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83" name="Freeform 149"/>
              <p:cNvSpPr>
                <a:spLocks/>
              </p:cNvSpPr>
              <p:nvPr/>
            </p:nvSpPr>
            <p:spPr bwMode="auto">
              <a:xfrm>
                <a:off x="3306" y="2765"/>
                <a:ext cx="52" cy="28"/>
              </a:xfrm>
              <a:custGeom>
                <a:avLst/>
                <a:gdLst>
                  <a:gd name="T0" fmla="*/ 0 w 52"/>
                  <a:gd name="T1" fmla="*/ 20 h 28"/>
                  <a:gd name="T2" fmla="*/ 0 w 52"/>
                  <a:gd name="T3" fmla="*/ 23 h 28"/>
                  <a:gd name="T4" fmla="*/ 0 w 52"/>
                  <a:gd name="T5" fmla="*/ 25 h 28"/>
                  <a:gd name="T6" fmla="*/ 0 w 52"/>
                  <a:gd name="T7" fmla="*/ 28 h 28"/>
                  <a:gd name="T8" fmla="*/ 3 w 52"/>
                  <a:gd name="T9" fmla="*/ 28 h 28"/>
                  <a:gd name="T10" fmla="*/ 6 w 52"/>
                  <a:gd name="T11" fmla="*/ 28 h 28"/>
                  <a:gd name="T12" fmla="*/ 9 w 52"/>
                  <a:gd name="T13" fmla="*/ 28 h 28"/>
                  <a:gd name="T14" fmla="*/ 34 w 52"/>
                  <a:gd name="T15" fmla="*/ 11 h 28"/>
                  <a:gd name="T16" fmla="*/ 29 w 52"/>
                  <a:gd name="T17" fmla="*/ 5 h 28"/>
                  <a:gd name="T18" fmla="*/ 29 w 52"/>
                  <a:gd name="T19" fmla="*/ 11 h 28"/>
                  <a:gd name="T20" fmla="*/ 40 w 52"/>
                  <a:gd name="T21" fmla="*/ 11 h 28"/>
                  <a:gd name="T22" fmla="*/ 43 w 52"/>
                  <a:gd name="T23" fmla="*/ 11 h 28"/>
                  <a:gd name="T24" fmla="*/ 46 w 52"/>
                  <a:gd name="T25" fmla="*/ 11 h 28"/>
                  <a:gd name="T26" fmla="*/ 49 w 52"/>
                  <a:gd name="T27" fmla="*/ 11 h 28"/>
                  <a:gd name="T28" fmla="*/ 52 w 52"/>
                  <a:gd name="T29" fmla="*/ 8 h 28"/>
                  <a:gd name="T30" fmla="*/ 52 w 52"/>
                  <a:gd name="T31" fmla="*/ 5 h 28"/>
                  <a:gd name="T32" fmla="*/ 49 w 52"/>
                  <a:gd name="T33" fmla="*/ 3 h 28"/>
                  <a:gd name="T34" fmla="*/ 46 w 52"/>
                  <a:gd name="T35" fmla="*/ 0 h 28"/>
                  <a:gd name="T36" fmla="*/ 43 w 52"/>
                  <a:gd name="T37" fmla="*/ 0 h 28"/>
                  <a:gd name="T38" fmla="*/ 31 w 52"/>
                  <a:gd name="T39" fmla="*/ 0 h 28"/>
                  <a:gd name="T40" fmla="*/ 29 w 52"/>
                  <a:gd name="T41" fmla="*/ 0 h 28"/>
                  <a:gd name="T42" fmla="*/ 26 w 52"/>
                  <a:gd name="T43" fmla="*/ 3 h 28"/>
                  <a:gd name="T44" fmla="*/ 0 w 52"/>
                  <a:gd name="T45" fmla="*/ 20 h 2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2"/>
                  <a:gd name="T70" fmla="*/ 0 h 28"/>
                  <a:gd name="T71" fmla="*/ 52 w 52"/>
                  <a:gd name="T72" fmla="*/ 28 h 2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2" h="28">
                    <a:moveTo>
                      <a:pt x="0" y="20"/>
                    </a:moveTo>
                    <a:lnTo>
                      <a:pt x="0" y="23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3" y="28"/>
                    </a:lnTo>
                    <a:lnTo>
                      <a:pt x="6" y="28"/>
                    </a:lnTo>
                    <a:lnTo>
                      <a:pt x="9" y="28"/>
                    </a:lnTo>
                    <a:lnTo>
                      <a:pt x="34" y="11"/>
                    </a:lnTo>
                    <a:lnTo>
                      <a:pt x="29" y="5"/>
                    </a:lnTo>
                    <a:lnTo>
                      <a:pt x="29" y="11"/>
                    </a:lnTo>
                    <a:lnTo>
                      <a:pt x="40" y="11"/>
                    </a:lnTo>
                    <a:lnTo>
                      <a:pt x="43" y="11"/>
                    </a:lnTo>
                    <a:lnTo>
                      <a:pt x="46" y="11"/>
                    </a:lnTo>
                    <a:lnTo>
                      <a:pt x="49" y="11"/>
                    </a:lnTo>
                    <a:lnTo>
                      <a:pt x="52" y="8"/>
                    </a:lnTo>
                    <a:lnTo>
                      <a:pt x="52" y="5"/>
                    </a:lnTo>
                    <a:lnTo>
                      <a:pt x="49" y="3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6" y="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84" name="Freeform 150"/>
              <p:cNvSpPr>
                <a:spLocks/>
              </p:cNvSpPr>
              <p:nvPr/>
            </p:nvSpPr>
            <p:spPr bwMode="auto">
              <a:xfrm>
                <a:off x="3380" y="2768"/>
                <a:ext cx="52" cy="28"/>
              </a:xfrm>
              <a:custGeom>
                <a:avLst/>
                <a:gdLst>
                  <a:gd name="T0" fmla="*/ 6 w 52"/>
                  <a:gd name="T1" fmla="*/ 0 h 28"/>
                  <a:gd name="T2" fmla="*/ 3 w 52"/>
                  <a:gd name="T3" fmla="*/ 0 h 28"/>
                  <a:gd name="T4" fmla="*/ 0 w 52"/>
                  <a:gd name="T5" fmla="*/ 2 h 28"/>
                  <a:gd name="T6" fmla="*/ 0 w 52"/>
                  <a:gd name="T7" fmla="*/ 5 h 28"/>
                  <a:gd name="T8" fmla="*/ 0 w 52"/>
                  <a:gd name="T9" fmla="*/ 8 h 28"/>
                  <a:gd name="T10" fmla="*/ 0 w 52"/>
                  <a:gd name="T11" fmla="*/ 11 h 28"/>
                  <a:gd name="T12" fmla="*/ 3 w 52"/>
                  <a:gd name="T13" fmla="*/ 11 h 28"/>
                  <a:gd name="T14" fmla="*/ 15 w 52"/>
                  <a:gd name="T15" fmla="*/ 14 h 28"/>
                  <a:gd name="T16" fmla="*/ 26 w 52"/>
                  <a:gd name="T17" fmla="*/ 17 h 28"/>
                  <a:gd name="T18" fmla="*/ 26 w 52"/>
                  <a:gd name="T19" fmla="*/ 11 h 28"/>
                  <a:gd name="T20" fmla="*/ 23 w 52"/>
                  <a:gd name="T21" fmla="*/ 17 h 28"/>
                  <a:gd name="T22" fmla="*/ 32 w 52"/>
                  <a:gd name="T23" fmla="*/ 22 h 28"/>
                  <a:gd name="T24" fmla="*/ 43 w 52"/>
                  <a:gd name="T25" fmla="*/ 28 h 28"/>
                  <a:gd name="T26" fmla="*/ 43 w 52"/>
                  <a:gd name="T27" fmla="*/ 28 h 28"/>
                  <a:gd name="T28" fmla="*/ 46 w 52"/>
                  <a:gd name="T29" fmla="*/ 28 h 28"/>
                  <a:gd name="T30" fmla="*/ 49 w 52"/>
                  <a:gd name="T31" fmla="*/ 28 h 28"/>
                  <a:gd name="T32" fmla="*/ 52 w 52"/>
                  <a:gd name="T33" fmla="*/ 28 h 28"/>
                  <a:gd name="T34" fmla="*/ 52 w 52"/>
                  <a:gd name="T35" fmla="*/ 25 h 28"/>
                  <a:gd name="T36" fmla="*/ 52 w 52"/>
                  <a:gd name="T37" fmla="*/ 22 h 28"/>
                  <a:gd name="T38" fmla="*/ 52 w 52"/>
                  <a:gd name="T39" fmla="*/ 20 h 28"/>
                  <a:gd name="T40" fmla="*/ 52 w 52"/>
                  <a:gd name="T41" fmla="*/ 20 h 28"/>
                  <a:gd name="T42" fmla="*/ 41 w 52"/>
                  <a:gd name="T43" fmla="*/ 14 h 28"/>
                  <a:gd name="T44" fmla="*/ 32 w 52"/>
                  <a:gd name="T45" fmla="*/ 8 h 28"/>
                  <a:gd name="T46" fmla="*/ 29 w 52"/>
                  <a:gd name="T47" fmla="*/ 5 h 28"/>
                  <a:gd name="T48" fmla="*/ 18 w 52"/>
                  <a:gd name="T49" fmla="*/ 2 h 28"/>
                  <a:gd name="T50" fmla="*/ 6 w 52"/>
                  <a:gd name="T51" fmla="*/ 0 h 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28"/>
                  <a:gd name="T80" fmla="*/ 52 w 52"/>
                  <a:gd name="T81" fmla="*/ 28 h 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28">
                    <a:moveTo>
                      <a:pt x="6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15" y="14"/>
                    </a:lnTo>
                    <a:lnTo>
                      <a:pt x="26" y="17"/>
                    </a:lnTo>
                    <a:lnTo>
                      <a:pt x="26" y="11"/>
                    </a:lnTo>
                    <a:lnTo>
                      <a:pt x="23" y="17"/>
                    </a:lnTo>
                    <a:lnTo>
                      <a:pt x="32" y="22"/>
                    </a:lnTo>
                    <a:lnTo>
                      <a:pt x="43" y="28"/>
                    </a:lnTo>
                    <a:lnTo>
                      <a:pt x="46" y="28"/>
                    </a:lnTo>
                    <a:lnTo>
                      <a:pt x="49" y="28"/>
                    </a:lnTo>
                    <a:lnTo>
                      <a:pt x="52" y="28"/>
                    </a:lnTo>
                    <a:lnTo>
                      <a:pt x="52" y="25"/>
                    </a:lnTo>
                    <a:lnTo>
                      <a:pt x="52" y="22"/>
                    </a:lnTo>
                    <a:lnTo>
                      <a:pt x="52" y="20"/>
                    </a:lnTo>
                    <a:lnTo>
                      <a:pt x="41" y="14"/>
                    </a:lnTo>
                    <a:lnTo>
                      <a:pt x="32" y="8"/>
                    </a:lnTo>
                    <a:lnTo>
                      <a:pt x="29" y="5"/>
                    </a:lnTo>
                    <a:lnTo>
                      <a:pt x="1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85" name="Freeform 151"/>
              <p:cNvSpPr>
                <a:spLocks/>
              </p:cNvSpPr>
              <p:nvPr/>
            </p:nvSpPr>
            <p:spPr bwMode="auto">
              <a:xfrm>
                <a:off x="3449" y="2805"/>
                <a:ext cx="35" cy="51"/>
              </a:xfrm>
              <a:custGeom>
                <a:avLst/>
                <a:gdLst>
                  <a:gd name="T0" fmla="*/ 12 w 35"/>
                  <a:gd name="T1" fmla="*/ 6 h 51"/>
                  <a:gd name="T2" fmla="*/ 9 w 35"/>
                  <a:gd name="T3" fmla="*/ 3 h 51"/>
                  <a:gd name="T4" fmla="*/ 6 w 35"/>
                  <a:gd name="T5" fmla="*/ 0 h 51"/>
                  <a:gd name="T6" fmla="*/ 6 w 35"/>
                  <a:gd name="T7" fmla="*/ 0 h 51"/>
                  <a:gd name="T8" fmla="*/ 3 w 35"/>
                  <a:gd name="T9" fmla="*/ 3 h 51"/>
                  <a:gd name="T10" fmla="*/ 0 w 35"/>
                  <a:gd name="T11" fmla="*/ 6 h 51"/>
                  <a:gd name="T12" fmla="*/ 0 w 35"/>
                  <a:gd name="T13" fmla="*/ 8 h 51"/>
                  <a:gd name="T14" fmla="*/ 6 w 35"/>
                  <a:gd name="T15" fmla="*/ 20 h 51"/>
                  <a:gd name="T16" fmla="*/ 9 w 35"/>
                  <a:gd name="T17" fmla="*/ 23 h 51"/>
                  <a:gd name="T18" fmla="*/ 17 w 35"/>
                  <a:gd name="T19" fmla="*/ 31 h 51"/>
                  <a:gd name="T20" fmla="*/ 20 w 35"/>
                  <a:gd name="T21" fmla="*/ 26 h 51"/>
                  <a:gd name="T22" fmla="*/ 15 w 35"/>
                  <a:gd name="T23" fmla="*/ 28 h 51"/>
                  <a:gd name="T24" fmla="*/ 20 w 35"/>
                  <a:gd name="T25" fmla="*/ 40 h 51"/>
                  <a:gd name="T26" fmla="*/ 23 w 35"/>
                  <a:gd name="T27" fmla="*/ 46 h 51"/>
                  <a:gd name="T28" fmla="*/ 26 w 35"/>
                  <a:gd name="T29" fmla="*/ 48 h 51"/>
                  <a:gd name="T30" fmla="*/ 29 w 35"/>
                  <a:gd name="T31" fmla="*/ 51 h 51"/>
                  <a:gd name="T32" fmla="*/ 32 w 35"/>
                  <a:gd name="T33" fmla="*/ 51 h 51"/>
                  <a:gd name="T34" fmla="*/ 35 w 35"/>
                  <a:gd name="T35" fmla="*/ 48 h 51"/>
                  <a:gd name="T36" fmla="*/ 35 w 35"/>
                  <a:gd name="T37" fmla="*/ 46 h 51"/>
                  <a:gd name="T38" fmla="*/ 35 w 35"/>
                  <a:gd name="T39" fmla="*/ 43 h 51"/>
                  <a:gd name="T40" fmla="*/ 32 w 35"/>
                  <a:gd name="T41" fmla="*/ 37 h 51"/>
                  <a:gd name="T42" fmla="*/ 26 w 35"/>
                  <a:gd name="T43" fmla="*/ 26 h 51"/>
                  <a:gd name="T44" fmla="*/ 26 w 35"/>
                  <a:gd name="T45" fmla="*/ 23 h 51"/>
                  <a:gd name="T46" fmla="*/ 17 w 35"/>
                  <a:gd name="T47" fmla="*/ 14 h 51"/>
                  <a:gd name="T48" fmla="*/ 12 w 35"/>
                  <a:gd name="T49" fmla="*/ 17 h 51"/>
                  <a:gd name="T50" fmla="*/ 17 w 35"/>
                  <a:gd name="T51" fmla="*/ 17 h 51"/>
                  <a:gd name="T52" fmla="*/ 12 w 35"/>
                  <a:gd name="T53" fmla="*/ 6 h 5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5"/>
                  <a:gd name="T82" fmla="*/ 0 h 51"/>
                  <a:gd name="T83" fmla="*/ 35 w 35"/>
                  <a:gd name="T84" fmla="*/ 51 h 5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5" h="51">
                    <a:moveTo>
                      <a:pt x="12" y="6"/>
                    </a:moveTo>
                    <a:lnTo>
                      <a:pt x="9" y="3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6" y="20"/>
                    </a:lnTo>
                    <a:lnTo>
                      <a:pt x="9" y="23"/>
                    </a:lnTo>
                    <a:lnTo>
                      <a:pt x="17" y="31"/>
                    </a:lnTo>
                    <a:lnTo>
                      <a:pt x="20" y="26"/>
                    </a:lnTo>
                    <a:lnTo>
                      <a:pt x="15" y="28"/>
                    </a:lnTo>
                    <a:lnTo>
                      <a:pt x="20" y="40"/>
                    </a:lnTo>
                    <a:lnTo>
                      <a:pt x="23" y="46"/>
                    </a:lnTo>
                    <a:lnTo>
                      <a:pt x="26" y="48"/>
                    </a:lnTo>
                    <a:lnTo>
                      <a:pt x="29" y="51"/>
                    </a:lnTo>
                    <a:lnTo>
                      <a:pt x="32" y="51"/>
                    </a:lnTo>
                    <a:lnTo>
                      <a:pt x="35" y="48"/>
                    </a:lnTo>
                    <a:lnTo>
                      <a:pt x="35" y="46"/>
                    </a:lnTo>
                    <a:lnTo>
                      <a:pt x="35" y="43"/>
                    </a:lnTo>
                    <a:lnTo>
                      <a:pt x="32" y="37"/>
                    </a:lnTo>
                    <a:lnTo>
                      <a:pt x="26" y="26"/>
                    </a:lnTo>
                    <a:lnTo>
                      <a:pt x="26" y="23"/>
                    </a:lnTo>
                    <a:lnTo>
                      <a:pt x="17" y="14"/>
                    </a:lnTo>
                    <a:lnTo>
                      <a:pt x="12" y="17"/>
                    </a:lnTo>
                    <a:lnTo>
                      <a:pt x="17" y="17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86" name="Freeform 152"/>
              <p:cNvSpPr>
                <a:spLocks/>
              </p:cNvSpPr>
              <p:nvPr/>
            </p:nvSpPr>
            <p:spPr bwMode="auto">
              <a:xfrm>
                <a:off x="3464" y="2876"/>
                <a:ext cx="34" cy="35"/>
              </a:xfrm>
              <a:custGeom>
                <a:avLst/>
                <a:gdLst>
                  <a:gd name="T0" fmla="*/ 31 w 34"/>
                  <a:gd name="T1" fmla="*/ 3 h 35"/>
                  <a:gd name="T2" fmla="*/ 28 w 34"/>
                  <a:gd name="T3" fmla="*/ 0 h 35"/>
                  <a:gd name="T4" fmla="*/ 25 w 34"/>
                  <a:gd name="T5" fmla="*/ 0 h 35"/>
                  <a:gd name="T6" fmla="*/ 23 w 34"/>
                  <a:gd name="T7" fmla="*/ 0 h 35"/>
                  <a:gd name="T8" fmla="*/ 20 w 34"/>
                  <a:gd name="T9" fmla="*/ 0 h 35"/>
                  <a:gd name="T10" fmla="*/ 20 w 34"/>
                  <a:gd name="T11" fmla="*/ 3 h 35"/>
                  <a:gd name="T12" fmla="*/ 20 w 34"/>
                  <a:gd name="T13" fmla="*/ 6 h 35"/>
                  <a:gd name="T14" fmla="*/ 20 w 34"/>
                  <a:gd name="T15" fmla="*/ 12 h 35"/>
                  <a:gd name="T16" fmla="*/ 23 w 34"/>
                  <a:gd name="T17" fmla="*/ 23 h 35"/>
                  <a:gd name="T18" fmla="*/ 28 w 34"/>
                  <a:gd name="T19" fmla="*/ 20 h 35"/>
                  <a:gd name="T20" fmla="*/ 23 w 34"/>
                  <a:gd name="T21" fmla="*/ 20 h 35"/>
                  <a:gd name="T22" fmla="*/ 23 w 34"/>
                  <a:gd name="T23" fmla="*/ 23 h 35"/>
                  <a:gd name="T24" fmla="*/ 23 w 34"/>
                  <a:gd name="T25" fmla="*/ 29 h 35"/>
                  <a:gd name="T26" fmla="*/ 28 w 34"/>
                  <a:gd name="T27" fmla="*/ 29 h 35"/>
                  <a:gd name="T28" fmla="*/ 28 w 34"/>
                  <a:gd name="T29" fmla="*/ 23 h 35"/>
                  <a:gd name="T30" fmla="*/ 5 w 34"/>
                  <a:gd name="T31" fmla="*/ 23 h 35"/>
                  <a:gd name="T32" fmla="*/ 2 w 34"/>
                  <a:gd name="T33" fmla="*/ 26 h 35"/>
                  <a:gd name="T34" fmla="*/ 0 w 34"/>
                  <a:gd name="T35" fmla="*/ 29 h 35"/>
                  <a:gd name="T36" fmla="*/ 0 w 34"/>
                  <a:gd name="T37" fmla="*/ 32 h 35"/>
                  <a:gd name="T38" fmla="*/ 2 w 34"/>
                  <a:gd name="T39" fmla="*/ 35 h 35"/>
                  <a:gd name="T40" fmla="*/ 5 w 34"/>
                  <a:gd name="T41" fmla="*/ 35 h 35"/>
                  <a:gd name="T42" fmla="*/ 8 w 34"/>
                  <a:gd name="T43" fmla="*/ 35 h 35"/>
                  <a:gd name="T44" fmla="*/ 31 w 34"/>
                  <a:gd name="T45" fmla="*/ 35 h 35"/>
                  <a:gd name="T46" fmla="*/ 31 w 34"/>
                  <a:gd name="T47" fmla="*/ 32 h 35"/>
                  <a:gd name="T48" fmla="*/ 34 w 34"/>
                  <a:gd name="T49" fmla="*/ 32 h 35"/>
                  <a:gd name="T50" fmla="*/ 34 w 34"/>
                  <a:gd name="T51" fmla="*/ 26 h 35"/>
                  <a:gd name="T52" fmla="*/ 34 w 34"/>
                  <a:gd name="T53" fmla="*/ 23 h 35"/>
                  <a:gd name="T54" fmla="*/ 34 w 34"/>
                  <a:gd name="T55" fmla="*/ 20 h 35"/>
                  <a:gd name="T56" fmla="*/ 34 w 34"/>
                  <a:gd name="T57" fmla="*/ 20 h 35"/>
                  <a:gd name="T58" fmla="*/ 31 w 34"/>
                  <a:gd name="T59" fmla="*/ 9 h 35"/>
                  <a:gd name="T60" fmla="*/ 31 w 34"/>
                  <a:gd name="T61" fmla="*/ 3 h 3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"/>
                  <a:gd name="T94" fmla="*/ 0 h 35"/>
                  <a:gd name="T95" fmla="*/ 34 w 34"/>
                  <a:gd name="T96" fmla="*/ 35 h 3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" h="35">
                    <a:moveTo>
                      <a:pt x="31" y="3"/>
                    </a:moveTo>
                    <a:lnTo>
                      <a:pt x="28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20" y="6"/>
                    </a:lnTo>
                    <a:lnTo>
                      <a:pt x="20" y="12"/>
                    </a:lnTo>
                    <a:lnTo>
                      <a:pt x="23" y="23"/>
                    </a:lnTo>
                    <a:lnTo>
                      <a:pt x="28" y="20"/>
                    </a:lnTo>
                    <a:lnTo>
                      <a:pt x="23" y="20"/>
                    </a:lnTo>
                    <a:lnTo>
                      <a:pt x="23" y="23"/>
                    </a:lnTo>
                    <a:lnTo>
                      <a:pt x="23" y="29"/>
                    </a:lnTo>
                    <a:lnTo>
                      <a:pt x="28" y="29"/>
                    </a:lnTo>
                    <a:lnTo>
                      <a:pt x="28" y="23"/>
                    </a:lnTo>
                    <a:lnTo>
                      <a:pt x="5" y="23"/>
                    </a:lnTo>
                    <a:lnTo>
                      <a:pt x="2" y="26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2" y="35"/>
                    </a:lnTo>
                    <a:lnTo>
                      <a:pt x="5" y="35"/>
                    </a:lnTo>
                    <a:lnTo>
                      <a:pt x="8" y="35"/>
                    </a:lnTo>
                    <a:lnTo>
                      <a:pt x="31" y="35"/>
                    </a:lnTo>
                    <a:lnTo>
                      <a:pt x="31" y="32"/>
                    </a:lnTo>
                    <a:lnTo>
                      <a:pt x="34" y="32"/>
                    </a:lnTo>
                    <a:lnTo>
                      <a:pt x="34" y="26"/>
                    </a:lnTo>
                    <a:lnTo>
                      <a:pt x="34" y="23"/>
                    </a:lnTo>
                    <a:lnTo>
                      <a:pt x="34" y="20"/>
                    </a:lnTo>
                    <a:lnTo>
                      <a:pt x="31" y="9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87" name="Freeform 153"/>
              <p:cNvSpPr>
                <a:spLocks/>
              </p:cNvSpPr>
              <p:nvPr/>
            </p:nvSpPr>
            <p:spPr bwMode="auto">
              <a:xfrm>
                <a:off x="3383" y="2899"/>
                <a:ext cx="58" cy="12"/>
              </a:xfrm>
              <a:custGeom>
                <a:avLst/>
                <a:gdLst>
                  <a:gd name="T0" fmla="*/ 55 w 58"/>
                  <a:gd name="T1" fmla="*/ 12 h 12"/>
                  <a:gd name="T2" fmla="*/ 58 w 58"/>
                  <a:gd name="T3" fmla="*/ 12 h 12"/>
                  <a:gd name="T4" fmla="*/ 58 w 58"/>
                  <a:gd name="T5" fmla="*/ 9 h 12"/>
                  <a:gd name="T6" fmla="*/ 58 w 58"/>
                  <a:gd name="T7" fmla="*/ 6 h 12"/>
                  <a:gd name="T8" fmla="*/ 58 w 58"/>
                  <a:gd name="T9" fmla="*/ 3 h 12"/>
                  <a:gd name="T10" fmla="*/ 55 w 58"/>
                  <a:gd name="T11" fmla="*/ 0 h 12"/>
                  <a:gd name="T12" fmla="*/ 52 w 58"/>
                  <a:gd name="T13" fmla="*/ 0 h 12"/>
                  <a:gd name="T14" fmla="*/ 6 w 58"/>
                  <a:gd name="T15" fmla="*/ 0 h 12"/>
                  <a:gd name="T16" fmla="*/ 3 w 58"/>
                  <a:gd name="T17" fmla="*/ 3 h 12"/>
                  <a:gd name="T18" fmla="*/ 0 w 58"/>
                  <a:gd name="T19" fmla="*/ 6 h 12"/>
                  <a:gd name="T20" fmla="*/ 0 w 58"/>
                  <a:gd name="T21" fmla="*/ 9 h 12"/>
                  <a:gd name="T22" fmla="*/ 3 w 58"/>
                  <a:gd name="T23" fmla="*/ 12 h 12"/>
                  <a:gd name="T24" fmla="*/ 6 w 58"/>
                  <a:gd name="T25" fmla="*/ 12 h 12"/>
                  <a:gd name="T26" fmla="*/ 9 w 58"/>
                  <a:gd name="T27" fmla="*/ 12 h 12"/>
                  <a:gd name="T28" fmla="*/ 55 w 58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8"/>
                  <a:gd name="T46" fmla="*/ 0 h 12"/>
                  <a:gd name="T47" fmla="*/ 58 w 58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8" h="12">
                    <a:moveTo>
                      <a:pt x="55" y="12"/>
                    </a:moveTo>
                    <a:lnTo>
                      <a:pt x="58" y="12"/>
                    </a:lnTo>
                    <a:lnTo>
                      <a:pt x="58" y="9"/>
                    </a:lnTo>
                    <a:lnTo>
                      <a:pt x="58" y="6"/>
                    </a:lnTo>
                    <a:lnTo>
                      <a:pt x="58" y="3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55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88" name="Freeform 154"/>
              <p:cNvSpPr>
                <a:spLocks/>
              </p:cNvSpPr>
              <p:nvPr/>
            </p:nvSpPr>
            <p:spPr bwMode="auto">
              <a:xfrm>
                <a:off x="3303" y="2899"/>
                <a:ext cx="57" cy="12"/>
              </a:xfrm>
              <a:custGeom>
                <a:avLst/>
                <a:gdLst>
                  <a:gd name="T0" fmla="*/ 55 w 57"/>
                  <a:gd name="T1" fmla="*/ 12 h 12"/>
                  <a:gd name="T2" fmla="*/ 57 w 57"/>
                  <a:gd name="T3" fmla="*/ 12 h 12"/>
                  <a:gd name="T4" fmla="*/ 57 w 57"/>
                  <a:gd name="T5" fmla="*/ 9 h 12"/>
                  <a:gd name="T6" fmla="*/ 57 w 57"/>
                  <a:gd name="T7" fmla="*/ 6 h 12"/>
                  <a:gd name="T8" fmla="*/ 57 w 57"/>
                  <a:gd name="T9" fmla="*/ 3 h 12"/>
                  <a:gd name="T10" fmla="*/ 55 w 57"/>
                  <a:gd name="T11" fmla="*/ 0 h 12"/>
                  <a:gd name="T12" fmla="*/ 52 w 57"/>
                  <a:gd name="T13" fmla="*/ 0 h 12"/>
                  <a:gd name="T14" fmla="*/ 6 w 57"/>
                  <a:gd name="T15" fmla="*/ 0 h 12"/>
                  <a:gd name="T16" fmla="*/ 3 w 57"/>
                  <a:gd name="T17" fmla="*/ 3 h 12"/>
                  <a:gd name="T18" fmla="*/ 0 w 57"/>
                  <a:gd name="T19" fmla="*/ 6 h 12"/>
                  <a:gd name="T20" fmla="*/ 0 w 57"/>
                  <a:gd name="T21" fmla="*/ 9 h 12"/>
                  <a:gd name="T22" fmla="*/ 3 w 57"/>
                  <a:gd name="T23" fmla="*/ 12 h 12"/>
                  <a:gd name="T24" fmla="*/ 6 w 57"/>
                  <a:gd name="T25" fmla="*/ 12 h 12"/>
                  <a:gd name="T26" fmla="*/ 9 w 57"/>
                  <a:gd name="T27" fmla="*/ 12 h 12"/>
                  <a:gd name="T28" fmla="*/ 55 w 57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2"/>
                  <a:gd name="T47" fmla="*/ 57 w 57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2">
                    <a:moveTo>
                      <a:pt x="55" y="12"/>
                    </a:moveTo>
                    <a:lnTo>
                      <a:pt x="57" y="12"/>
                    </a:lnTo>
                    <a:lnTo>
                      <a:pt x="57" y="9"/>
                    </a:lnTo>
                    <a:lnTo>
                      <a:pt x="57" y="6"/>
                    </a:lnTo>
                    <a:lnTo>
                      <a:pt x="57" y="3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55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89" name="Freeform 155"/>
              <p:cNvSpPr>
                <a:spLocks/>
              </p:cNvSpPr>
              <p:nvPr/>
            </p:nvSpPr>
            <p:spPr bwMode="auto">
              <a:xfrm>
                <a:off x="3223" y="2899"/>
                <a:ext cx="57" cy="12"/>
              </a:xfrm>
              <a:custGeom>
                <a:avLst/>
                <a:gdLst>
                  <a:gd name="T0" fmla="*/ 54 w 57"/>
                  <a:gd name="T1" fmla="*/ 12 h 12"/>
                  <a:gd name="T2" fmla="*/ 57 w 57"/>
                  <a:gd name="T3" fmla="*/ 12 h 12"/>
                  <a:gd name="T4" fmla="*/ 57 w 57"/>
                  <a:gd name="T5" fmla="*/ 9 h 12"/>
                  <a:gd name="T6" fmla="*/ 57 w 57"/>
                  <a:gd name="T7" fmla="*/ 6 h 12"/>
                  <a:gd name="T8" fmla="*/ 57 w 57"/>
                  <a:gd name="T9" fmla="*/ 3 h 12"/>
                  <a:gd name="T10" fmla="*/ 54 w 57"/>
                  <a:gd name="T11" fmla="*/ 0 h 12"/>
                  <a:gd name="T12" fmla="*/ 51 w 57"/>
                  <a:gd name="T13" fmla="*/ 0 h 12"/>
                  <a:gd name="T14" fmla="*/ 5 w 57"/>
                  <a:gd name="T15" fmla="*/ 0 h 12"/>
                  <a:gd name="T16" fmla="*/ 3 w 57"/>
                  <a:gd name="T17" fmla="*/ 3 h 12"/>
                  <a:gd name="T18" fmla="*/ 0 w 57"/>
                  <a:gd name="T19" fmla="*/ 6 h 12"/>
                  <a:gd name="T20" fmla="*/ 0 w 57"/>
                  <a:gd name="T21" fmla="*/ 9 h 12"/>
                  <a:gd name="T22" fmla="*/ 3 w 57"/>
                  <a:gd name="T23" fmla="*/ 12 h 12"/>
                  <a:gd name="T24" fmla="*/ 5 w 57"/>
                  <a:gd name="T25" fmla="*/ 12 h 12"/>
                  <a:gd name="T26" fmla="*/ 8 w 57"/>
                  <a:gd name="T27" fmla="*/ 12 h 12"/>
                  <a:gd name="T28" fmla="*/ 54 w 57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2"/>
                  <a:gd name="T47" fmla="*/ 57 w 57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2">
                    <a:moveTo>
                      <a:pt x="54" y="12"/>
                    </a:moveTo>
                    <a:lnTo>
                      <a:pt x="57" y="12"/>
                    </a:lnTo>
                    <a:lnTo>
                      <a:pt x="57" y="9"/>
                    </a:lnTo>
                    <a:lnTo>
                      <a:pt x="57" y="6"/>
                    </a:lnTo>
                    <a:lnTo>
                      <a:pt x="57" y="3"/>
                    </a:lnTo>
                    <a:lnTo>
                      <a:pt x="54" y="0"/>
                    </a:lnTo>
                    <a:lnTo>
                      <a:pt x="51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54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80" name="Group 156"/>
            <p:cNvGrpSpPr>
              <a:grpSpLocks/>
            </p:cNvGrpSpPr>
            <p:nvPr/>
          </p:nvGrpSpPr>
          <p:grpSpPr bwMode="auto">
            <a:xfrm>
              <a:off x="2514" y="2106"/>
              <a:ext cx="213" cy="121"/>
              <a:chOff x="3208" y="2939"/>
              <a:chExt cx="290" cy="149"/>
            </a:xfrm>
          </p:grpSpPr>
          <p:sp>
            <p:nvSpPr>
              <p:cNvPr id="17872" name="Freeform 157"/>
              <p:cNvSpPr>
                <a:spLocks/>
              </p:cNvSpPr>
              <p:nvPr/>
            </p:nvSpPr>
            <p:spPr bwMode="auto">
              <a:xfrm>
                <a:off x="3208" y="3031"/>
                <a:ext cx="20" cy="57"/>
              </a:xfrm>
              <a:custGeom>
                <a:avLst/>
                <a:gdLst>
                  <a:gd name="T0" fmla="*/ 0 w 20"/>
                  <a:gd name="T1" fmla="*/ 52 h 57"/>
                  <a:gd name="T2" fmla="*/ 0 w 20"/>
                  <a:gd name="T3" fmla="*/ 52 h 57"/>
                  <a:gd name="T4" fmla="*/ 3 w 20"/>
                  <a:gd name="T5" fmla="*/ 55 h 57"/>
                  <a:gd name="T6" fmla="*/ 6 w 20"/>
                  <a:gd name="T7" fmla="*/ 57 h 57"/>
                  <a:gd name="T8" fmla="*/ 6 w 20"/>
                  <a:gd name="T9" fmla="*/ 57 h 57"/>
                  <a:gd name="T10" fmla="*/ 9 w 20"/>
                  <a:gd name="T11" fmla="*/ 55 h 57"/>
                  <a:gd name="T12" fmla="*/ 12 w 20"/>
                  <a:gd name="T13" fmla="*/ 55 h 57"/>
                  <a:gd name="T14" fmla="*/ 20 w 20"/>
                  <a:gd name="T15" fmla="*/ 9 h 57"/>
                  <a:gd name="T16" fmla="*/ 20 w 20"/>
                  <a:gd name="T17" fmla="*/ 6 h 57"/>
                  <a:gd name="T18" fmla="*/ 20 w 20"/>
                  <a:gd name="T19" fmla="*/ 3 h 57"/>
                  <a:gd name="T20" fmla="*/ 18 w 20"/>
                  <a:gd name="T21" fmla="*/ 0 h 57"/>
                  <a:gd name="T22" fmla="*/ 15 w 20"/>
                  <a:gd name="T23" fmla="*/ 0 h 57"/>
                  <a:gd name="T24" fmla="*/ 12 w 20"/>
                  <a:gd name="T25" fmla="*/ 3 h 57"/>
                  <a:gd name="T26" fmla="*/ 9 w 20"/>
                  <a:gd name="T27" fmla="*/ 6 h 57"/>
                  <a:gd name="T28" fmla="*/ 0 w 20"/>
                  <a:gd name="T29" fmla="*/ 52 h 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"/>
                  <a:gd name="T46" fmla="*/ 0 h 57"/>
                  <a:gd name="T47" fmla="*/ 20 w 20"/>
                  <a:gd name="T48" fmla="*/ 57 h 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" h="57">
                    <a:moveTo>
                      <a:pt x="0" y="52"/>
                    </a:moveTo>
                    <a:lnTo>
                      <a:pt x="0" y="52"/>
                    </a:lnTo>
                    <a:lnTo>
                      <a:pt x="3" y="55"/>
                    </a:lnTo>
                    <a:lnTo>
                      <a:pt x="6" y="57"/>
                    </a:lnTo>
                    <a:lnTo>
                      <a:pt x="9" y="55"/>
                    </a:lnTo>
                    <a:lnTo>
                      <a:pt x="12" y="55"/>
                    </a:lnTo>
                    <a:lnTo>
                      <a:pt x="20" y="9"/>
                    </a:lnTo>
                    <a:lnTo>
                      <a:pt x="20" y="6"/>
                    </a:lnTo>
                    <a:lnTo>
                      <a:pt x="20" y="3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9" y="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73" name="Freeform 158"/>
              <p:cNvSpPr>
                <a:spLocks/>
              </p:cNvSpPr>
              <p:nvPr/>
            </p:nvSpPr>
            <p:spPr bwMode="auto">
              <a:xfrm>
                <a:off x="3243" y="2980"/>
                <a:ext cx="46" cy="40"/>
              </a:xfrm>
              <a:custGeom>
                <a:avLst/>
                <a:gdLst>
                  <a:gd name="T0" fmla="*/ 0 w 46"/>
                  <a:gd name="T1" fmla="*/ 31 h 40"/>
                  <a:gd name="T2" fmla="*/ 0 w 46"/>
                  <a:gd name="T3" fmla="*/ 34 h 40"/>
                  <a:gd name="T4" fmla="*/ 0 w 46"/>
                  <a:gd name="T5" fmla="*/ 37 h 40"/>
                  <a:gd name="T6" fmla="*/ 0 w 46"/>
                  <a:gd name="T7" fmla="*/ 40 h 40"/>
                  <a:gd name="T8" fmla="*/ 3 w 46"/>
                  <a:gd name="T9" fmla="*/ 40 h 40"/>
                  <a:gd name="T10" fmla="*/ 6 w 46"/>
                  <a:gd name="T11" fmla="*/ 40 h 40"/>
                  <a:gd name="T12" fmla="*/ 8 w 46"/>
                  <a:gd name="T13" fmla="*/ 40 h 40"/>
                  <a:gd name="T14" fmla="*/ 46 w 46"/>
                  <a:gd name="T15" fmla="*/ 11 h 40"/>
                  <a:gd name="T16" fmla="*/ 46 w 46"/>
                  <a:gd name="T17" fmla="*/ 8 h 40"/>
                  <a:gd name="T18" fmla="*/ 46 w 46"/>
                  <a:gd name="T19" fmla="*/ 5 h 40"/>
                  <a:gd name="T20" fmla="*/ 46 w 46"/>
                  <a:gd name="T21" fmla="*/ 2 h 40"/>
                  <a:gd name="T22" fmla="*/ 43 w 46"/>
                  <a:gd name="T23" fmla="*/ 0 h 40"/>
                  <a:gd name="T24" fmla="*/ 40 w 46"/>
                  <a:gd name="T25" fmla="*/ 0 h 40"/>
                  <a:gd name="T26" fmla="*/ 37 w 46"/>
                  <a:gd name="T27" fmla="*/ 2 h 40"/>
                  <a:gd name="T28" fmla="*/ 0 w 46"/>
                  <a:gd name="T29" fmla="*/ 31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"/>
                  <a:gd name="T46" fmla="*/ 0 h 40"/>
                  <a:gd name="T47" fmla="*/ 46 w 46"/>
                  <a:gd name="T48" fmla="*/ 40 h 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" h="40">
                    <a:moveTo>
                      <a:pt x="0" y="31"/>
                    </a:moveTo>
                    <a:lnTo>
                      <a:pt x="0" y="34"/>
                    </a:lnTo>
                    <a:lnTo>
                      <a:pt x="0" y="37"/>
                    </a:lnTo>
                    <a:lnTo>
                      <a:pt x="0" y="40"/>
                    </a:lnTo>
                    <a:lnTo>
                      <a:pt x="3" y="40"/>
                    </a:lnTo>
                    <a:lnTo>
                      <a:pt x="6" y="40"/>
                    </a:lnTo>
                    <a:lnTo>
                      <a:pt x="8" y="40"/>
                    </a:lnTo>
                    <a:lnTo>
                      <a:pt x="46" y="11"/>
                    </a:lnTo>
                    <a:lnTo>
                      <a:pt x="46" y="8"/>
                    </a:lnTo>
                    <a:lnTo>
                      <a:pt x="46" y="5"/>
                    </a:lnTo>
                    <a:lnTo>
                      <a:pt x="46" y="2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74" name="Freeform 159"/>
              <p:cNvSpPr>
                <a:spLocks/>
              </p:cNvSpPr>
              <p:nvPr/>
            </p:nvSpPr>
            <p:spPr bwMode="auto">
              <a:xfrm>
                <a:off x="3306" y="2939"/>
                <a:ext cx="52" cy="32"/>
              </a:xfrm>
              <a:custGeom>
                <a:avLst/>
                <a:gdLst>
                  <a:gd name="T0" fmla="*/ 0 w 52"/>
                  <a:gd name="T1" fmla="*/ 23 h 32"/>
                  <a:gd name="T2" fmla="*/ 0 w 52"/>
                  <a:gd name="T3" fmla="*/ 26 h 32"/>
                  <a:gd name="T4" fmla="*/ 0 w 52"/>
                  <a:gd name="T5" fmla="*/ 29 h 32"/>
                  <a:gd name="T6" fmla="*/ 0 w 52"/>
                  <a:gd name="T7" fmla="*/ 32 h 32"/>
                  <a:gd name="T8" fmla="*/ 3 w 52"/>
                  <a:gd name="T9" fmla="*/ 32 h 32"/>
                  <a:gd name="T10" fmla="*/ 6 w 52"/>
                  <a:gd name="T11" fmla="*/ 32 h 32"/>
                  <a:gd name="T12" fmla="*/ 9 w 52"/>
                  <a:gd name="T13" fmla="*/ 32 h 32"/>
                  <a:gd name="T14" fmla="*/ 34 w 52"/>
                  <a:gd name="T15" fmla="*/ 15 h 32"/>
                  <a:gd name="T16" fmla="*/ 29 w 52"/>
                  <a:gd name="T17" fmla="*/ 9 h 32"/>
                  <a:gd name="T18" fmla="*/ 31 w 52"/>
                  <a:gd name="T19" fmla="*/ 15 h 32"/>
                  <a:gd name="T20" fmla="*/ 43 w 52"/>
                  <a:gd name="T21" fmla="*/ 12 h 32"/>
                  <a:gd name="T22" fmla="*/ 40 w 52"/>
                  <a:gd name="T23" fmla="*/ 6 h 32"/>
                  <a:gd name="T24" fmla="*/ 40 w 52"/>
                  <a:gd name="T25" fmla="*/ 12 h 32"/>
                  <a:gd name="T26" fmla="*/ 43 w 52"/>
                  <a:gd name="T27" fmla="*/ 12 h 32"/>
                  <a:gd name="T28" fmla="*/ 46 w 52"/>
                  <a:gd name="T29" fmla="*/ 12 h 32"/>
                  <a:gd name="T30" fmla="*/ 49 w 52"/>
                  <a:gd name="T31" fmla="*/ 12 h 32"/>
                  <a:gd name="T32" fmla="*/ 52 w 52"/>
                  <a:gd name="T33" fmla="*/ 9 h 32"/>
                  <a:gd name="T34" fmla="*/ 52 w 52"/>
                  <a:gd name="T35" fmla="*/ 6 h 32"/>
                  <a:gd name="T36" fmla="*/ 49 w 52"/>
                  <a:gd name="T37" fmla="*/ 3 h 32"/>
                  <a:gd name="T38" fmla="*/ 46 w 52"/>
                  <a:gd name="T39" fmla="*/ 0 h 32"/>
                  <a:gd name="T40" fmla="*/ 43 w 52"/>
                  <a:gd name="T41" fmla="*/ 0 h 32"/>
                  <a:gd name="T42" fmla="*/ 40 w 52"/>
                  <a:gd name="T43" fmla="*/ 0 h 32"/>
                  <a:gd name="T44" fmla="*/ 29 w 52"/>
                  <a:gd name="T45" fmla="*/ 3 h 32"/>
                  <a:gd name="T46" fmla="*/ 26 w 52"/>
                  <a:gd name="T47" fmla="*/ 6 h 32"/>
                  <a:gd name="T48" fmla="*/ 0 w 52"/>
                  <a:gd name="T49" fmla="*/ 23 h 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2"/>
                  <a:gd name="T77" fmla="*/ 52 w 52"/>
                  <a:gd name="T78" fmla="*/ 32 h 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2">
                    <a:moveTo>
                      <a:pt x="0" y="23"/>
                    </a:moveTo>
                    <a:lnTo>
                      <a:pt x="0" y="26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9" y="32"/>
                    </a:lnTo>
                    <a:lnTo>
                      <a:pt x="34" y="15"/>
                    </a:lnTo>
                    <a:lnTo>
                      <a:pt x="29" y="9"/>
                    </a:lnTo>
                    <a:lnTo>
                      <a:pt x="31" y="15"/>
                    </a:lnTo>
                    <a:lnTo>
                      <a:pt x="43" y="12"/>
                    </a:lnTo>
                    <a:lnTo>
                      <a:pt x="40" y="6"/>
                    </a:lnTo>
                    <a:lnTo>
                      <a:pt x="40" y="12"/>
                    </a:lnTo>
                    <a:lnTo>
                      <a:pt x="43" y="12"/>
                    </a:lnTo>
                    <a:lnTo>
                      <a:pt x="46" y="12"/>
                    </a:lnTo>
                    <a:lnTo>
                      <a:pt x="49" y="12"/>
                    </a:lnTo>
                    <a:lnTo>
                      <a:pt x="52" y="9"/>
                    </a:lnTo>
                    <a:lnTo>
                      <a:pt x="52" y="6"/>
                    </a:lnTo>
                    <a:lnTo>
                      <a:pt x="49" y="3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29" y="3"/>
                    </a:lnTo>
                    <a:lnTo>
                      <a:pt x="26" y="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75" name="Freeform 160"/>
              <p:cNvSpPr>
                <a:spLocks/>
              </p:cNvSpPr>
              <p:nvPr/>
            </p:nvSpPr>
            <p:spPr bwMode="auto">
              <a:xfrm>
                <a:off x="3378" y="2942"/>
                <a:ext cx="54" cy="32"/>
              </a:xfrm>
              <a:custGeom>
                <a:avLst/>
                <a:gdLst>
                  <a:gd name="T0" fmla="*/ 8 w 54"/>
                  <a:gd name="T1" fmla="*/ 0 h 32"/>
                  <a:gd name="T2" fmla="*/ 5 w 54"/>
                  <a:gd name="T3" fmla="*/ 0 h 32"/>
                  <a:gd name="T4" fmla="*/ 2 w 54"/>
                  <a:gd name="T5" fmla="*/ 3 h 32"/>
                  <a:gd name="T6" fmla="*/ 0 w 54"/>
                  <a:gd name="T7" fmla="*/ 6 h 32"/>
                  <a:gd name="T8" fmla="*/ 0 w 54"/>
                  <a:gd name="T9" fmla="*/ 9 h 32"/>
                  <a:gd name="T10" fmla="*/ 2 w 54"/>
                  <a:gd name="T11" fmla="*/ 12 h 32"/>
                  <a:gd name="T12" fmla="*/ 5 w 54"/>
                  <a:gd name="T13" fmla="*/ 12 h 32"/>
                  <a:gd name="T14" fmla="*/ 17 w 54"/>
                  <a:gd name="T15" fmla="*/ 15 h 32"/>
                  <a:gd name="T16" fmla="*/ 17 w 54"/>
                  <a:gd name="T17" fmla="*/ 9 h 32"/>
                  <a:gd name="T18" fmla="*/ 14 w 54"/>
                  <a:gd name="T19" fmla="*/ 15 h 32"/>
                  <a:gd name="T20" fmla="*/ 25 w 54"/>
                  <a:gd name="T21" fmla="*/ 20 h 32"/>
                  <a:gd name="T22" fmla="*/ 34 w 54"/>
                  <a:gd name="T23" fmla="*/ 26 h 32"/>
                  <a:gd name="T24" fmla="*/ 43 w 54"/>
                  <a:gd name="T25" fmla="*/ 29 h 32"/>
                  <a:gd name="T26" fmla="*/ 45 w 54"/>
                  <a:gd name="T27" fmla="*/ 32 h 32"/>
                  <a:gd name="T28" fmla="*/ 48 w 54"/>
                  <a:gd name="T29" fmla="*/ 32 h 32"/>
                  <a:gd name="T30" fmla="*/ 51 w 54"/>
                  <a:gd name="T31" fmla="*/ 29 h 32"/>
                  <a:gd name="T32" fmla="*/ 54 w 54"/>
                  <a:gd name="T33" fmla="*/ 26 h 32"/>
                  <a:gd name="T34" fmla="*/ 54 w 54"/>
                  <a:gd name="T35" fmla="*/ 23 h 32"/>
                  <a:gd name="T36" fmla="*/ 51 w 54"/>
                  <a:gd name="T37" fmla="*/ 20 h 32"/>
                  <a:gd name="T38" fmla="*/ 43 w 54"/>
                  <a:gd name="T39" fmla="*/ 17 h 32"/>
                  <a:gd name="T40" fmla="*/ 34 w 54"/>
                  <a:gd name="T41" fmla="*/ 12 h 32"/>
                  <a:gd name="T42" fmla="*/ 23 w 54"/>
                  <a:gd name="T43" fmla="*/ 6 h 32"/>
                  <a:gd name="T44" fmla="*/ 20 w 54"/>
                  <a:gd name="T45" fmla="*/ 3 h 32"/>
                  <a:gd name="T46" fmla="*/ 8 w 54"/>
                  <a:gd name="T47" fmla="*/ 0 h 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4"/>
                  <a:gd name="T73" fmla="*/ 0 h 32"/>
                  <a:gd name="T74" fmla="*/ 54 w 54"/>
                  <a:gd name="T75" fmla="*/ 32 h 3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4" h="32">
                    <a:moveTo>
                      <a:pt x="8" y="0"/>
                    </a:moveTo>
                    <a:lnTo>
                      <a:pt x="5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2" y="12"/>
                    </a:lnTo>
                    <a:lnTo>
                      <a:pt x="5" y="12"/>
                    </a:lnTo>
                    <a:lnTo>
                      <a:pt x="17" y="15"/>
                    </a:lnTo>
                    <a:lnTo>
                      <a:pt x="17" y="9"/>
                    </a:lnTo>
                    <a:lnTo>
                      <a:pt x="14" y="15"/>
                    </a:lnTo>
                    <a:lnTo>
                      <a:pt x="25" y="20"/>
                    </a:lnTo>
                    <a:lnTo>
                      <a:pt x="34" y="26"/>
                    </a:lnTo>
                    <a:lnTo>
                      <a:pt x="43" y="29"/>
                    </a:lnTo>
                    <a:lnTo>
                      <a:pt x="45" y="32"/>
                    </a:lnTo>
                    <a:lnTo>
                      <a:pt x="48" y="32"/>
                    </a:lnTo>
                    <a:lnTo>
                      <a:pt x="51" y="29"/>
                    </a:lnTo>
                    <a:lnTo>
                      <a:pt x="54" y="26"/>
                    </a:lnTo>
                    <a:lnTo>
                      <a:pt x="54" y="23"/>
                    </a:lnTo>
                    <a:lnTo>
                      <a:pt x="51" y="20"/>
                    </a:lnTo>
                    <a:lnTo>
                      <a:pt x="43" y="17"/>
                    </a:lnTo>
                    <a:lnTo>
                      <a:pt x="34" y="12"/>
                    </a:lnTo>
                    <a:lnTo>
                      <a:pt x="23" y="6"/>
                    </a:lnTo>
                    <a:lnTo>
                      <a:pt x="20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76" name="Freeform 161"/>
              <p:cNvSpPr>
                <a:spLocks/>
              </p:cNvSpPr>
              <p:nvPr/>
            </p:nvSpPr>
            <p:spPr bwMode="auto">
              <a:xfrm>
                <a:off x="3449" y="2982"/>
                <a:ext cx="35" cy="49"/>
              </a:xfrm>
              <a:custGeom>
                <a:avLst/>
                <a:gdLst>
                  <a:gd name="T0" fmla="*/ 9 w 35"/>
                  <a:gd name="T1" fmla="*/ 0 h 49"/>
                  <a:gd name="T2" fmla="*/ 6 w 35"/>
                  <a:gd name="T3" fmla="*/ 0 h 49"/>
                  <a:gd name="T4" fmla="*/ 3 w 35"/>
                  <a:gd name="T5" fmla="*/ 0 h 49"/>
                  <a:gd name="T6" fmla="*/ 0 w 35"/>
                  <a:gd name="T7" fmla="*/ 0 h 49"/>
                  <a:gd name="T8" fmla="*/ 0 w 35"/>
                  <a:gd name="T9" fmla="*/ 3 h 49"/>
                  <a:gd name="T10" fmla="*/ 0 w 35"/>
                  <a:gd name="T11" fmla="*/ 6 h 49"/>
                  <a:gd name="T12" fmla="*/ 0 w 35"/>
                  <a:gd name="T13" fmla="*/ 9 h 49"/>
                  <a:gd name="T14" fmla="*/ 3 w 35"/>
                  <a:gd name="T15" fmla="*/ 12 h 49"/>
                  <a:gd name="T16" fmla="*/ 9 w 35"/>
                  <a:gd name="T17" fmla="*/ 20 h 49"/>
                  <a:gd name="T18" fmla="*/ 17 w 35"/>
                  <a:gd name="T19" fmla="*/ 32 h 49"/>
                  <a:gd name="T20" fmla="*/ 20 w 35"/>
                  <a:gd name="T21" fmla="*/ 26 h 49"/>
                  <a:gd name="T22" fmla="*/ 15 w 35"/>
                  <a:gd name="T23" fmla="*/ 29 h 49"/>
                  <a:gd name="T24" fmla="*/ 20 w 35"/>
                  <a:gd name="T25" fmla="*/ 41 h 49"/>
                  <a:gd name="T26" fmla="*/ 23 w 35"/>
                  <a:gd name="T27" fmla="*/ 43 h 49"/>
                  <a:gd name="T28" fmla="*/ 26 w 35"/>
                  <a:gd name="T29" fmla="*/ 49 h 49"/>
                  <a:gd name="T30" fmla="*/ 29 w 35"/>
                  <a:gd name="T31" fmla="*/ 49 h 49"/>
                  <a:gd name="T32" fmla="*/ 32 w 35"/>
                  <a:gd name="T33" fmla="*/ 49 h 49"/>
                  <a:gd name="T34" fmla="*/ 35 w 35"/>
                  <a:gd name="T35" fmla="*/ 49 h 49"/>
                  <a:gd name="T36" fmla="*/ 35 w 35"/>
                  <a:gd name="T37" fmla="*/ 46 h 49"/>
                  <a:gd name="T38" fmla="*/ 35 w 35"/>
                  <a:gd name="T39" fmla="*/ 43 h 49"/>
                  <a:gd name="T40" fmla="*/ 35 w 35"/>
                  <a:gd name="T41" fmla="*/ 41 h 49"/>
                  <a:gd name="T42" fmla="*/ 32 w 35"/>
                  <a:gd name="T43" fmla="*/ 35 h 49"/>
                  <a:gd name="T44" fmla="*/ 26 w 35"/>
                  <a:gd name="T45" fmla="*/ 38 h 49"/>
                  <a:gd name="T46" fmla="*/ 32 w 35"/>
                  <a:gd name="T47" fmla="*/ 38 h 49"/>
                  <a:gd name="T48" fmla="*/ 26 w 35"/>
                  <a:gd name="T49" fmla="*/ 26 h 49"/>
                  <a:gd name="T50" fmla="*/ 26 w 35"/>
                  <a:gd name="T51" fmla="*/ 23 h 49"/>
                  <a:gd name="T52" fmla="*/ 17 w 35"/>
                  <a:gd name="T53" fmla="*/ 12 h 49"/>
                  <a:gd name="T54" fmla="*/ 12 w 35"/>
                  <a:gd name="T55" fmla="*/ 3 h 49"/>
                  <a:gd name="T56" fmla="*/ 9 w 35"/>
                  <a:gd name="T57" fmla="*/ 0 h 4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5"/>
                  <a:gd name="T88" fmla="*/ 0 h 49"/>
                  <a:gd name="T89" fmla="*/ 35 w 35"/>
                  <a:gd name="T90" fmla="*/ 49 h 4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5" h="49">
                    <a:moveTo>
                      <a:pt x="9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9" y="20"/>
                    </a:lnTo>
                    <a:lnTo>
                      <a:pt x="17" y="32"/>
                    </a:lnTo>
                    <a:lnTo>
                      <a:pt x="20" y="26"/>
                    </a:lnTo>
                    <a:lnTo>
                      <a:pt x="15" y="29"/>
                    </a:lnTo>
                    <a:lnTo>
                      <a:pt x="20" y="41"/>
                    </a:lnTo>
                    <a:lnTo>
                      <a:pt x="23" y="43"/>
                    </a:lnTo>
                    <a:lnTo>
                      <a:pt x="26" y="49"/>
                    </a:lnTo>
                    <a:lnTo>
                      <a:pt x="29" y="49"/>
                    </a:lnTo>
                    <a:lnTo>
                      <a:pt x="32" y="49"/>
                    </a:lnTo>
                    <a:lnTo>
                      <a:pt x="35" y="49"/>
                    </a:lnTo>
                    <a:lnTo>
                      <a:pt x="35" y="46"/>
                    </a:lnTo>
                    <a:lnTo>
                      <a:pt x="35" y="43"/>
                    </a:lnTo>
                    <a:lnTo>
                      <a:pt x="35" y="41"/>
                    </a:lnTo>
                    <a:lnTo>
                      <a:pt x="32" y="35"/>
                    </a:lnTo>
                    <a:lnTo>
                      <a:pt x="26" y="38"/>
                    </a:lnTo>
                    <a:lnTo>
                      <a:pt x="32" y="38"/>
                    </a:lnTo>
                    <a:lnTo>
                      <a:pt x="26" y="26"/>
                    </a:lnTo>
                    <a:lnTo>
                      <a:pt x="26" y="23"/>
                    </a:lnTo>
                    <a:lnTo>
                      <a:pt x="17" y="12"/>
                    </a:lnTo>
                    <a:lnTo>
                      <a:pt x="12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77" name="Freeform 162"/>
              <p:cNvSpPr>
                <a:spLocks/>
              </p:cNvSpPr>
              <p:nvPr/>
            </p:nvSpPr>
            <p:spPr bwMode="auto">
              <a:xfrm>
                <a:off x="3466" y="3054"/>
                <a:ext cx="32" cy="34"/>
              </a:xfrm>
              <a:custGeom>
                <a:avLst/>
                <a:gdLst>
                  <a:gd name="T0" fmla="*/ 29 w 32"/>
                  <a:gd name="T1" fmla="*/ 3 h 34"/>
                  <a:gd name="T2" fmla="*/ 26 w 32"/>
                  <a:gd name="T3" fmla="*/ 0 h 34"/>
                  <a:gd name="T4" fmla="*/ 23 w 32"/>
                  <a:gd name="T5" fmla="*/ 0 h 34"/>
                  <a:gd name="T6" fmla="*/ 21 w 32"/>
                  <a:gd name="T7" fmla="*/ 0 h 34"/>
                  <a:gd name="T8" fmla="*/ 18 w 32"/>
                  <a:gd name="T9" fmla="*/ 0 h 34"/>
                  <a:gd name="T10" fmla="*/ 18 w 32"/>
                  <a:gd name="T11" fmla="*/ 3 h 34"/>
                  <a:gd name="T12" fmla="*/ 18 w 32"/>
                  <a:gd name="T13" fmla="*/ 6 h 34"/>
                  <a:gd name="T14" fmla="*/ 18 w 32"/>
                  <a:gd name="T15" fmla="*/ 11 h 34"/>
                  <a:gd name="T16" fmla="*/ 21 w 32"/>
                  <a:gd name="T17" fmla="*/ 23 h 34"/>
                  <a:gd name="T18" fmla="*/ 26 w 32"/>
                  <a:gd name="T19" fmla="*/ 20 h 34"/>
                  <a:gd name="T20" fmla="*/ 21 w 32"/>
                  <a:gd name="T21" fmla="*/ 20 h 34"/>
                  <a:gd name="T22" fmla="*/ 21 w 32"/>
                  <a:gd name="T23" fmla="*/ 23 h 34"/>
                  <a:gd name="T24" fmla="*/ 21 w 32"/>
                  <a:gd name="T25" fmla="*/ 29 h 34"/>
                  <a:gd name="T26" fmla="*/ 26 w 32"/>
                  <a:gd name="T27" fmla="*/ 29 h 34"/>
                  <a:gd name="T28" fmla="*/ 26 w 32"/>
                  <a:gd name="T29" fmla="*/ 23 h 34"/>
                  <a:gd name="T30" fmla="*/ 3 w 32"/>
                  <a:gd name="T31" fmla="*/ 23 h 34"/>
                  <a:gd name="T32" fmla="*/ 0 w 32"/>
                  <a:gd name="T33" fmla="*/ 26 h 34"/>
                  <a:gd name="T34" fmla="*/ 0 w 32"/>
                  <a:gd name="T35" fmla="*/ 29 h 34"/>
                  <a:gd name="T36" fmla="*/ 0 w 32"/>
                  <a:gd name="T37" fmla="*/ 32 h 34"/>
                  <a:gd name="T38" fmla="*/ 0 w 32"/>
                  <a:gd name="T39" fmla="*/ 34 h 34"/>
                  <a:gd name="T40" fmla="*/ 3 w 32"/>
                  <a:gd name="T41" fmla="*/ 34 h 34"/>
                  <a:gd name="T42" fmla="*/ 6 w 32"/>
                  <a:gd name="T43" fmla="*/ 34 h 34"/>
                  <a:gd name="T44" fmla="*/ 29 w 32"/>
                  <a:gd name="T45" fmla="*/ 34 h 34"/>
                  <a:gd name="T46" fmla="*/ 29 w 32"/>
                  <a:gd name="T47" fmla="*/ 32 h 34"/>
                  <a:gd name="T48" fmla="*/ 32 w 32"/>
                  <a:gd name="T49" fmla="*/ 32 h 34"/>
                  <a:gd name="T50" fmla="*/ 32 w 32"/>
                  <a:gd name="T51" fmla="*/ 26 h 34"/>
                  <a:gd name="T52" fmla="*/ 32 w 32"/>
                  <a:gd name="T53" fmla="*/ 23 h 34"/>
                  <a:gd name="T54" fmla="*/ 32 w 32"/>
                  <a:gd name="T55" fmla="*/ 20 h 34"/>
                  <a:gd name="T56" fmla="*/ 32 w 32"/>
                  <a:gd name="T57" fmla="*/ 20 h 34"/>
                  <a:gd name="T58" fmla="*/ 29 w 32"/>
                  <a:gd name="T59" fmla="*/ 9 h 34"/>
                  <a:gd name="T60" fmla="*/ 29 w 32"/>
                  <a:gd name="T61" fmla="*/ 3 h 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2"/>
                  <a:gd name="T94" fmla="*/ 0 h 34"/>
                  <a:gd name="T95" fmla="*/ 32 w 32"/>
                  <a:gd name="T96" fmla="*/ 34 h 3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2" h="34">
                    <a:moveTo>
                      <a:pt x="29" y="3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21" y="23"/>
                    </a:lnTo>
                    <a:lnTo>
                      <a:pt x="26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1" y="29"/>
                    </a:lnTo>
                    <a:lnTo>
                      <a:pt x="26" y="29"/>
                    </a:lnTo>
                    <a:lnTo>
                      <a:pt x="26" y="23"/>
                    </a:lnTo>
                    <a:lnTo>
                      <a:pt x="3" y="23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29" y="34"/>
                    </a:lnTo>
                    <a:lnTo>
                      <a:pt x="29" y="32"/>
                    </a:lnTo>
                    <a:lnTo>
                      <a:pt x="32" y="32"/>
                    </a:lnTo>
                    <a:lnTo>
                      <a:pt x="32" y="26"/>
                    </a:lnTo>
                    <a:lnTo>
                      <a:pt x="32" y="23"/>
                    </a:lnTo>
                    <a:lnTo>
                      <a:pt x="32" y="20"/>
                    </a:lnTo>
                    <a:lnTo>
                      <a:pt x="29" y="9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78" name="Freeform 163"/>
              <p:cNvSpPr>
                <a:spLocks/>
              </p:cNvSpPr>
              <p:nvPr/>
            </p:nvSpPr>
            <p:spPr bwMode="auto">
              <a:xfrm>
                <a:off x="3386" y="3077"/>
                <a:ext cx="58" cy="11"/>
              </a:xfrm>
              <a:custGeom>
                <a:avLst/>
                <a:gdLst>
                  <a:gd name="T0" fmla="*/ 52 w 58"/>
                  <a:gd name="T1" fmla="*/ 11 h 11"/>
                  <a:gd name="T2" fmla="*/ 55 w 58"/>
                  <a:gd name="T3" fmla="*/ 11 h 11"/>
                  <a:gd name="T4" fmla="*/ 58 w 58"/>
                  <a:gd name="T5" fmla="*/ 9 h 11"/>
                  <a:gd name="T6" fmla="*/ 58 w 58"/>
                  <a:gd name="T7" fmla="*/ 6 h 11"/>
                  <a:gd name="T8" fmla="*/ 55 w 58"/>
                  <a:gd name="T9" fmla="*/ 3 h 11"/>
                  <a:gd name="T10" fmla="*/ 52 w 58"/>
                  <a:gd name="T11" fmla="*/ 0 h 11"/>
                  <a:gd name="T12" fmla="*/ 49 w 58"/>
                  <a:gd name="T13" fmla="*/ 0 h 11"/>
                  <a:gd name="T14" fmla="*/ 3 w 58"/>
                  <a:gd name="T15" fmla="*/ 0 h 11"/>
                  <a:gd name="T16" fmla="*/ 0 w 58"/>
                  <a:gd name="T17" fmla="*/ 3 h 11"/>
                  <a:gd name="T18" fmla="*/ 0 w 58"/>
                  <a:gd name="T19" fmla="*/ 6 h 11"/>
                  <a:gd name="T20" fmla="*/ 0 w 58"/>
                  <a:gd name="T21" fmla="*/ 9 h 11"/>
                  <a:gd name="T22" fmla="*/ 0 w 58"/>
                  <a:gd name="T23" fmla="*/ 11 h 11"/>
                  <a:gd name="T24" fmla="*/ 3 w 58"/>
                  <a:gd name="T25" fmla="*/ 11 h 11"/>
                  <a:gd name="T26" fmla="*/ 6 w 58"/>
                  <a:gd name="T27" fmla="*/ 11 h 11"/>
                  <a:gd name="T28" fmla="*/ 52 w 58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8"/>
                  <a:gd name="T46" fmla="*/ 0 h 11"/>
                  <a:gd name="T47" fmla="*/ 58 w 58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8" h="11">
                    <a:moveTo>
                      <a:pt x="52" y="11"/>
                    </a:moveTo>
                    <a:lnTo>
                      <a:pt x="55" y="11"/>
                    </a:lnTo>
                    <a:lnTo>
                      <a:pt x="58" y="9"/>
                    </a:lnTo>
                    <a:lnTo>
                      <a:pt x="58" y="6"/>
                    </a:lnTo>
                    <a:lnTo>
                      <a:pt x="55" y="3"/>
                    </a:lnTo>
                    <a:lnTo>
                      <a:pt x="52" y="0"/>
                    </a:lnTo>
                    <a:lnTo>
                      <a:pt x="49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52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79" name="Freeform 164"/>
              <p:cNvSpPr>
                <a:spLocks/>
              </p:cNvSpPr>
              <p:nvPr/>
            </p:nvSpPr>
            <p:spPr bwMode="auto">
              <a:xfrm>
                <a:off x="3306" y="3077"/>
                <a:ext cx="57" cy="11"/>
              </a:xfrm>
              <a:custGeom>
                <a:avLst/>
                <a:gdLst>
                  <a:gd name="T0" fmla="*/ 52 w 57"/>
                  <a:gd name="T1" fmla="*/ 11 h 11"/>
                  <a:gd name="T2" fmla="*/ 54 w 57"/>
                  <a:gd name="T3" fmla="*/ 11 h 11"/>
                  <a:gd name="T4" fmla="*/ 57 w 57"/>
                  <a:gd name="T5" fmla="*/ 9 h 11"/>
                  <a:gd name="T6" fmla="*/ 57 w 57"/>
                  <a:gd name="T7" fmla="*/ 6 h 11"/>
                  <a:gd name="T8" fmla="*/ 54 w 57"/>
                  <a:gd name="T9" fmla="*/ 3 h 11"/>
                  <a:gd name="T10" fmla="*/ 52 w 57"/>
                  <a:gd name="T11" fmla="*/ 0 h 11"/>
                  <a:gd name="T12" fmla="*/ 49 w 57"/>
                  <a:gd name="T13" fmla="*/ 0 h 11"/>
                  <a:gd name="T14" fmla="*/ 3 w 57"/>
                  <a:gd name="T15" fmla="*/ 0 h 11"/>
                  <a:gd name="T16" fmla="*/ 0 w 57"/>
                  <a:gd name="T17" fmla="*/ 3 h 11"/>
                  <a:gd name="T18" fmla="*/ 0 w 57"/>
                  <a:gd name="T19" fmla="*/ 6 h 11"/>
                  <a:gd name="T20" fmla="*/ 0 w 57"/>
                  <a:gd name="T21" fmla="*/ 9 h 11"/>
                  <a:gd name="T22" fmla="*/ 0 w 57"/>
                  <a:gd name="T23" fmla="*/ 11 h 11"/>
                  <a:gd name="T24" fmla="*/ 3 w 57"/>
                  <a:gd name="T25" fmla="*/ 11 h 11"/>
                  <a:gd name="T26" fmla="*/ 6 w 57"/>
                  <a:gd name="T27" fmla="*/ 11 h 11"/>
                  <a:gd name="T28" fmla="*/ 52 w 57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1"/>
                  <a:gd name="T47" fmla="*/ 57 w 57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1">
                    <a:moveTo>
                      <a:pt x="52" y="11"/>
                    </a:moveTo>
                    <a:lnTo>
                      <a:pt x="54" y="11"/>
                    </a:lnTo>
                    <a:lnTo>
                      <a:pt x="57" y="9"/>
                    </a:lnTo>
                    <a:lnTo>
                      <a:pt x="57" y="6"/>
                    </a:lnTo>
                    <a:lnTo>
                      <a:pt x="54" y="3"/>
                    </a:lnTo>
                    <a:lnTo>
                      <a:pt x="52" y="0"/>
                    </a:lnTo>
                    <a:lnTo>
                      <a:pt x="49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52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80" name="Freeform 165"/>
              <p:cNvSpPr>
                <a:spLocks/>
              </p:cNvSpPr>
              <p:nvPr/>
            </p:nvSpPr>
            <p:spPr bwMode="auto">
              <a:xfrm>
                <a:off x="3226" y="3077"/>
                <a:ext cx="57" cy="11"/>
              </a:xfrm>
              <a:custGeom>
                <a:avLst/>
                <a:gdLst>
                  <a:gd name="T0" fmla="*/ 51 w 57"/>
                  <a:gd name="T1" fmla="*/ 11 h 11"/>
                  <a:gd name="T2" fmla="*/ 54 w 57"/>
                  <a:gd name="T3" fmla="*/ 11 h 11"/>
                  <a:gd name="T4" fmla="*/ 57 w 57"/>
                  <a:gd name="T5" fmla="*/ 9 h 11"/>
                  <a:gd name="T6" fmla="*/ 57 w 57"/>
                  <a:gd name="T7" fmla="*/ 6 h 11"/>
                  <a:gd name="T8" fmla="*/ 54 w 57"/>
                  <a:gd name="T9" fmla="*/ 3 h 11"/>
                  <a:gd name="T10" fmla="*/ 51 w 57"/>
                  <a:gd name="T11" fmla="*/ 0 h 11"/>
                  <a:gd name="T12" fmla="*/ 48 w 57"/>
                  <a:gd name="T13" fmla="*/ 0 h 11"/>
                  <a:gd name="T14" fmla="*/ 2 w 57"/>
                  <a:gd name="T15" fmla="*/ 0 h 11"/>
                  <a:gd name="T16" fmla="*/ 0 w 57"/>
                  <a:gd name="T17" fmla="*/ 3 h 11"/>
                  <a:gd name="T18" fmla="*/ 0 w 57"/>
                  <a:gd name="T19" fmla="*/ 6 h 11"/>
                  <a:gd name="T20" fmla="*/ 0 w 57"/>
                  <a:gd name="T21" fmla="*/ 9 h 11"/>
                  <a:gd name="T22" fmla="*/ 0 w 57"/>
                  <a:gd name="T23" fmla="*/ 11 h 11"/>
                  <a:gd name="T24" fmla="*/ 2 w 57"/>
                  <a:gd name="T25" fmla="*/ 11 h 11"/>
                  <a:gd name="T26" fmla="*/ 5 w 57"/>
                  <a:gd name="T27" fmla="*/ 11 h 11"/>
                  <a:gd name="T28" fmla="*/ 51 w 57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1"/>
                  <a:gd name="T47" fmla="*/ 57 w 57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1">
                    <a:moveTo>
                      <a:pt x="51" y="11"/>
                    </a:moveTo>
                    <a:lnTo>
                      <a:pt x="54" y="11"/>
                    </a:lnTo>
                    <a:lnTo>
                      <a:pt x="57" y="9"/>
                    </a:lnTo>
                    <a:lnTo>
                      <a:pt x="57" y="6"/>
                    </a:lnTo>
                    <a:lnTo>
                      <a:pt x="54" y="3"/>
                    </a:lnTo>
                    <a:lnTo>
                      <a:pt x="51" y="0"/>
                    </a:lnTo>
                    <a:lnTo>
                      <a:pt x="48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5" y="11"/>
                    </a:lnTo>
                    <a:lnTo>
                      <a:pt x="51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81" name="Group 166"/>
            <p:cNvGrpSpPr>
              <a:grpSpLocks/>
            </p:cNvGrpSpPr>
            <p:nvPr/>
          </p:nvGrpSpPr>
          <p:grpSpPr bwMode="auto">
            <a:xfrm>
              <a:off x="2514" y="2250"/>
              <a:ext cx="213" cy="121"/>
              <a:chOff x="3208" y="3117"/>
              <a:chExt cx="290" cy="149"/>
            </a:xfrm>
          </p:grpSpPr>
          <p:sp>
            <p:nvSpPr>
              <p:cNvPr id="17863" name="Freeform 167"/>
              <p:cNvSpPr>
                <a:spLocks/>
              </p:cNvSpPr>
              <p:nvPr/>
            </p:nvSpPr>
            <p:spPr bwMode="auto">
              <a:xfrm>
                <a:off x="3208" y="3209"/>
                <a:ext cx="20" cy="57"/>
              </a:xfrm>
              <a:custGeom>
                <a:avLst/>
                <a:gdLst>
                  <a:gd name="T0" fmla="*/ 0 w 20"/>
                  <a:gd name="T1" fmla="*/ 51 h 57"/>
                  <a:gd name="T2" fmla="*/ 0 w 20"/>
                  <a:gd name="T3" fmla="*/ 51 h 57"/>
                  <a:gd name="T4" fmla="*/ 3 w 20"/>
                  <a:gd name="T5" fmla="*/ 54 h 57"/>
                  <a:gd name="T6" fmla="*/ 6 w 20"/>
                  <a:gd name="T7" fmla="*/ 57 h 57"/>
                  <a:gd name="T8" fmla="*/ 6 w 20"/>
                  <a:gd name="T9" fmla="*/ 57 h 57"/>
                  <a:gd name="T10" fmla="*/ 9 w 20"/>
                  <a:gd name="T11" fmla="*/ 54 h 57"/>
                  <a:gd name="T12" fmla="*/ 12 w 20"/>
                  <a:gd name="T13" fmla="*/ 54 h 57"/>
                  <a:gd name="T14" fmla="*/ 20 w 20"/>
                  <a:gd name="T15" fmla="*/ 8 h 57"/>
                  <a:gd name="T16" fmla="*/ 20 w 20"/>
                  <a:gd name="T17" fmla="*/ 5 h 57"/>
                  <a:gd name="T18" fmla="*/ 20 w 20"/>
                  <a:gd name="T19" fmla="*/ 3 h 57"/>
                  <a:gd name="T20" fmla="*/ 18 w 20"/>
                  <a:gd name="T21" fmla="*/ 0 h 57"/>
                  <a:gd name="T22" fmla="*/ 15 w 20"/>
                  <a:gd name="T23" fmla="*/ 0 h 57"/>
                  <a:gd name="T24" fmla="*/ 12 w 20"/>
                  <a:gd name="T25" fmla="*/ 3 h 57"/>
                  <a:gd name="T26" fmla="*/ 9 w 20"/>
                  <a:gd name="T27" fmla="*/ 5 h 57"/>
                  <a:gd name="T28" fmla="*/ 0 w 20"/>
                  <a:gd name="T29" fmla="*/ 51 h 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"/>
                  <a:gd name="T46" fmla="*/ 0 h 57"/>
                  <a:gd name="T47" fmla="*/ 20 w 20"/>
                  <a:gd name="T48" fmla="*/ 57 h 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" h="57">
                    <a:moveTo>
                      <a:pt x="0" y="51"/>
                    </a:moveTo>
                    <a:lnTo>
                      <a:pt x="0" y="51"/>
                    </a:lnTo>
                    <a:lnTo>
                      <a:pt x="3" y="54"/>
                    </a:lnTo>
                    <a:lnTo>
                      <a:pt x="6" y="57"/>
                    </a:lnTo>
                    <a:lnTo>
                      <a:pt x="9" y="54"/>
                    </a:lnTo>
                    <a:lnTo>
                      <a:pt x="12" y="54"/>
                    </a:lnTo>
                    <a:lnTo>
                      <a:pt x="20" y="8"/>
                    </a:lnTo>
                    <a:lnTo>
                      <a:pt x="20" y="5"/>
                    </a:lnTo>
                    <a:lnTo>
                      <a:pt x="20" y="3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9" y="5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64" name="Freeform 168"/>
              <p:cNvSpPr>
                <a:spLocks/>
              </p:cNvSpPr>
              <p:nvPr/>
            </p:nvSpPr>
            <p:spPr bwMode="auto">
              <a:xfrm>
                <a:off x="3240" y="3157"/>
                <a:ext cx="49" cy="40"/>
              </a:xfrm>
              <a:custGeom>
                <a:avLst/>
                <a:gdLst>
                  <a:gd name="T0" fmla="*/ 0 w 49"/>
                  <a:gd name="T1" fmla="*/ 29 h 40"/>
                  <a:gd name="T2" fmla="*/ 0 w 49"/>
                  <a:gd name="T3" fmla="*/ 32 h 40"/>
                  <a:gd name="T4" fmla="*/ 0 w 49"/>
                  <a:gd name="T5" fmla="*/ 35 h 40"/>
                  <a:gd name="T6" fmla="*/ 0 w 49"/>
                  <a:gd name="T7" fmla="*/ 37 h 40"/>
                  <a:gd name="T8" fmla="*/ 3 w 49"/>
                  <a:gd name="T9" fmla="*/ 40 h 40"/>
                  <a:gd name="T10" fmla="*/ 6 w 49"/>
                  <a:gd name="T11" fmla="*/ 40 h 40"/>
                  <a:gd name="T12" fmla="*/ 9 w 49"/>
                  <a:gd name="T13" fmla="*/ 37 h 40"/>
                  <a:gd name="T14" fmla="*/ 46 w 49"/>
                  <a:gd name="T15" fmla="*/ 12 h 40"/>
                  <a:gd name="T16" fmla="*/ 49 w 49"/>
                  <a:gd name="T17" fmla="*/ 9 h 40"/>
                  <a:gd name="T18" fmla="*/ 49 w 49"/>
                  <a:gd name="T19" fmla="*/ 6 h 40"/>
                  <a:gd name="T20" fmla="*/ 46 w 49"/>
                  <a:gd name="T21" fmla="*/ 3 h 40"/>
                  <a:gd name="T22" fmla="*/ 43 w 49"/>
                  <a:gd name="T23" fmla="*/ 0 h 40"/>
                  <a:gd name="T24" fmla="*/ 40 w 49"/>
                  <a:gd name="T25" fmla="*/ 0 h 40"/>
                  <a:gd name="T26" fmla="*/ 37 w 49"/>
                  <a:gd name="T27" fmla="*/ 3 h 40"/>
                  <a:gd name="T28" fmla="*/ 0 w 49"/>
                  <a:gd name="T29" fmla="*/ 29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9"/>
                  <a:gd name="T46" fmla="*/ 0 h 40"/>
                  <a:gd name="T47" fmla="*/ 49 w 49"/>
                  <a:gd name="T48" fmla="*/ 40 h 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9" h="40">
                    <a:moveTo>
                      <a:pt x="0" y="29"/>
                    </a:moveTo>
                    <a:lnTo>
                      <a:pt x="0" y="32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3" y="40"/>
                    </a:lnTo>
                    <a:lnTo>
                      <a:pt x="6" y="40"/>
                    </a:lnTo>
                    <a:lnTo>
                      <a:pt x="9" y="37"/>
                    </a:lnTo>
                    <a:lnTo>
                      <a:pt x="46" y="12"/>
                    </a:lnTo>
                    <a:lnTo>
                      <a:pt x="49" y="9"/>
                    </a:lnTo>
                    <a:lnTo>
                      <a:pt x="49" y="6"/>
                    </a:lnTo>
                    <a:lnTo>
                      <a:pt x="46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3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65" name="Freeform 169"/>
              <p:cNvSpPr>
                <a:spLocks/>
              </p:cNvSpPr>
              <p:nvPr/>
            </p:nvSpPr>
            <p:spPr bwMode="auto">
              <a:xfrm>
                <a:off x="3303" y="3117"/>
                <a:ext cx="52" cy="32"/>
              </a:xfrm>
              <a:custGeom>
                <a:avLst/>
                <a:gdLst>
                  <a:gd name="T0" fmla="*/ 3 w 52"/>
                  <a:gd name="T1" fmla="*/ 23 h 32"/>
                  <a:gd name="T2" fmla="*/ 0 w 52"/>
                  <a:gd name="T3" fmla="*/ 26 h 32"/>
                  <a:gd name="T4" fmla="*/ 0 w 52"/>
                  <a:gd name="T5" fmla="*/ 29 h 32"/>
                  <a:gd name="T6" fmla="*/ 3 w 52"/>
                  <a:gd name="T7" fmla="*/ 32 h 32"/>
                  <a:gd name="T8" fmla="*/ 6 w 52"/>
                  <a:gd name="T9" fmla="*/ 32 h 32"/>
                  <a:gd name="T10" fmla="*/ 9 w 52"/>
                  <a:gd name="T11" fmla="*/ 32 h 32"/>
                  <a:gd name="T12" fmla="*/ 12 w 52"/>
                  <a:gd name="T13" fmla="*/ 32 h 32"/>
                  <a:gd name="T14" fmla="*/ 37 w 52"/>
                  <a:gd name="T15" fmla="*/ 14 h 32"/>
                  <a:gd name="T16" fmla="*/ 32 w 52"/>
                  <a:gd name="T17" fmla="*/ 9 h 32"/>
                  <a:gd name="T18" fmla="*/ 34 w 52"/>
                  <a:gd name="T19" fmla="*/ 14 h 32"/>
                  <a:gd name="T20" fmla="*/ 46 w 52"/>
                  <a:gd name="T21" fmla="*/ 12 h 32"/>
                  <a:gd name="T22" fmla="*/ 43 w 52"/>
                  <a:gd name="T23" fmla="*/ 6 h 32"/>
                  <a:gd name="T24" fmla="*/ 43 w 52"/>
                  <a:gd name="T25" fmla="*/ 12 h 32"/>
                  <a:gd name="T26" fmla="*/ 46 w 52"/>
                  <a:gd name="T27" fmla="*/ 12 h 32"/>
                  <a:gd name="T28" fmla="*/ 49 w 52"/>
                  <a:gd name="T29" fmla="*/ 12 h 32"/>
                  <a:gd name="T30" fmla="*/ 52 w 52"/>
                  <a:gd name="T31" fmla="*/ 12 h 32"/>
                  <a:gd name="T32" fmla="*/ 52 w 52"/>
                  <a:gd name="T33" fmla="*/ 9 h 32"/>
                  <a:gd name="T34" fmla="*/ 52 w 52"/>
                  <a:gd name="T35" fmla="*/ 6 h 32"/>
                  <a:gd name="T36" fmla="*/ 52 w 52"/>
                  <a:gd name="T37" fmla="*/ 3 h 32"/>
                  <a:gd name="T38" fmla="*/ 49 w 52"/>
                  <a:gd name="T39" fmla="*/ 0 h 32"/>
                  <a:gd name="T40" fmla="*/ 46 w 52"/>
                  <a:gd name="T41" fmla="*/ 0 h 32"/>
                  <a:gd name="T42" fmla="*/ 43 w 52"/>
                  <a:gd name="T43" fmla="*/ 0 h 32"/>
                  <a:gd name="T44" fmla="*/ 32 w 52"/>
                  <a:gd name="T45" fmla="*/ 3 h 32"/>
                  <a:gd name="T46" fmla="*/ 29 w 52"/>
                  <a:gd name="T47" fmla="*/ 6 h 32"/>
                  <a:gd name="T48" fmla="*/ 3 w 52"/>
                  <a:gd name="T49" fmla="*/ 23 h 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2"/>
                  <a:gd name="T77" fmla="*/ 52 w 52"/>
                  <a:gd name="T78" fmla="*/ 32 h 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2">
                    <a:moveTo>
                      <a:pt x="3" y="23"/>
                    </a:moveTo>
                    <a:lnTo>
                      <a:pt x="0" y="26"/>
                    </a:lnTo>
                    <a:lnTo>
                      <a:pt x="0" y="29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9" y="32"/>
                    </a:lnTo>
                    <a:lnTo>
                      <a:pt x="12" y="32"/>
                    </a:lnTo>
                    <a:lnTo>
                      <a:pt x="37" y="14"/>
                    </a:lnTo>
                    <a:lnTo>
                      <a:pt x="32" y="9"/>
                    </a:lnTo>
                    <a:lnTo>
                      <a:pt x="34" y="14"/>
                    </a:lnTo>
                    <a:lnTo>
                      <a:pt x="46" y="12"/>
                    </a:lnTo>
                    <a:lnTo>
                      <a:pt x="43" y="6"/>
                    </a:lnTo>
                    <a:lnTo>
                      <a:pt x="43" y="12"/>
                    </a:lnTo>
                    <a:lnTo>
                      <a:pt x="46" y="12"/>
                    </a:lnTo>
                    <a:lnTo>
                      <a:pt x="49" y="12"/>
                    </a:lnTo>
                    <a:lnTo>
                      <a:pt x="52" y="12"/>
                    </a:lnTo>
                    <a:lnTo>
                      <a:pt x="52" y="9"/>
                    </a:lnTo>
                    <a:lnTo>
                      <a:pt x="52" y="6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2" y="3"/>
                    </a:lnTo>
                    <a:lnTo>
                      <a:pt x="29" y="6"/>
                    </a:ln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66" name="Freeform 170"/>
              <p:cNvSpPr>
                <a:spLocks/>
              </p:cNvSpPr>
              <p:nvPr/>
            </p:nvSpPr>
            <p:spPr bwMode="auto">
              <a:xfrm>
                <a:off x="3378" y="3120"/>
                <a:ext cx="54" cy="29"/>
              </a:xfrm>
              <a:custGeom>
                <a:avLst/>
                <a:gdLst>
                  <a:gd name="T0" fmla="*/ 8 w 54"/>
                  <a:gd name="T1" fmla="*/ 0 h 29"/>
                  <a:gd name="T2" fmla="*/ 5 w 54"/>
                  <a:gd name="T3" fmla="*/ 0 h 29"/>
                  <a:gd name="T4" fmla="*/ 2 w 54"/>
                  <a:gd name="T5" fmla="*/ 3 h 29"/>
                  <a:gd name="T6" fmla="*/ 0 w 54"/>
                  <a:gd name="T7" fmla="*/ 6 h 29"/>
                  <a:gd name="T8" fmla="*/ 0 w 54"/>
                  <a:gd name="T9" fmla="*/ 9 h 29"/>
                  <a:gd name="T10" fmla="*/ 2 w 54"/>
                  <a:gd name="T11" fmla="*/ 11 h 29"/>
                  <a:gd name="T12" fmla="*/ 5 w 54"/>
                  <a:gd name="T13" fmla="*/ 11 h 29"/>
                  <a:gd name="T14" fmla="*/ 17 w 54"/>
                  <a:gd name="T15" fmla="*/ 14 h 29"/>
                  <a:gd name="T16" fmla="*/ 28 w 54"/>
                  <a:gd name="T17" fmla="*/ 17 h 29"/>
                  <a:gd name="T18" fmla="*/ 28 w 54"/>
                  <a:gd name="T19" fmla="*/ 11 h 29"/>
                  <a:gd name="T20" fmla="*/ 25 w 54"/>
                  <a:gd name="T21" fmla="*/ 17 h 29"/>
                  <a:gd name="T22" fmla="*/ 34 w 54"/>
                  <a:gd name="T23" fmla="*/ 23 h 29"/>
                  <a:gd name="T24" fmla="*/ 43 w 54"/>
                  <a:gd name="T25" fmla="*/ 26 h 29"/>
                  <a:gd name="T26" fmla="*/ 45 w 54"/>
                  <a:gd name="T27" fmla="*/ 29 h 29"/>
                  <a:gd name="T28" fmla="*/ 48 w 54"/>
                  <a:gd name="T29" fmla="*/ 29 h 29"/>
                  <a:gd name="T30" fmla="*/ 51 w 54"/>
                  <a:gd name="T31" fmla="*/ 26 h 29"/>
                  <a:gd name="T32" fmla="*/ 54 w 54"/>
                  <a:gd name="T33" fmla="*/ 23 h 29"/>
                  <a:gd name="T34" fmla="*/ 54 w 54"/>
                  <a:gd name="T35" fmla="*/ 20 h 29"/>
                  <a:gd name="T36" fmla="*/ 51 w 54"/>
                  <a:gd name="T37" fmla="*/ 17 h 29"/>
                  <a:gd name="T38" fmla="*/ 43 w 54"/>
                  <a:gd name="T39" fmla="*/ 14 h 29"/>
                  <a:gd name="T40" fmla="*/ 34 w 54"/>
                  <a:gd name="T41" fmla="*/ 9 h 29"/>
                  <a:gd name="T42" fmla="*/ 31 w 54"/>
                  <a:gd name="T43" fmla="*/ 6 h 29"/>
                  <a:gd name="T44" fmla="*/ 20 w 54"/>
                  <a:gd name="T45" fmla="*/ 3 h 29"/>
                  <a:gd name="T46" fmla="*/ 8 w 54"/>
                  <a:gd name="T47" fmla="*/ 0 h 2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4"/>
                  <a:gd name="T73" fmla="*/ 0 h 29"/>
                  <a:gd name="T74" fmla="*/ 54 w 54"/>
                  <a:gd name="T75" fmla="*/ 29 h 2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4" h="29">
                    <a:moveTo>
                      <a:pt x="8" y="0"/>
                    </a:moveTo>
                    <a:lnTo>
                      <a:pt x="5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5" y="11"/>
                    </a:lnTo>
                    <a:lnTo>
                      <a:pt x="17" y="14"/>
                    </a:lnTo>
                    <a:lnTo>
                      <a:pt x="28" y="17"/>
                    </a:lnTo>
                    <a:lnTo>
                      <a:pt x="28" y="11"/>
                    </a:lnTo>
                    <a:lnTo>
                      <a:pt x="25" y="17"/>
                    </a:lnTo>
                    <a:lnTo>
                      <a:pt x="34" y="23"/>
                    </a:lnTo>
                    <a:lnTo>
                      <a:pt x="43" y="26"/>
                    </a:lnTo>
                    <a:lnTo>
                      <a:pt x="45" y="29"/>
                    </a:lnTo>
                    <a:lnTo>
                      <a:pt x="48" y="29"/>
                    </a:lnTo>
                    <a:lnTo>
                      <a:pt x="51" y="26"/>
                    </a:lnTo>
                    <a:lnTo>
                      <a:pt x="54" y="23"/>
                    </a:lnTo>
                    <a:lnTo>
                      <a:pt x="54" y="20"/>
                    </a:lnTo>
                    <a:lnTo>
                      <a:pt x="51" y="17"/>
                    </a:lnTo>
                    <a:lnTo>
                      <a:pt x="43" y="14"/>
                    </a:lnTo>
                    <a:lnTo>
                      <a:pt x="34" y="9"/>
                    </a:lnTo>
                    <a:lnTo>
                      <a:pt x="31" y="6"/>
                    </a:lnTo>
                    <a:lnTo>
                      <a:pt x="20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67" name="Freeform 171"/>
              <p:cNvSpPr>
                <a:spLocks/>
              </p:cNvSpPr>
              <p:nvPr/>
            </p:nvSpPr>
            <p:spPr bwMode="auto">
              <a:xfrm>
                <a:off x="3446" y="3157"/>
                <a:ext cx="38" cy="52"/>
              </a:xfrm>
              <a:custGeom>
                <a:avLst/>
                <a:gdLst>
                  <a:gd name="T0" fmla="*/ 12 w 38"/>
                  <a:gd name="T1" fmla="*/ 3 h 52"/>
                  <a:gd name="T2" fmla="*/ 9 w 38"/>
                  <a:gd name="T3" fmla="*/ 0 h 52"/>
                  <a:gd name="T4" fmla="*/ 6 w 38"/>
                  <a:gd name="T5" fmla="*/ 0 h 52"/>
                  <a:gd name="T6" fmla="*/ 3 w 38"/>
                  <a:gd name="T7" fmla="*/ 3 h 52"/>
                  <a:gd name="T8" fmla="*/ 0 w 38"/>
                  <a:gd name="T9" fmla="*/ 6 h 52"/>
                  <a:gd name="T10" fmla="*/ 0 w 38"/>
                  <a:gd name="T11" fmla="*/ 9 h 52"/>
                  <a:gd name="T12" fmla="*/ 3 w 38"/>
                  <a:gd name="T13" fmla="*/ 12 h 52"/>
                  <a:gd name="T14" fmla="*/ 6 w 38"/>
                  <a:gd name="T15" fmla="*/ 14 h 52"/>
                  <a:gd name="T16" fmla="*/ 12 w 38"/>
                  <a:gd name="T17" fmla="*/ 23 h 52"/>
                  <a:gd name="T18" fmla="*/ 20 w 38"/>
                  <a:gd name="T19" fmla="*/ 35 h 52"/>
                  <a:gd name="T20" fmla="*/ 23 w 38"/>
                  <a:gd name="T21" fmla="*/ 29 h 52"/>
                  <a:gd name="T22" fmla="*/ 18 w 38"/>
                  <a:gd name="T23" fmla="*/ 32 h 52"/>
                  <a:gd name="T24" fmla="*/ 23 w 38"/>
                  <a:gd name="T25" fmla="*/ 43 h 52"/>
                  <a:gd name="T26" fmla="*/ 26 w 38"/>
                  <a:gd name="T27" fmla="*/ 46 h 52"/>
                  <a:gd name="T28" fmla="*/ 29 w 38"/>
                  <a:gd name="T29" fmla="*/ 49 h 52"/>
                  <a:gd name="T30" fmla="*/ 32 w 38"/>
                  <a:gd name="T31" fmla="*/ 52 h 52"/>
                  <a:gd name="T32" fmla="*/ 35 w 38"/>
                  <a:gd name="T33" fmla="*/ 52 h 52"/>
                  <a:gd name="T34" fmla="*/ 38 w 38"/>
                  <a:gd name="T35" fmla="*/ 49 h 52"/>
                  <a:gd name="T36" fmla="*/ 38 w 38"/>
                  <a:gd name="T37" fmla="*/ 46 h 52"/>
                  <a:gd name="T38" fmla="*/ 38 w 38"/>
                  <a:gd name="T39" fmla="*/ 43 h 52"/>
                  <a:gd name="T40" fmla="*/ 38 w 38"/>
                  <a:gd name="T41" fmla="*/ 40 h 52"/>
                  <a:gd name="T42" fmla="*/ 35 w 38"/>
                  <a:gd name="T43" fmla="*/ 37 h 52"/>
                  <a:gd name="T44" fmla="*/ 29 w 38"/>
                  <a:gd name="T45" fmla="*/ 40 h 52"/>
                  <a:gd name="T46" fmla="*/ 35 w 38"/>
                  <a:gd name="T47" fmla="*/ 40 h 52"/>
                  <a:gd name="T48" fmla="*/ 29 w 38"/>
                  <a:gd name="T49" fmla="*/ 29 h 52"/>
                  <a:gd name="T50" fmla="*/ 29 w 38"/>
                  <a:gd name="T51" fmla="*/ 26 h 52"/>
                  <a:gd name="T52" fmla="*/ 20 w 38"/>
                  <a:gd name="T53" fmla="*/ 14 h 52"/>
                  <a:gd name="T54" fmla="*/ 15 w 38"/>
                  <a:gd name="T55" fmla="*/ 6 h 52"/>
                  <a:gd name="T56" fmla="*/ 12 w 38"/>
                  <a:gd name="T57" fmla="*/ 3 h 5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8"/>
                  <a:gd name="T88" fmla="*/ 0 h 52"/>
                  <a:gd name="T89" fmla="*/ 38 w 38"/>
                  <a:gd name="T90" fmla="*/ 52 h 5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8" h="52">
                    <a:moveTo>
                      <a:pt x="12" y="3"/>
                    </a:moveTo>
                    <a:lnTo>
                      <a:pt x="9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6" y="14"/>
                    </a:lnTo>
                    <a:lnTo>
                      <a:pt x="12" y="23"/>
                    </a:lnTo>
                    <a:lnTo>
                      <a:pt x="20" y="35"/>
                    </a:lnTo>
                    <a:lnTo>
                      <a:pt x="23" y="29"/>
                    </a:lnTo>
                    <a:lnTo>
                      <a:pt x="18" y="32"/>
                    </a:lnTo>
                    <a:lnTo>
                      <a:pt x="23" y="43"/>
                    </a:lnTo>
                    <a:lnTo>
                      <a:pt x="26" y="46"/>
                    </a:lnTo>
                    <a:lnTo>
                      <a:pt x="29" y="49"/>
                    </a:lnTo>
                    <a:lnTo>
                      <a:pt x="32" y="52"/>
                    </a:lnTo>
                    <a:lnTo>
                      <a:pt x="35" y="52"/>
                    </a:lnTo>
                    <a:lnTo>
                      <a:pt x="38" y="49"/>
                    </a:lnTo>
                    <a:lnTo>
                      <a:pt x="38" y="46"/>
                    </a:lnTo>
                    <a:lnTo>
                      <a:pt x="38" y="43"/>
                    </a:lnTo>
                    <a:lnTo>
                      <a:pt x="38" y="40"/>
                    </a:lnTo>
                    <a:lnTo>
                      <a:pt x="35" y="37"/>
                    </a:lnTo>
                    <a:lnTo>
                      <a:pt x="29" y="40"/>
                    </a:lnTo>
                    <a:lnTo>
                      <a:pt x="35" y="40"/>
                    </a:lnTo>
                    <a:lnTo>
                      <a:pt x="29" y="29"/>
                    </a:lnTo>
                    <a:lnTo>
                      <a:pt x="29" y="26"/>
                    </a:lnTo>
                    <a:lnTo>
                      <a:pt x="20" y="14"/>
                    </a:lnTo>
                    <a:lnTo>
                      <a:pt x="15" y="6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68" name="Freeform 172"/>
              <p:cNvSpPr>
                <a:spLocks/>
              </p:cNvSpPr>
              <p:nvPr/>
            </p:nvSpPr>
            <p:spPr bwMode="auto">
              <a:xfrm>
                <a:off x="3466" y="3229"/>
                <a:ext cx="32" cy="37"/>
              </a:xfrm>
              <a:custGeom>
                <a:avLst/>
                <a:gdLst>
                  <a:gd name="T0" fmla="*/ 29 w 32"/>
                  <a:gd name="T1" fmla="*/ 6 h 37"/>
                  <a:gd name="T2" fmla="*/ 26 w 32"/>
                  <a:gd name="T3" fmla="*/ 3 h 37"/>
                  <a:gd name="T4" fmla="*/ 23 w 32"/>
                  <a:gd name="T5" fmla="*/ 0 h 37"/>
                  <a:gd name="T6" fmla="*/ 21 w 32"/>
                  <a:gd name="T7" fmla="*/ 0 h 37"/>
                  <a:gd name="T8" fmla="*/ 18 w 32"/>
                  <a:gd name="T9" fmla="*/ 3 h 37"/>
                  <a:gd name="T10" fmla="*/ 18 w 32"/>
                  <a:gd name="T11" fmla="*/ 6 h 37"/>
                  <a:gd name="T12" fmla="*/ 18 w 32"/>
                  <a:gd name="T13" fmla="*/ 8 h 37"/>
                  <a:gd name="T14" fmla="*/ 18 w 32"/>
                  <a:gd name="T15" fmla="*/ 14 h 37"/>
                  <a:gd name="T16" fmla="*/ 21 w 32"/>
                  <a:gd name="T17" fmla="*/ 26 h 37"/>
                  <a:gd name="T18" fmla="*/ 26 w 32"/>
                  <a:gd name="T19" fmla="*/ 23 h 37"/>
                  <a:gd name="T20" fmla="*/ 21 w 32"/>
                  <a:gd name="T21" fmla="*/ 23 h 37"/>
                  <a:gd name="T22" fmla="*/ 21 w 32"/>
                  <a:gd name="T23" fmla="*/ 26 h 37"/>
                  <a:gd name="T24" fmla="*/ 21 w 32"/>
                  <a:gd name="T25" fmla="*/ 31 h 37"/>
                  <a:gd name="T26" fmla="*/ 26 w 32"/>
                  <a:gd name="T27" fmla="*/ 31 h 37"/>
                  <a:gd name="T28" fmla="*/ 26 w 32"/>
                  <a:gd name="T29" fmla="*/ 26 h 37"/>
                  <a:gd name="T30" fmla="*/ 6 w 32"/>
                  <a:gd name="T31" fmla="*/ 26 h 37"/>
                  <a:gd name="T32" fmla="*/ 3 w 32"/>
                  <a:gd name="T33" fmla="*/ 28 h 37"/>
                  <a:gd name="T34" fmla="*/ 0 w 32"/>
                  <a:gd name="T35" fmla="*/ 31 h 37"/>
                  <a:gd name="T36" fmla="*/ 0 w 32"/>
                  <a:gd name="T37" fmla="*/ 34 h 37"/>
                  <a:gd name="T38" fmla="*/ 3 w 32"/>
                  <a:gd name="T39" fmla="*/ 37 h 37"/>
                  <a:gd name="T40" fmla="*/ 6 w 32"/>
                  <a:gd name="T41" fmla="*/ 37 h 37"/>
                  <a:gd name="T42" fmla="*/ 9 w 32"/>
                  <a:gd name="T43" fmla="*/ 37 h 37"/>
                  <a:gd name="T44" fmla="*/ 29 w 32"/>
                  <a:gd name="T45" fmla="*/ 37 h 37"/>
                  <a:gd name="T46" fmla="*/ 29 w 32"/>
                  <a:gd name="T47" fmla="*/ 34 h 37"/>
                  <a:gd name="T48" fmla="*/ 32 w 32"/>
                  <a:gd name="T49" fmla="*/ 34 h 37"/>
                  <a:gd name="T50" fmla="*/ 32 w 32"/>
                  <a:gd name="T51" fmla="*/ 28 h 37"/>
                  <a:gd name="T52" fmla="*/ 32 w 32"/>
                  <a:gd name="T53" fmla="*/ 26 h 37"/>
                  <a:gd name="T54" fmla="*/ 32 w 32"/>
                  <a:gd name="T55" fmla="*/ 23 h 37"/>
                  <a:gd name="T56" fmla="*/ 32 w 32"/>
                  <a:gd name="T57" fmla="*/ 23 h 37"/>
                  <a:gd name="T58" fmla="*/ 29 w 32"/>
                  <a:gd name="T59" fmla="*/ 11 h 37"/>
                  <a:gd name="T60" fmla="*/ 29 w 32"/>
                  <a:gd name="T61" fmla="*/ 6 h 3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2"/>
                  <a:gd name="T94" fmla="*/ 0 h 37"/>
                  <a:gd name="T95" fmla="*/ 32 w 32"/>
                  <a:gd name="T96" fmla="*/ 37 h 3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2" h="37">
                    <a:moveTo>
                      <a:pt x="29" y="6"/>
                    </a:moveTo>
                    <a:lnTo>
                      <a:pt x="26" y="3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8" y="3"/>
                    </a:lnTo>
                    <a:lnTo>
                      <a:pt x="18" y="6"/>
                    </a:lnTo>
                    <a:lnTo>
                      <a:pt x="18" y="8"/>
                    </a:lnTo>
                    <a:lnTo>
                      <a:pt x="18" y="14"/>
                    </a:lnTo>
                    <a:lnTo>
                      <a:pt x="21" y="26"/>
                    </a:lnTo>
                    <a:lnTo>
                      <a:pt x="26" y="23"/>
                    </a:lnTo>
                    <a:lnTo>
                      <a:pt x="21" y="23"/>
                    </a:lnTo>
                    <a:lnTo>
                      <a:pt x="21" y="26"/>
                    </a:lnTo>
                    <a:lnTo>
                      <a:pt x="21" y="31"/>
                    </a:lnTo>
                    <a:lnTo>
                      <a:pt x="26" y="31"/>
                    </a:lnTo>
                    <a:lnTo>
                      <a:pt x="26" y="26"/>
                    </a:lnTo>
                    <a:lnTo>
                      <a:pt x="6" y="26"/>
                    </a:lnTo>
                    <a:lnTo>
                      <a:pt x="3" y="28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3" y="37"/>
                    </a:lnTo>
                    <a:lnTo>
                      <a:pt x="6" y="37"/>
                    </a:lnTo>
                    <a:lnTo>
                      <a:pt x="9" y="37"/>
                    </a:lnTo>
                    <a:lnTo>
                      <a:pt x="29" y="37"/>
                    </a:lnTo>
                    <a:lnTo>
                      <a:pt x="29" y="34"/>
                    </a:lnTo>
                    <a:lnTo>
                      <a:pt x="32" y="34"/>
                    </a:lnTo>
                    <a:lnTo>
                      <a:pt x="32" y="28"/>
                    </a:lnTo>
                    <a:lnTo>
                      <a:pt x="32" y="26"/>
                    </a:lnTo>
                    <a:lnTo>
                      <a:pt x="32" y="23"/>
                    </a:lnTo>
                    <a:lnTo>
                      <a:pt x="29" y="11"/>
                    </a:lnTo>
                    <a:lnTo>
                      <a:pt x="29" y="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69" name="Freeform 173"/>
              <p:cNvSpPr>
                <a:spLocks/>
              </p:cNvSpPr>
              <p:nvPr/>
            </p:nvSpPr>
            <p:spPr bwMode="auto">
              <a:xfrm>
                <a:off x="3386" y="3255"/>
                <a:ext cx="58" cy="11"/>
              </a:xfrm>
              <a:custGeom>
                <a:avLst/>
                <a:gdLst>
                  <a:gd name="T0" fmla="*/ 55 w 58"/>
                  <a:gd name="T1" fmla="*/ 11 h 11"/>
                  <a:gd name="T2" fmla="*/ 58 w 58"/>
                  <a:gd name="T3" fmla="*/ 11 h 11"/>
                  <a:gd name="T4" fmla="*/ 58 w 58"/>
                  <a:gd name="T5" fmla="*/ 8 h 11"/>
                  <a:gd name="T6" fmla="*/ 58 w 58"/>
                  <a:gd name="T7" fmla="*/ 5 h 11"/>
                  <a:gd name="T8" fmla="*/ 58 w 58"/>
                  <a:gd name="T9" fmla="*/ 2 h 11"/>
                  <a:gd name="T10" fmla="*/ 55 w 58"/>
                  <a:gd name="T11" fmla="*/ 0 h 11"/>
                  <a:gd name="T12" fmla="*/ 52 w 58"/>
                  <a:gd name="T13" fmla="*/ 0 h 11"/>
                  <a:gd name="T14" fmla="*/ 6 w 58"/>
                  <a:gd name="T15" fmla="*/ 0 h 11"/>
                  <a:gd name="T16" fmla="*/ 3 w 58"/>
                  <a:gd name="T17" fmla="*/ 2 h 11"/>
                  <a:gd name="T18" fmla="*/ 0 w 58"/>
                  <a:gd name="T19" fmla="*/ 5 h 11"/>
                  <a:gd name="T20" fmla="*/ 0 w 58"/>
                  <a:gd name="T21" fmla="*/ 8 h 11"/>
                  <a:gd name="T22" fmla="*/ 3 w 58"/>
                  <a:gd name="T23" fmla="*/ 11 h 11"/>
                  <a:gd name="T24" fmla="*/ 6 w 58"/>
                  <a:gd name="T25" fmla="*/ 11 h 11"/>
                  <a:gd name="T26" fmla="*/ 9 w 58"/>
                  <a:gd name="T27" fmla="*/ 11 h 11"/>
                  <a:gd name="T28" fmla="*/ 55 w 58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8"/>
                  <a:gd name="T46" fmla="*/ 0 h 11"/>
                  <a:gd name="T47" fmla="*/ 58 w 58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8" h="11">
                    <a:moveTo>
                      <a:pt x="55" y="11"/>
                    </a:moveTo>
                    <a:lnTo>
                      <a:pt x="58" y="11"/>
                    </a:lnTo>
                    <a:lnTo>
                      <a:pt x="58" y="8"/>
                    </a:lnTo>
                    <a:lnTo>
                      <a:pt x="58" y="5"/>
                    </a:lnTo>
                    <a:lnTo>
                      <a:pt x="58" y="2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11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70" name="Freeform 174"/>
              <p:cNvSpPr>
                <a:spLocks/>
              </p:cNvSpPr>
              <p:nvPr/>
            </p:nvSpPr>
            <p:spPr bwMode="auto">
              <a:xfrm>
                <a:off x="3306" y="3255"/>
                <a:ext cx="57" cy="11"/>
              </a:xfrm>
              <a:custGeom>
                <a:avLst/>
                <a:gdLst>
                  <a:gd name="T0" fmla="*/ 54 w 57"/>
                  <a:gd name="T1" fmla="*/ 11 h 11"/>
                  <a:gd name="T2" fmla="*/ 57 w 57"/>
                  <a:gd name="T3" fmla="*/ 11 h 11"/>
                  <a:gd name="T4" fmla="*/ 57 w 57"/>
                  <a:gd name="T5" fmla="*/ 8 h 11"/>
                  <a:gd name="T6" fmla="*/ 57 w 57"/>
                  <a:gd name="T7" fmla="*/ 5 h 11"/>
                  <a:gd name="T8" fmla="*/ 57 w 57"/>
                  <a:gd name="T9" fmla="*/ 2 h 11"/>
                  <a:gd name="T10" fmla="*/ 54 w 57"/>
                  <a:gd name="T11" fmla="*/ 0 h 11"/>
                  <a:gd name="T12" fmla="*/ 52 w 57"/>
                  <a:gd name="T13" fmla="*/ 0 h 11"/>
                  <a:gd name="T14" fmla="*/ 6 w 57"/>
                  <a:gd name="T15" fmla="*/ 0 h 11"/>
                  <a:gd name="T16" fmla="*/ 3 w 57"/>
                  <a:gd name="T17" fmla="*/ 2 h 11"/>
                  <a:gd name="T18" fmla="*/ 0 w 57"/>
                  <a:gd name="T19" fmla="*/ 5 h 11"/>
                  <a:gd name="T20" fmla="*/ 0 w 57"/>
                  <a:gd name="T21" fmla="*/ 8 h 11"/>
                  <a:gd name="T22" fmla="*/ 3 w 57"/>
                  <a:gd name="T23" fmla="*/ 11 h 11"/>
                  <a:gd name="T24" fmla="*/ 6 w 57"/>
                  <a:gd name="T25" fmla="*/ 11 h 11"/>
                  <a:gd name="T26" fmla="*/ 9 w 57"/>
                  <a:gd name="T27" fmla="*/ 11 h 11"/>
                  <a:gd name="T28" fmla="*/ 54 w 57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1"/>
                  <a:gd name="T47" fmla="*/ 57 w 57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1">
                    <a:moveTo>
                      <a:pt x="54" y="11"/>
                    </a:moveTo>
                    <a:lnTo>
                      <a:pt x="57" y="11"/>
                    </a:lnTo>
                    <a:lnTo>
                      <a:pt x="57" y="8"/>
                    </a:lnTo>
                    <a:lnTo>
                      <a:pt x="57" y="5"/>
                    </a:lnTo>
                    <a:lnTo>
                      <a:pt x="57" y="2"/>
                    </a:lnTo>
                    <a:lnTo>
                      <a:pt x="54" y="0"/>
                    </a:lnTo>
                    <a:lnTo>
                      <a:pt x="52" y="0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11"/>
                    </a:lnTo>
                    <a:lnTo>
                      <a:pt x="54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71" name="Freeform 175"/>
              <p:cNvSpPr>
                <a:spLocks/>
              </p:cNvSpPr>
              <p:nvPr/>
            </p:nvSpPr>
            <p:spPr bwMode="auto">
              <a:xfrm>
                <a:off x="3226" y="3255"/>
                <a:ext cx="57" cy="11"/>
              </a:xfrm>
              <a:custGeom>
                <a:avLst/>
                <a:gdLst>
                  <a:gd name="T0" fmla="*/ 54 w 57"/>
                  <a:gd name="T1" fmla="*/ 11 h 11"/>
                  <a:gd name="T2" fmla="*/ 57 w 57"/>
                  <a:gd name="T3" fmla="*/ 11 h 11"/>
                  <a:gd name="T4" fmla="*/ 57 w 57"/>
                  <a:gd name="T5" fmla="*/ 8 h 11"/>
                  <a:gd name="T6" fmla="*/ 57 w 57"/>
                  <a:gd name="T7" fmla="*/ 5 h 11"/>
                  <a:gd name="T8" fmla="*/ 57 w 57"/>
                  <a:gd name="T9" fmla="*/ 2 h 11"/>
                  <a:gd name="T10" fmla="*/ 54 w 57"/>
                  <a:gd name="T11" fmla="*/ 0 h 11"/>
                  <a:gd name="T12" fmla="*/ 51 w 57"/>
                  <a:gd name="T13" fmla="*/ 0 h 11"/>
                  <a:gd name="T14" fmla="*/ 5 w 57"/>
                  <a:gd name="T15" fmla="*/ 0 h 11"/>
                  <a:gd name="T16" fmla="*/ 2 w 57"/>
                  <a:gd name="T17" fmla="*/ 2 h 11"/>
                  <a:gd name="T18" fmla="*/ 0 w 57"/>
                  <a:gd name="T19" fmla="*/ 5 h 11"/>
                  <a:gd name="T20" fmla="*/ 0 w 57"/>
                  <a:gd name="T21" fmla="*/ 8 h 11"/>
                  <a:gd name="T22" fmla="*/ 2 w 57"/>
                  <a:gd name="T23" fmla="*/ 11 h 11"/>
                  <a:gd name="T24" fmla="*/ 5 w 57"/>
                  <a:gd name="T25" fmla="*/ 11 h 11"/>
                  <a:gd name="T26" fmla="*/ 8 w 57"/>
                  <a:gd name="T27" fmla="*/ 11 h 11"/>
                  <a:gd name="T28" fmla="*/ 54 w 57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1"/>
                  <a:gd name="T47" fmla="*/ 57 w 57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1">
                    <a:moveTo>
                      <a:pt x="54" y="11"/>
                    </a:moveTo>
                    <a:lnTo>
                      <a:pt x="57" y="11"/>
                    </a:lnTo>
                    <a:lnTo>
                      <a:pt x="57" y="8"/>
                    </a:lnTo>
                    <a:lnTo>
                      <a:pt x="57" y="5"/>
                    </a:lnTo>
                    <a:lnTo>
                      <a:pt x="57" y="2"/>
                    </a:lnTo>
                    <a:lnTo>
                      <a:pt x="54" y="0"/>
                    </a:lnTo>
                    <a:lnTo>
                      <a:pt x="51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5" y="11"/>
                    </a:lnTo>
                    <a:lnTo>
                      <a:pt x="8" y="11"/>
                    </a:lnTo>
                    <a:lnTo>
                      <a:pt x="54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82" name="Group 176"/>
            <p:cNvGrpSpPr>
              <a:grpSpLocks/>
            </p:cNvGrpSpPr>
            <p:nvPr/>
          </p:nvGrpSpPr>
          <p:grpSpPr bwMode="auto">
            <a:xfrm>
              <a:off x="2514" y="2394"/>
              <a:ext cx="213" cy="120"/>
              <a:chOff x="3208" y="3295"/>
              <a:chExt cx="290" cy="149"/>
            </a:xfrm>
          </p:grpSpPr>
          <p:sp>
            <p:nvSpPr>
              <p:cNvPr id="17854" name="Freeform 177"/>
              <p:cNvSpPr>
                <a:spLocks/>
              </p:cNvSpPr>
              <p:nvPr/>
            </p:nvSpPr>
            <p:spPr bwMode="auto">
              <a:xfrm>
                <a:off x="3208" y="3386"/>
                <a:ext cx="20" cy="58"/>
              </a:xfrm>
              <a:custGeom>
                <a:avLst/>
                <a:gdLst>
                  <a:gd name="T0" fmla="*/ 0 w 20"/>
                  <a:gd name="T1" fmla="*/ 52 h 58"/>
                  <a:gd name="T2" fmla="*/ 0 w 20"/>
                  <a:gd name="T3" fmla="*/ 52 h 58"/>
                  <a:gd name="T4" fmla="*/ 3 w 20"/>
                  <a:gd name="T5" fmla="*/ 55 h 58"/>
                  <a:gd name="T6" fmla="*/ 6 w 20"/>
                  <a:gd name="T7" fmla="*/ 58 h 58"/>
                  <a:gd name="T8" fmla="*/ 6 w 20"/>
                  <a:gd name="T9" fmla="*/ 58 h 58"/>
                  <a:gd name="T10" fmla="*/ 9 w 20"/>
                  <a:gd name="T11" fmla="*/ 55 h 58"/>
                  <a:gd name="T12" fmla="*/ 12 w 20"/>
                  <a:gd name="T13" fmla="*/ 55 h 58"/>
                  <a:gd name="T14" fmla="*/ 20 w 20"/>
                  <a:gd name="T15" fmla="*/ 9 h 58"/>
                  <a:gd name="T16" fmla="*/ 20 w 20"/>
                  <a:gd name="T17" fmla="*/ 6 h 58"/>
                  <a:gd name="T18" fmla="*/ 20 w 20"/>
                  <a:gd name="T19" fmla="*/ 3 h 58"/>
                  <a:gd name="T20" fmla="*/ 18 w 20"/>
                  <a:gd name="T21" fmla="*/ 0 h 58"/>
                  <a:gd name="T22" fmla="*/ 15 w 20"/>
                  <a:gd name="T23" fmla="*/ 0 h 58"/>
                  <a:gd name="T24" fmla="*/ 12 w 20"/>
                  <a:gd name="T25" fmla="*/ 3 h 58"/>
                  <a:gd name="T26" fmla="*/ 9 w 20"/>
                  <a:gd name="T27" fmla="*/ 6 h 58"/>
                  <a:gd name="T28" fmla="*/ 0 w 20"/>
                  <a:gd name="T29" fmla="*/ 52 h 5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"/>
                  <a:gd name="T46" fmla="*/ 0 h 58"/>
                  <a:gd name="T47" fmla="*/ 20 w 20"/>
                  <a:gd name="T48" fmla="*/ 58 h 5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" h="58">
                    <a:moveTo>
                      <a:pt x="0" y="52"/>
                    </a:moveTo>
                    <a:lnTo>
                      <a:pt x="0" y="52"/>
                    </a:lnTo>
                    <a:lnTo>
                      <a:pt x="3" y="55"/>
                    </a:lnTo>
                    <a:lnTo>
                      <a:pt x="6" y="58"/>
                    </a:lnTo>
                    <a:lnTo>
                      <a:pt x="9" y="55"/>
                    </a:lnTo>
                    <a:lnTo>
                      <a:pt x="12" y="55"/>
                    </a:lnTo>
                    <a:lnTo>
                      <a:pt x="20" y="9"/>
                    </a:lnTo>
                    <a:lnTo>
                      <a:pt x="20" y="6"/>
                    </a:lnTo>
                    <a:lnTo>
                      <a:pt x="20" y="3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9" y="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55" name="Freeform 178"/>
              <p:cNvSpPr>
                <a:spLocks/>
              </p:cNvSpPr>
              <p:nvPr/>
            </p:nvSpPr>
            <p:spPr bwMode="auto">
              <a:xfrm>
                <a:off x="3243" y="3335"/>
                <a:ext cx="46" cy="40"/>
              </a:xfrm>
              <a:custGeom>
                <a:avLst/>
                <a:gdLst>
                  <a:gd name="T0" fmla="*/ 0 w 46"/>
                  <a:gd name="T1" fmla="*/ 31 h 40"/>
                  <a:gd name="T2" fmla="*/ 0 w 46"/>
                  <a:gd name="T3" fmla="*/ 34 h 40"/>
                  <a:gd name="T4" fmla="*/ 0 w 46"/>
                  <a:gd name="T5" fmla="*/ 37 h 40"/>
                  <a:gd name="T6" fmla="*/ 0 w 46"/>
                  <a:gd name="T7" fmla="*/ 40 h 40"/>
                  <a:gd name="T8" fmla="*/ 3 w 46"/>
                  <a:gd name="T9" fmla="*/ 40 h 40"/>
                  <a:gd name="T10" fmla="*/ 6 w 46"/>
                  <a:gd name="T11" fmla="*/ 40 h 40"/>
                  <a:gd name="T12" fmla="*/ 8 w 46"/>
                  <a:gd name="T13" fmla="*/ 40 h 40"/>
                  <a:gd name="T14" fmla="*/ 46 w 46"/>
                  <a:gd name="T15" fmla="*/ 11 h 40"/>
                  <a:gd name="T16" fmla="*/ 46 w 46"/>
                  <a:gd name="T17" fmla="*/ 8 h 40"/>
                  <a:gd name="T18" fmla="*/ 46 w 46"/>
                  <a:gd name="T19" fmla="*/ 6 h 40"/>
                  <a:gd name="T20" fmla="*/ 46 w 46"/>
                  <a:gd name="T21" fmla="*/ 3 h 40"/>
                  <a:gd name="T22" fmla="*/ 43 w 46"/>
                  <a:gd name="T23" fmla="*/ 0 h 40"/>
                  <a:gd name="T24" fmla="*/ 40 w 46"/>
                  <a:gd name="T25" fmla="*/ 0 h 40"/>
                  <a:gd name="T26" fmla="*/ 37 w 46"/>
                  <a:gd name="T27" fmla="*/ 3 h 40"/>
                  <a:gd name="T28" fmla="*/ 0 w 46"/>
                  <a:gd name="T29" fmla="*/ 31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"/>
                  <a:gd name="T46" fmla="*/ 0 h 40"/>
                  <a:gd name="T47" fmla="*/ 46 w 46"/>
                  <a:gd name="T48" fmla="*/ 40 h 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" h="40">
                    <a:moveTo>
                      <a:pt x="0" y="31"/>
                    </a:moveTo>
                    <a:lnTo>
                      <a:pt x="0" y="34"/>
                    </a:lnTo>
                    <a:lnTo>
                      <a:pt x="0" y="37"/>
                    </a:lnTo>
                    <a:lnTo>
                      <a:pt x="0" y="40"/>
                    </a:lnTo>
                    <a:lnTo>
                      <a:pt x="3" y="40"/>
                    </a:lnTo>
                    <a:lnTo>
                      <a:pt x="6" y="40"/>
                    </a:lnTo>
                    <a:lnTo>
                      <a:pt x="8" y="40"/>
                    </a:lnTo>
                    <a:lnTo>
                      <a:pt x="46" y="11"/>
                    </a:lnTo>
                    <a:lnTo>
                      <a:pt x="46" y="8"/>
                    </a:lnTo>
                    <a:lnTo>
                      <a:pt x="46" y="6"/>
                    </a:lnTo>
                    <a:lnTo>
                      <a:pt x="46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3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56" name="Freeform 179"/>
              <p:cNvSpPr>
                <a:spLocks/>
              </p:cNvSpPr>
              <p:nvPr/>
            </p:nvSpPr>
            <p:spPr bwMode="auto">
              <a:xfrm>
                <a:off x="3306" y="3295"/>
                <a:ext cx="52" cy="31"/>
              </a:xfrm>
              <a:custGeom>
                <a:avLst/>
                <a:gdLst>
                  <a:gd name="T0" fmla="*/ 0 w 52"/>
                  <a:gd name="T1" fmla="*/ 23 h 31"/>
                  <a:gd name="T2" fmla="*/ 0 w 52"/>
                  <a:gd name="T3" fmla="*/ 25 h 31"/>
                  <a:gd name="T4" fmla="*/ 0 w 52"/>
                  <a:gd name="T5" fmla="*/ 28 h 31"/>
                  <a:gd name="T6" fmla="*/ 0 w 52"/>
                  <a:gd name="T7" fmla="*/ 31 h 31"/>
                  <a:gd name="T8" fmla="*/ 3 w 52"/>
                  <a:gd name="T9" fmla="*/ 31 h 31"/>
                  <a:gd name="T10" fmla="*/ 6 w 52"/>
                  <a:gd name="T11" fmla="*/ 31 h 31"/>
                  <a:gd name="T12" fmla="*/ 9 w 52"/>
                  <a:gd name="T13" fmla="*/ 31 h 31"/>
                  <a:gd name="T14" fmla="*/ 34 w 52"/>
                  <a:gd name="T15" fmla="*/ 14 h 31"/>
                  <a:gd name="T16" fmla="*/ 29 w 52"/>
                  <a:gd name="T17" fmla="*/ 8 h 31"/>
                  <a:gd name="T18" fmla="*/ 31 w 52"/>
                  <a:gd name="T19" fmla="*/ 14 h 31"/>
                  <a:gd name="T20" fmla="*/ 43 w 52"/>
                  <a:gd name="T21" fmla="*/ 11 h 31"/>
                  <a:gd name="T22" fmla="*/ 40 w 52"/>
                  <a:gd name="T23" fmla="*/ 5 h 31"/>
                  <a:gd name="T24" fmla="*/ 40 w 52"/>
                  <a:gd name="T25" fmla="*/ 11 h 31"/>
                  <a:gd name="T26" fmla="*/ 43 w 52"/>
                  <a:gd name="T27" fmla="*/ 11 h 31"/>
                  <a:gd name="T28" fmla="*/ 46 w 52"/>
                  <a:gd name="T29" fmla="*/ 11 h 31"/>
                  <a:gd name="T30" fmla="*/ 49 w 52"/>
                  <a:gd name="T31" fmla="*/ 11 h 31"/>
                  <a:gd name="T32" fmla="*/ 52 w 52"/>
                  <a:gd name="T33" fmla="*/ 8 h 31"/>
                  <a:gd name="T34" fmla="*/ 52 w 52"/>
                  <a:gd name="T35" fmla="*/ 5 h 31"/>
                  <a:gd name="T36" fmla="*/ 49 w 52"/>
                  <a:gd name="T37" fmla="*/ 3 h 31"/>
                  <a:gd name="T38" fmla="*/ 46 w 52"/>
                  <a:gd name="T39" fmla="*/ 0 h 31"/>
                  <a:gd name="T40" fmla="*/ 43 w 52"/>
                  <a:gd name="T41" fmla="*/ 0 h 31"/>
                  <a:gd name="T42" fmla="*/ 40 w 52"/>
                  <a:gd name="T43" fmla="*/ 0 h 31"/>
                  <a:gd name="T44" fmla="*/ 29 w 52"/>
                  <a:gd name="T45" fmla="*/ 3 h 31"/>
                  <a:gd name="T46" fmla="*/ 26 w 52"/>
                  <a:gd name="T47" fmla="*/ 5 h 31"/>
                  <a:gd name="T48" fmla="*/ 0 w 52"/>
                  <a:gd name="T49" fmla="*/ 23 h 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1"/>
                  <a:gd name="T77" fmla="*/ 52 w 52"/>
                  <a:gd name="T78" fmla="*/ 31 h 3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1">
                    <a:moveTo>
                      <a:pt x="0" y="23"/>
                    </a:moveTo>
                    <a:lnTo>
                      <a:pt x="0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1"/>
                    </a:lnTo>
                    <a:lnTo>
                      <a:pt x="6" y="31"/>
                    </a:lnTo>
                    <a:lnTo>
                      <a:pt x="9" y="31"/>
                    </a:lnTo>
                    <a:lnTo>
                      <a:pt x="34" y="14"/>
                    </a:lnTo>
                    <a:lnTo>
                      <a:pt x="29" y="8"/>
                    </a:lnTo>
                    <a:lnTo>
                      <a:pt x="31" y="14"/>
                    </a:lnTo>
                    <a:lnTo>
                      <a:pt x="43" y="11"/>
                    </a:lnTo>
                    <a:lnTo>
                      <a:pt x="40" y="5"/>
                    </a:lnTo>
                    <a:lnTo>
                      <a:pt x="40" y="11"/>
                    </a:lnTo>
                    <a:lnTo>
                      <a:pt x="43" y="11"/>
                    </a:lnTo>
                    <a:lnTo>
                      <a:pt x="46" y="11"/>
                    </a:lnTo>
                    <a:lnTo>
                      <a:pt x="49" y="11"/>
                    </a:lnTo>
                    <a:lnTo>
                      <a:pt x="52" y="8"/>
                    </a:lnTo>
                    <a:lnTo>
                      <a:pt x="52" y="5"/>
                    </a:lnTo>
                    <a:lnTo>
                      <a:pt x="49" y="3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29" y="3"/>
                    </a:lnTo>
                    <a:lnTo>
                      <a:pt x="26" y="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57" name="Freeform 180"/>
              <p:cNvSpPr>
                <a:spLocks/>
              </p:cNvSpPr>
              <p:nvPr/>
            </p:nvSpPr>
            <p:spPr bwMode="auto">
              <a:xfrm>
                <a:off x="3378" y="3298"/>
                <a:ext cx="54" cy="31"/>
              </a:xfrm>
              <a:custGeom>
                <a:avLst/>
                <a:gdLst>
                  <a:gd name="T0" fmla="*/ 8 w 54"/>
                  <a:gd name="T1" fmla="*/ 0 h 31"/>
                  <a:gd name="T2" fmla="*/ 5 w 54"/>
                  <a:gd name="T3" fmla="*/ 0 h 31"/>
                  <a:gd name="T4" fmla="*/ 2 w 54"/>
                  <a:gd name="T5" fmla="*/ 2 h 31"/>
                  <a:gd name="T6" fmla="*/ 0 w 54"/>
                  <a:gd name="T7" fmla="*/ 5 h 31"/>
                  <a:gd name="T8" fmla="*/ 0 w 54"/>
                  <a:gd name="T9" fmla="*/ 8 h 31"/>
                  <a:gd name="T10" fmla="*/ 2 w 54"/>
                  <a:gd name="T11" fmla="*/ 11 h 31"/>
                  <a:gd name="T12" fmla="*/ 5 w 54"/>
                  <a:gd name="T13" fmla="*/ 11 h 31"/>
                  <a:gd name="T14" fmla="*/ 17 w 54"/>
                  <a:gd name="T15" fmla="*/ 14 h 31"/>
                  <a:gd name="T16" fmla="*/ 17 w 54"/>
                  <a:gd name="T17" fmla="*/ 8 h 31"/>
                  <a:gd name="T18" fmla="*/ 14 w 54"/>
                  <a:gd name="T19" fmla="*/ 14 h 31"/>
                  <a:gd name="T20" fmla="*/ 25 w 54"/>
                  <a:gd name="T21" fmla="*/ 20 h 31"/>
                  <a:gd name="T22" fmla="*/ 28 w 54"/>
                  <a:gd name="T23" fmla="*/ 20 h 31"/>
                  <a:gd name="T24" fmla="*/ 37 w 54"/>
                  <a:gd name="T25" fmla="*/ 22 h 31"/>
                  <a:gd name="T26" fmla="*/ 37 w 54"/>
                  <a:gd name="T27" fmla="*/ 17 h 31"/>
                  <a:gd name="T28" fmla="*/ 34 w 54"/>
                  <a:gd name="T29" fmla="*/ 22 h 31"/>
                  <a:gd name="T30" fmla="*/ 43 w 54"/>
                  <a:gd name="T31" fmla="*/ 28 h 31"/>
                  <a:gd name="T32" fmla="*/ 45 w 54"/>
                  <a:gd name="T33" fmla="*/ 31 h 31"/>
                  <a:gd name="T34" fmla="*/ 48 w 54"/>
                  <a:gd name="T35" fmla="*/ 31 h 31"/>
                  <a:gd name="T36" fmla="*/ 51 w 54"/>
                  <a:gd name="T37" fmla="*/ 28 h 31"/>
                  <a:gd name="T38" fmla="*/ 54 w 54"/>
                  <a:gd name="T39" fmla="*/ 25 h 31"/>
                  <a:gd name="T40" fmla="*/ 54 w 54"/>
                  <a:gd name="T41" fmla="*/ 22 h 31"/>
                  <a:gd name="T42" fmla="*/ 51 w 54"/>
                  <a:gd name="T43" fmla="*/ 20 h 31"/>
                  <a:gd name="T44" fmla="*/ 43 w 54"/>
                  <a:gd name="T45" fmla="*/ 14 h 31"/>
                  <a:gd name="T46" fmla="*/ 40 w 54"/>
                  <a:gd name="T47" fmla="*/ 11 h 31"/>
                  <a:gd name="T48" fmla="*/ 31 w 54"/>
                  <a:gd name="T49" fmla="*/ 8 h 31"/>
                  <a:gd name="T50" fmla="*/ 28 w 54"/>
                  <a:gd name="T51" fmla="*/ 14 h 31"/>
                  <a:gd name="T52" fmla="*/ 34 w 54"/>
                  <a:gd name="T53" fmla="*/ 11 h 31"/>
                  <a:gd name="T54" fmla="*/ 23 w 54"/>
                  <a:gd name="T55" fmla="*/ 5 h 31"/>
                  <a:gd name="T56" fmla="*/ 20 w 54"/>
                  <a:gd name="T57" fmla="*/ 2 h 31"/>
                  <a:gd name="T58" fmla="*/ 8 w 54"/>
                  <a:gd name="T59" fmla="*/ 0 h 3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4"/>
                  <a:gd name="T91" fmla="*/ 0 h 31"/>
                  <a:gd name="T92" fmla="*/ 54 w 54"/>
                  <a:gd name="T93" fmla="*/ 31 h 3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4" h="31">
                    <a:moveTo>
                      <a:pt x="8" y="0"/>
                    </a:moveTo>
                    <a:lnTo>
                      <a:pt x="5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5" y="11"/>
                    </a:lnTo>
                    <a:lnTo>
                      <a:pt x="17" y="14"/>
                    </a:lnTo>
                    <a:lnTo>
                      <a:pt x="17" y="8"/>
                    </a:lnTo>
                    <a:lnTo>
                      <a:pt x="14" y="14"/>
                    </a:lnTo>
                    <a:lnTo>
                      <a:pt x="25" y="20"/>
                    </a:lnTo>
                    <a:lnTo>
                      <a:pt x="28" y="20"/>
                    </a:lnTo>
                    <a:lnTo>
                      <a:pt x="37" y="22"/>
                    </a:lnTo>
                    <a:lnTo>
                      <a:pt x="37" y="17"/>
                    </a:lnTo>
                    <a:lnTo>
                      <a:pt x="34" y="22"/>
                    </a:lnTo>
                    <a:lnTo>
                      <a:pt x="43" y="28"/>
                    </a:lnTo>
                    <a:lnTo>
                      <a:pt x="45" y="31"/>
                    </a:lnTo>
                    <a:lnTo>
                      <a:pt x="48" y="31"/>
                    </a:lnTo>
                    <a:lnTo>
                      <a:pt x="51" y="28"/>
                    </a:lnTo>
                    <a:lnTo>
                      <a:pt x="54" y="25"/>
                    </a:lnTo>
                    <a:lnTo>
                      <a:pt x="54" y="22"/>
                    </a:lnTo>
                    <a:lnTo>
                      <a:pt x="51" y="20"/>
                    </a:lnTo>
                    <a:lnTo>
                      <a:pt x="43" y="14"/>
                    </a:lnTo>
                    <a:lnTo>
                      <a:pt x="40" y="11"/>
                    </a:lnTo>
                    <a:lnTo>
                      <a:pt x="31" y="8"/>
                    </a:lnTo>
                    <a:lnTo>
                      <a:pt x="28" y="14"/>
                    </a:lnTo>
                    <a:lnTo>
                      <a:pt x="34" y="11"/>
                    </a:lnTo>
                    <a:lnTo>
                      <a:pt x="23" y="5"/>
                    </a:lnTo>
                    <a:lnTo>
                      <a:pt x="20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58" name="Freeform 181"/>
              <p:cNvSpPr>
                <a:spLocks/>
              </p:cNvSpPr>
              <p:nvPr/>
            </p:nvSpPr>
            <p:spPr bwMode="auto">
              <a:xfrm>
                <a:off x="3449" y="3338"/>
                <a:ext cx="35" cy="48"/>
              </a:xfrm>
              <a:custGeom>
                <a:avLst/>
                <a:gdLst>
                  <a:gd name="T0" fmla="*/ 9 w 35"/>
                  <a:gd name="T1" fmla="*/ 0 h 48"/>
                  <a:gd name="T2" fmla="*/ 6 w 35"/>
                  <a:gd name="T3" fmla="*/ 0 h 48"/>
                  <a:gd name="T4" fmla="*/ 3 w 35"/>
                  <a:gd name="T5" fmla="*/ 0 h 48"/>
                  <a:gd name="T6" fmla="*/ 0 w 35"/>
                  <a:gd name="T7" fmla="*/ 0 h 48"/>
                  <a:gd name="T8" fmla="*/ 0 w 35"/>
                  <a:gd name="T9" fmla="*/ 3 h 48"/>
                  <a:gd name="T10" fmla="*/ 0 w 35"/>
                  <a:gd name="T11" fmla="*/ 5 h 48"/>
                  <a:gd name="T12" fmla="*/ 0 w 35"/>
                  <a:gd name="T13" fmla="*/ 8 h 48"/>
                  <a:gd name="T14" fmla="*/ 3 w 35"/>
                  <a:gd name="T15" fmla="*/ 11 h 48"/>
                  <a:gd name="T16" fmla="*/ 9 w 35"/>
                  <a:gd name="T17" fmla="*/ 20 h 48"/>
                  <a:gd name="T18" fmla="*/ 17 w 35"/>
                  <a:gd name="T19" fmla="*/ 28 h 48"/>
                  <a:gd name="T20" fmla="*/ 20 w 35"/>
                  <a:gd name="T21" fmla="*/ 23 h 48"/>
                  <a:gd name="T22" fmla="*/ 15 w 35"/>
                  <a:gd name="T23" fmla="*/ 25 h 48"/>
                  <a:gd name="T24" fmla="*/ 20 w 35"/>
                  <a:gd name="T25" fmla="*/ 37 h 48"/>
                  <a:gd name="T26" fmla="*/ 23 w 35"/>
                  <a:gd name="T27" fmla="*/ 43 h 48"/>
                  <a:gd name="T28" fmla="*/ 26 w 35"/>
                  <a:gd name="T29" fmla="*/ 46 h 48"/>
                  <a:gd name="T30" fmla="*/ 29 w 35"/>
                  <a:gd name="T31" fmla="*/ 48 h 48"/>
                  <a:gd name="T32" fmla="*/ 32 w 35"/>
                  <a:gd name="T33" fmla="*/ 48 h 48"/>
                  <a:gd name="T34" fmla="*/ 35 w 35"/>
                  <a:gd name="T35" fmla="*/ 46 h 48"/>
                  <a:gd name="T36" fmla="*/ 35 w 35"/>
                  <a:gd name="T37" fmla="*/ 43 h 48"/>
                  <a:gd name="T38" fmla="*/ 35 w 35"/>
                  <a:gd name="T39" fmla="*/ 40 h 48"/>
                  <a:gd name="T40" fmla="*/ 32 w 35"/>
                  <a:gd name="T41" fmla="*/ 34 h 48"/>
                  <a:gd name="T42" fmla="*/ 26 w 35"/>
                  <a:gd name="T43" fmla="*/ 23 h 48"/>
                  <a:gd name="T44" fmla="*/ 26 w 35"/>
                  <a:gd name="T45" fmla="*/ 20 h 48"/>
                  <a:gd name="T46" fmla="*/ 17 w 35"/>
                  <a:gd name="T47" fmla="*/ 11 h 48"/>
                  <a:gd name="T48" fmla="*/ 12 w 35"/>
                  <a:gd name="T49" fmla="*/ 3 h 48"/>
                  <a:gd name="T50" fmla="*/ 9 w 35"/>
                  <a:gd name="T51" fmla="*/ 0 h 4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5"/>
                  <a:gd name="T79" fmla="*/ 0 h 48"/>
                  <a:gd name="T80" fmla="*/ 35 w 35"/>
                  <a:gd name="T81" fmla="*/ 48 h 4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5" h="48">
                    <a:moveTo>
                      <a:pt x="9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9" y="20"/>
                    </a:lnTo>
                    <a:lnTo>
                      <a:pt x="17" y="28"/>
                    </a:lnTo>
                    <a:lnTo>
                      <a:pt x="20" y="23"/>
                    </a:lnTo>
                    <a:lnTo>
                      <a:pt x="15" y="25"/>
                    </a:lnTo>
                    <a:lnTo>
                      <a:pt x="20" y="37"/>
                    </a:lnTo>
                    <a:lnTo>
                      <a:pt x="23" y="43"/>
                    </a:lnTo>
                    <a:lnTo>
                      <a:pt x="26" y="46"/>
                    </a:lnTo>
                    <a:lnTo>
                      <a:pt x="29" y="48"/>
                    </a:lnTo>
                    <a:lnTo>
                      <a:pt x="32" y="48"/>
                    </a:lnTo>
                    <a:lnTo>
                      <a:pt x="35" y="46"/>
                    </a:lnTo>
                    <a:lnTo>
                      <a:pt x="35" y="43"/>
                    </a:lnTo>
                    <a:lnTo>
                      <a:pt x="35" y="40"/>
                    </a:lnTo>
                    <a:lnTo>
                      <a:pt x="32" y="34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17" y="11"/>
                    </a:lnTo>
                    <a:lnTo>
                      <a:pt x="12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59" name="Freeform 182"/>
              <p:cNvSpPr>
                <a:spLocks/>
              </p:cNvSpPr>
              <p:nvPr/>
            </p:nvSpPr>
            <p:spPr bwMode="auto">
              <a:xfrm>
                <a:off x="3466" y="3406"/>
                <a:ext cx="32" cy="38"/>
              </a:xfrm>
              <a:custGeom>
                <a:avLst/>
                <a:gdLst>
                  <a:gd name="T0" fmla="*/ 29 w 32"/>
                  <a:gd name="T1" fmla="*/ 6 h 38"/>
                  <a:gd name="T2" fmla="*/ 26 w 32"/>
                  <a:gd name="T3" fmla="*/ 3 h 38"/>
                  <a:gd name="T4" fmla="*/ 23 w 32"/>
                  <a:gd name="T5" fmla="*/ 0 h 38"/>
                  <a:gd name="T6" fmla="*/ 21 w 32"/>
                  <a:gd name="T7" fmla="*/ 0 h 38"/>
                  <a:gd name="T8" fmla="*/ 18 w 32"/>
                  <a:gd name="T9" fmla="*/ 3 h 38"/>
                  <a:gd name="T10" fmla="*/ 18 w 32"/>
                  <a:gd name="T11" fmla="*/ 6 h 38"/>
                  <a:gd name="T12" fmla="*/ 18 w 32"/>
                  <a:gd name="T13" fmla="*/ 9 h 38"/>
                  <a:gd name="T14" fmla="*/ 18 w 32"/>
                  <a:gd name="T15" fmla="*/ 15 h 38"/>
                  <a:gd name="T16" fmla="*/ 21 w 32"/>
                  <a:gd name="T17" fmla="*/ 26 h 38"/>
                  <a:gd name="T18" fmla="*/ 26 w 32"/>
                  <a:gd name="T19" fmla="*/ 23 h 38"/>
                  <a:gd name="T20" fmla="*/ 21 w 32"/>
                  <a:gd name="T21" fmla="*/ 23 h 38"/>
                  <a:gd name="T22" fmla="*/ 21 w 32"/>
                  <a:gd name="T23" fmla="*/ 26 h 38"/>
                  <a:gd name="T24" fmla="*/ 21 w 32"/>
                  <a:gd name="T25" fmla="*/ 32 h 38"/>
                  <a:gd name="T26" fmla="*/ 26 w 32"/>
                  <a:gd name="T27" fmla="*/ 32 h 38"/>
                  <a:gd name="T28" fmla="*/ 26 w 32"/>
                  <a:gd name="T29" fmla="*/ 26 h 38"/>
                  <a:gd name="T30" fmla="*/ 3 w 32"/>
                  <a:gd name="T31" fmla="*/ 26 h 38"/>
                  <a:gd name="T32" fmla="*/ 0 w 32"/>
                  <a:gd name="T33" fmla="*/ 29 h 38"/>
                  <a:gd name="T34" fmla="*/ 0 w 32"/>
                  <a:gd name="T35" fmla="*/ 32 h 38"/>
                  <a:gd name="T36" fmla="*/ 0 w 32"/>
                  <a:gd name="T37" fmla="*/ 35 h 38"/>
                  <a:gd name="T38" fmla="*/ 0 w 32"/>
                  <a:gd name="T39" fmla="*/ 38 h 38"/>
                  <a:gd name="T40" fmla="*/ 3 w 32"/>
                  <a:gd name="T41" fmla="*/ 38 h 38"/>
                  <a:gd name="T42" fmla="*/ 6 w 32"/>
                  <a:gd name="T43" fmla="*/ 38 h 38"/>
                  <a:gd name="T44" fmla="*/ 29 w 32"/>
                  <a:gd name="T45" fmla="*/ 38 h 38"/>
                  <a:gd name="T46" fmla="*/ 29 w 32"/>
                  <a:gd name="T47" fmla="*/ 35 h 38"/>
                  <a:gd name="T48" fmla="*/ 32 w 32"/>
                  <a:gd name="T49" fmla="*/ 35 h 38"/>
                  <a:gd name="T50" fmla="*/ 32 w 32"/>
                  <a:gd name="T51" fmla="*/ 29 h 38"/>
                  <a:gd name="T52" fmla="*/ 32 w 32"/>
                  <a:gd name="T53" fmla="*/ 26 h 38"/>
                  <a:gd name="T54" fmla="*/ 32 w 32"/>
                  <a:gd name="T55" fmla="*/ 23 h 38"/>
                  <a:gd name="T56" fmla="*/ 32 w 32"/>
                  <a:gd name="T57" fmla="*/ 23 h 38"/>
                  <a:gd name="T58" fmla="*/ 29 w 32"/>
                  <a:gd name="T59" fmla="*/ 12 h 38"/>
                  <a:gd name="T60" fmla="*/ 29 w 32"/>
                  <a:gd name="T61" fmla="*/ 6 h 3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2"/>
                  <a:gd name="T94" fmla="*/ 0 h 38"/>
                  <a:gd name="T95" fmla="*/ 32 w 32"/>
                  <a:gd name="T96" fmla="*/ 38 h 3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2" h="38">
                    <a:moveTo>
                      <a:pt x="29" y="6"/>
                    </a:moveTo>
                    <a:lnTo>
                      <a:pt x="26" y="3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8" y="3"/>
                    </a:lnTo>
                    <a:lnTo>
                      <a:pt x="18" y="6"/>
                    </a:lnTo>
                    <a:lnTo>
                      <a:pt x="18" y="9"/>
                    </a:lnTo>
                    <a:lnTo>
                      <a:pt x="18" y="15"/>
                    </a:lnTo>
                    <a:lnTo>
                      <a:pt x="21" y="26"/>
                    </a:lnTo>
                    <a:lnTo>
                      <a:pt x="26" y="23"/>
                    </a:lnTo>
                    <a:lnTo>
                      <a:pt x="21" y="23"/>
                    </a:lnTo>
                    <a:lnTo>
                      <a:pt x="21" y="26"/>
                    </a:lnTo>
                    <a:lnTo>
                      <a:pt x="21" y="32"/>
                    </a:lnTo>
                    <a:lnTo>
                      <a:pt x="26" y="32"/>
                    </a:lnTo>
                    <a:lnTo>
                      <a:pt x="26" y="26"/>
                    </a:lnTo>
                    <a:lnTo>
                      <a:pt x="3" y="26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3" y="38"/>
                    </a:lnTo>
                    <a:lnTo>
                      <a:pt x="6" y="38"/>
                    </a:lnTo>
                    <a:lnTo>
                      <a:pt x="29" y="38"/>
                    </a:lnTo>
                    <a:lnTo>
                      <a:pt x="29" y="35"/>
                    </a:lnTo>
                    <a:lnTo>
                      <a:pt x="32" y="35"/>
                    </a:lnTo>
                    <a:lnTo>
                      <a:pt x="32" y="29"/>
                    </a:lnTo>
                    <a:lnTo>
                      <a:pt x="32" y="26"/>
                    </a:lnTo>
                    <a:lnTo>
                      <a:pt x="32" y="23"/>
                    </a:lnTo>
                    <a:lnTo>
                      <a:pt x="29" y="12"/>
                    </a:lnTo>
                    <a:lnTo>
                      <a:pt x="29" y="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60" name="Freeform 183"/>
              <p:cNvSpPr>
                <a:spLocks/>
              </p:cNvSpPr>
              <p:nvPr/>
            </p:nvSpPr>
            <p:spPr bwMode="auto">
              <a:xfrm>
                <a:off x="3386" y="3432"/>
                <a:ext cx="58" cy="12"/>
              </a:xfrm>
              <a:custGeom>
                <a:avLst/>
                <a:gdLst>
                  <a:gd name="T0" fmla="*/ 52 w 58"/>
                  <a:gd name="T1" fmla="*/ 12 h 12"/>
                  <a:gd name="T2" fmla="*/ 55 w 58"/>
                  <a:gd name="T3" fmla="*/ 12 h 12"/>
                  <a:gd name="T4" fmla="*/ 58 w 58"/>
                  <a:gd name="T5" fmla="*/ 9 h 12"/>
                  <a:gd name="T6" fmla="*/ 58 w 58"/>
                  <a:gd name="T7" fmla="*/ 6 h 12"/>
                  <a:gd name="T8" fmla="*/ 55 w 58"/>
                  <a:gd name="T9" fmla="*/ 3 h 12"/>
                  <a:gd name="T10" fmla="*/ 52 w 58"/>
                  <a:gd name="T11" fmla="*/ 0 h 12"/>
                  <a:gd name="T12" fmla="*/ 49 w 58"/>
                  <a:gd name="T13" fmla="*/ 0 h 12"/>
                  <a:gd name="T14" fmla="*/ 3 w 58"/>
                  <a:gd name="T15" fmla="*/ 0 h 12"/>
                  <a:gd name="T16" fmla="*/ 0 w 58"/>
                  <a:gd name="T17" fmla="*/ 3 h 12"/>
                  <a:gd name="T18" fmla="*/ 0 w 58"/>
                  <a:gd name="T19" fmla="*/ 6 h 12"/>
                  <a:gd name="T20" fmla="*/ 0 w 58"/>
                  <a:gd name="T21" fmla="*/ 9 h 12"/>
                  <a:gd name="T22" fmla="*/ 0 w 58"/>
                  <a:gd name="T23" fmla="*/ 12 h 12"/>
                  <a:gd name="T24" fmla="*/ 3 w 58"/>
                  <a:gd name="T25" fmla="*/ 12 h 12"/>
                  <a:gd name="T26" fmla="*/ 6 w 58"/>
                  <a:gd name="T27" fmla="*/ 12 h 12"/>
                  <a:gd name="T28" fmla="*/ 52 w 58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8"/>
                  <a:gd name="T46" fmla="*/ 0 h 12"/>
                  <a:gd name="T47" fmla="*/ 58 w 58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8" h="12">
                    <a:moveTo>
                      <a:pt x="52" y="12"/>
                    </a:moveTo>
                    <a:lnTo>
                      <a:pt x="55" y="12"/>
                    </a:lnTo>
                    <a:lnTo>
                      <a:pt x="58" y="9"/>
                    </a:lnTo>
                    <a:lnTo>
                      <a:pt x="58" y="6"/>
                    </a:lnTo>
                    <a:lnTo>
                      <a:pt x="55" y="3"/>
                    </a:lnTo>
                    <a:lnTo>
                      <a:pt x="52" y="0"/>
                    </a:lnTo>
                    <a:lnTo>
                      <a:pt x="49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52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61" name="Freeform 184"/>
              <p:cNvSpPr>
                <a:spLocks/>
              </p:cNvSpPr>
              <p:nvPr/>
            </p:nvSpPr>
            <p:spPr bwMode="auto">
              <a:xfrm>
                <a:off x="3306" y="3432"/>
                <a:ext cx="57" cy="12"/>
              </a:xfrm>
              <a:custGeom>
                <a:avLst/>
                <a:gdLst>
                  <a:gd name="T0" fmla="*/ 52 w 57"/>
                  <a:gd name="T1" fmla="*/ 12 h 12"/>
                  <a:gd name="T2" fmla="*/ 54 w 57"/>
                  <a:gd name="T3" fmla="*/ 12 h 12"/>
                  <a:gd name="T4" fmla="*/ 57 w 57"/>
                  <a:gd name="T5" fmla="*/ 9 h 12"/>
                  <a:gd name="T6" fmla="*/ 57 w 57"/>
                  <a:gd name="T7" fmla="*/ 6 h 12"/>
                  <a:gd name="T8" fmla="*/ 54 w 57"/>
                  <a:gd name="T9" fmla="*/ 3 h 12"/>
                  <a:gd name="T10" fmla="*/ 52 w 57"/>
                  <a:gd name="T11" fmla="*/ 0 h 12"/>
                  <a:gd name="T12" fmla="*/ 49 w 57"/>
                  <a:gd name="T13" fmla="*/ 0 h 12"/>
                  <a:gd name="T14" fmla="*/ 3 w 57"/>
                  <a:gd name="T15" fmla="*/ 0 h 12"/>
                  <a:gd name="T16" fmla="*/ 0 w 57"/>
                  <a:gd name="T17" fmla="*/ 3 h 12"/>
                  <a:gd name="T18" fmla="*/ 0 w 57"/>
                  <a:gd name="T19" fmla="*/ 6 h 12"/>
                  <a:gd name="T20" fmla="*/ 0 w 57"/>
                  <a:gd name="T21" fmla="*/ 9 h 12"/>
                  <a:gd name="T22" fmla="*/ 0 w 57"/>
                  <a:gd name="T23" fmla="*/ 12 h 12"/>
                  <a:gd name="T24" fmla="*/ 3 w 57"/>
                  <a:gd name="T25" fmla="*/ 12 h 12"/>
                  <a:gd name="T26" fmla="*/ 6 w 57"/>
                  <a:gd name="T27" fmla="*/ 12 h 12"/>
                  <a:gd name="T28" fmla="*/ 52 w 57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2"/>
                  <a:gd name="T47" fmla="*/ 57 w 57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2">
                    <a:moveTo>
                      <a:pt x="52" y="12"/>
                    </a:moveTo>
                    <a:lnTo>
                      <a:pt x="54" y="12"/>
                    </a:lnTo>
                    <a:lnTo>
                      <a:pt x="57" y="9"/>
                    </a:lnTo>
                    <a:lnTo>
                      <a:pt x="57" y="6"/>
                    </a:lnTo>
                    <a:lnTo>
                      <a:pt x="54" y="3"/>
                    </a:lnTo>
                    <a:lnTo>
                      <a:pt x="52" y="0"/>
                    </a:lnTo>
                    <a:lnTo>
                      <a:pt x="49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52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62" name="Freeform 185"/>
              <p:cNvSpPr>
                <a:spLocks/>
              </p:cNvSpPr>
              <p:nvPr/>
            </p:nvSpPr>
            <p:spPr bwMode="auto">
              <a:xfrm>
                <a:off x="3226" y="3432"/>
                <a:ext cx="57" cy="12"/>
              </a:xfrm>
              <a:custGeom>
                <a:avLst/>
                <a:gdLst>
                  <a:gd name="T0" fmla="*/ 51 w 57"/>
                  <a:gd name="T1" fmla="*/ 12 h 12"/>
                  <a:gd name="T2" fmla="*/ 54 w 57"/>
                  <a:gd name="T3" fmla="*/ 12 h 12"/>
                  <a:gd name="T4" fmla="*/ 57 w 57"/>
                  <a:gd name="T5" fmla="*/ 9 h 12"/>
                  <a:gd name="T6" fmla="*/ 57 w 57"/>
                  <a:gd name="T7" fmla="*/ 6 h 12"/>
                  <a:gd name="T8" fmla="*/ 54 w 57"/>
                  <a:gd name="T9" fmla="*/ 3 h 12"/>
                  <a:gd name="T10" fmla="*/ 51 w 57"/>
                  <a:gd name="T11" fmla="*/ 0 h 12"/>
                  <a:gd name="T12" fmla="*/ 48 w 57"/>
                  <a:gd name="T13" fmla="*/ 0 h 12"/>
                  <a:gd name="T14" fmla="*/ 2 w 57"/>
                  <a:gd name="T15" fmla="*/ 0 h 12"/>
                  <a:gd name="T16" fmla="*/ 0 w 57"/>
                  <a:gd name="T17" fmla="*/ 3 h 12"/>
                  <a:gd name="T18" fmla="*/ 0 w 57"/>
                  <a:gd name="T19" fmla="*/ 6 h 12"/>
                  <a:gd name="T20" fmla="*/ 0 w 57"/>
                  <a:gd name="T21" fmla="*/ 9 h 12"/>
                  <a:gd name="T22" fmla="*/ 0 w 57"/>
                  <a:gd name="T23" fmla="*/ 12 h 12"/>
                  <a:gd name="T24" fmla="*/ 2 w 57"/>
                  <a:gd name="T25" fmla="*/ 12 h 12"/>
                  <a:gd name="T26" fmla="*/ 5 w 57"/>
                  <a:gd name="T27" fmla="*/ 12 h 12"/>
                  <a:gd name="T28" fmla="*/ 51 w 57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2"/>
                  <a:gd name="T47" fmla="*/ 57 w 57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2">
                    <a:moveTo>
                      <a:pt x="51" y="12"/>
                    </a:moveTo>
                    <a:lnTo>
                      <a:pt x="54" y="12"/>
                    </a:lnTo>
                    <a:lnTo>
                      <a:pt x="57" y="9"/>
                    </a:lnTo>
                    <a:lnTo>
                      <a:pt x="57" y="6"/>
                    </a:lnTo>
                    <a:lnTo>
                      <a:pt x="54" y="3"/>
                    </a:lnTo>
                    <a:lnTo>
                      <a:pt x="51" y="0"/>
                    </a:lnTo>
                    <a:lnTo>
                      <a:pt x="48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5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83" name="Group 186"/>
            <p:cNvGrpSpPr>
              <a:grpSpLocks/>
            </p:cNvGrpSpPr>
            <p:nvPr/>
          </p:nvGrpSpPr>
          <p:grpSpPr bwMode="auto">
            <a:xfrm>
              <a:off x="2514" y="2537"/>
              <a:ext cx="213" cy="118"/>
              <a:chOff x="3208" y="3472"/>
              <a:chExt cx="290" cy="146"/>
            </a:xfrm>
          </p:grpSpPr>
          <p:sp>
            <p:nvSpPr>
              <p:cNvPr id="17845" name="Freeform 187"/>
              <p:cNvSpPr>
                <a:spLocks/>
              </p:cNvSpPr>
              <p:nvPr/>
            </p:nvSpPr>
            <p:spPr bwMode="auto">
              <a:xfrm>
                <a:off x="3208" y="3561"/>
                <a:ext cx="20" cy="57"/>
              </a:xfrm>
              <a:custGeom>
                <a:avLst/>
                <a:gdLst>
                  <a:gd name="T0" fmla="*/ 0 w 20"/>
                  <a:gd name="T1" fmla="*/ 52 h 57"/>
                  <a:gd name="T2" fmla="*/ 0 w 20"/>
                  <a:gd name="T3" fmla="*/ 52 h 57"/>
                  <a:gd name="T4" fmla="*/ 3 w 20"/>
                  <a:gd name="T5" fmla="*/ 55 h 57"/>
                  <a:gd name="T6" fmla="*/ 6 w 20"/>
                  <a:gd name="T7" fmla="*/ 57 h 57"/>
                  <a:gd name="T8" fmla="*/ 6 w 20"/>
                  <a:gd name="T9" fmla="*/ 57 h 57"/>
                  <a:gd name="T10" fmla="*/ 9 w 20"/>
                  <a:gd name="T11" fmla="*/ 55 h 57"/>
                  <a:gd name="T12" fmla="*/ 12 w 20"/>
                  <a:gd name="T13" fmla="*/ 55 h 57"/>
                  <a:gd name="T14" fmla="*/ 20 w 20"/>
                  <a:gd name="T15" fmla="*/ 9 h 57"/>
                  <a:gd name="T16" fmla="*/ 20 w 20"/>
                  <a:gd name="T17" fmla="*/ 6 h 57"/>
                  <a:gd name="T18" fmla="*/ 20 w 20"/>
                  <a:gd name="T19" fmla="*/ 3 h 57"/>
                  <a:gd name="T20" fmla="*/ 18 w 20"/>
                  <a:gd name="T21" fmla="*/ 0 h 57"/>
                  <a:gd name="T22" fmla="*/ 15 w 20"/>
                  <a:gd name="T23" fmla="*/ 0 h 57"/>
                  <a:gd name="T24" fmla="*/ 12 w 20"/>
                  <a:gd name="T25" fmla="*/ 3 h 57"/>
                  <a:gd name="T26" fmla="*/ 9 w 20"/>
                  <a:gd name="T27" fmla="*/ 6 h 57"/>
                  <a:gd name="T28" fmla="*/ 0 w 20"/>
                  <a:gd name="T29" fmla="*/ 52 h 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"/>
                  <a:gd name="T46" fmla="*/ 0 h 57"/>
                  <a:gd name="T47" fmla="*/ 20 w 20"/>
                  <a:gd name="T48" fmla="*/ 57 h 5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" h="57">
                    <a:moveTo>
                      <a:pt x="0" y="52"/>
                    </a:moveTo>
                    <a:lnTo>
                      <a:pt x="0" y="52"/>
                    </a:lnTo>
                    <a:lnTo>
                      <a:pt x="3" y="55"/>
                    </a:lnTo>
                    <a:lnTo>
                      <a:pt x="6" y="57"/>
                    </a:lnTo>
                    <a:lnTo>
                      <a:pt x="9" y="55"/>
                    </a:lnTo>
                    <a:lnTo>
                      <a:pt x="12" y="55"/>
                    </a:lnTo>
                    <a:lnTo>
                      <a:pt x="20" y="9"/>
                    </a:lnTo>
                    <a:lnTo>
                      <a:pt x="20" y="6"/>
                    </a:lnTo>
                    <a:lnTo>
                      <a:pt x="20" y="3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9" y="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46" name="Freeform 188"/>
              <p:cNvSpPr>
                <a:spLocks/>
              </p:cNvSpPr>
              <p:nvPr/>
            </p:nvSpPr>
            <p:spPr bwMode="auto">
              <a:xfrm>
                <a:off x="3243" y="3510"/>
                <a:ext cx="46" cy="40"/>
              </a:xfrm>
              <a:custGeom>
                <a:avLst/>
                <a:gdLst>
                  <a:gd name="T0" fmla="*/ 0 w 46"/>
                  <a:gd name="T1" fmla="*/ 31 h 40"/>
                  <a:gd name="T2" fmla="*/ 0 w 46"/>
                  <a:gd name="T3" fmla="*/ 34 h 40"/>
                  <a:gd name="T4" fmla="*/ 0 w 46"/>
                  <a:gd name="T5" fmla="*/ 37 h 40"/>
                  <a:gd name="T6" fmla="*/ 0 w 46"/>
                  <a:gd name="T7" fmla="*/ 40 h 40"/>
                  <a:gd name="T8" fmla="*/ 3 w 46"/>
                  <a:gd name="T9" fmla="*/ 40 h 40"/>
                  <a:gd name="T10" fmla="*/ 6 w 46"/>
                  <a:gd name="T11" fmla="*/ 40 h 40"/>
                  <a:gd name="T12" fmla="*/ 8 w 46"/>
                  <a:gd name="T13" fmla="*/ 40 h 40"/>
                  <a:gd name="T14" fmla="*/ 46 w 46"/>
                  <a:gd name="T15" fmla="*/ 11 h 40"/>
                  <a:gd name="T16" fmla="*/ 46 w 46"/>
                  <a:gd name="T17" fmla="*/ 8 h 40"/>
                  <a:gd name="T18" fmla="*/ 46 w 46"/>
                  <a:gd name="T19" fmla="*/ 5 h 40"/>
                  <a:gd name="T20" fmla="*/ 46 w 46"/>
                  <a:gd name="T21" fmla="*/ 2 h 40"/>
                  <a:gd name="T22" fmla="*/ 43 w 46"/>
                  <a:gd name="T23" fmla="*/ 0 h 40"/>
                  <a:gd name="T24" fmla="*/ 40 w 46"/>
                  <a:gd name="T25" fmla="*/ 0 h 40"/>
                  <a:gd name="T26" fmla="*/ 37 w 46"/>
                  <a:gd name="T27" fmla="*/ 2 h 40"/>
                  <a:gd name="T28" fmla="*/ 0 w 46"/>
                  <a:gd name="T29" fmla="*/ 31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"/>
                  <a:gd name="T46" fmla="*/ 0 h 40"/>
                  <a:gd name="T47" fmla="*/ 46 w 46"/>
                  <a:gd name="T48" fmla="*/ 40 h 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" h="40">
                    <a:moveTo>
                      <a:pt x="0" y="31"/>
                    </a:moveTo>
                    <a:lnTo>
                      <a:pt x="0" y="34"/>
                    </a:lnTo>
                    <a:lnTo>
                      <a:pt x="0" y="37"/>
                    </a:lnTo>
                    <a:lnTo>
                      <a:pt x="0" y="40"/>
                    </a:lnTo>
                    <a:lnTo>
                      <a:pt x="3" y="40"/>
                    </a:lnTo>
                    <a:lnTo>
                      <a:pt x="6" y="40"/>
                    </a:lnTo>
                    <a:lnTo>
                      <a:pt x="8" y="40"/>
                    </a:lnTo>
                    <a:lnTo>
                      <a:pt x="46" y="11"/>
                    </a:lnTo>
                    <a:lnTo>
                      <a:pt x="46" y="8"/>
                    </a:lnTo>
                    <a:lnTo>
                      <a:pt x="46" y="5"/>
                    </a:lnTo>
                    <a:lnTo>
                      <a:pt x="46" y="2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47" name="Freeform 189"/>
              <p:cNvSpPr>
                <a:spLocks/>
              </p:cNvSpPr>
              <p:nvPr/>
            </p:nvSpPr>
            <p:spPr bwMode="auto">
              <a:xfrm>
                <a:off x="3306" y="3472"/>
                <a:ext cx="52" cy="29"/>
              </a:xfrm>
              <a:custGeom>
                <a:avLst/>
                <a:gdLst>
                  <a:gd name="T0" fmla="*/ 0 w 52"/>
                  <a:gd name="T1" fmla="*/ 20 h 29"/>
                  <a:gd name="T2" fmla="*/ 0 w 52"/>
                  <a:gd name="T3" fmla="*/ 23 h 29"/>
                  <a:gd name="T4" fmla="*/ 0 w 52"/>
                  <a:gd name="T5" fmla="*/ 26 h 29"/>
                  <a:gd name="T6" fmla="*/ 0 w 52"/>
                  <a:gd name="T7" fmla="*/ 29 h 29"/>
                  <a:gd name="T8" fmla="*/ 3 w 52"/>
                  <a:gd name="T9" fmla="*/ 29 h 29"/>
                  <a:gd name="T10" fmla="*/ 6 w 52"/>
                  <a:gd name="T11" fmla="*/ 29 h 29"/>
                  <a:gd name="T12" fmla="*/ 9 w 52"/>
                  <a:gd name="T13" fmla="*/ 29 h 29"/>
                  <a:gd name="T14" fmla="*/ 34 w 52"/>
                  <a:gd name="T15" fmla="*/ 12 h 29"/>
                  <a:gd name="T16" fmla="*/ 29 w 52"/>
                  <a:gd name="T17" fmla="*/ 6 h 29"/>
                  <a:gd name="T18" fmla="*/ 29 w 52"/>
                  <a:gd name="T19" fmla="*/ 12 h 29"/>
                  <a:gd name="T20" fmla="*/ 40 w 52"/>
                  <a:gd name="T21" fmla="*/ 12 h 29"/>
                  <a:gd name="T22" fmla="*/ 43 w 52"/>
                  <a:gd name="T23" fmla="*/ 12 h 29"/>
                  <a:gd name="T24" fmla="*/ 46 w 52"/>
                  <a:gd name="T25" fmla="*/ 12 h 29"/>
                  <a:gd name="T26" fmla="*/ 49 w 52"/>
                  <a:gd name="T27" fmla="*/ 12 h 29"/>
                  <a:gd name="T28" fmla="*/ 52 w 52"/>
                  <a:gd name="T29" fmla="*/ 9 h 29"/>
                  <a:gd name="T30" fmla="*/ 52 w 52"/>
                  <a:gd name="T31" fmla="*/ 6 h 29"/>
                  <a:gd name="T32" fmla="*/ 49 w 52"/>
                  <a:gd name="T33" fmla="*/ 3 h 29"/>
                  <a:gd name="T34" fmla="*/ 46 w 52"/>
                  <a:gd name="T35" fmla="*/ 0 h 29"/>
                  <a:gd name="T36" fmla="*/ 43 w 52"/>
                  <a:gd name="T37" fmla="*/ 0 h 29"/>
                  <a:gd name="T38" fmla="*/ 31 w 52"/>
                  <a:gd name="T39" fmla="*/ 0 h 29"/>
                  <a:gd name="T40" fmla="*/ 29 w 52"/>
                  <a:gd name="T41" fmla="*/ 0 h 29"/>
                  <a:gd name="T42" fmla="*/ 26 w 52"/>
                  <a:gd name="T43" fmla="*/ 3 h 29"/>
                  <a:gd name="T44" fmla="*/ 0 w 52"/>
                  <a:gd name="T45" fmla="*/ 20 h 2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2"/>
                  <a:gd name="T70" fmla="*/ 0 h 29"/>
                  <a:gd name="T71" fmla="*/ 52 w 52"/>
                  <a:gd name="T72" fmla="*/ 29 h 2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2" h="29">
                    <a:moveTo>
                      <a:pt x="0" y="20"/>
                    </a:moveTo>
                    <a:lnTo>
                      <a:pt x="0" y="23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6" y="29"/>
                    </a:lnTo>
                    <a:lnTo>
                      <a:pt x="9" y="29"/>
                    </a:lnTo>
                    <a:lnTo>
                      <a:pt x="34" y="12"/>
                    </a:lnTo>
                    <a:lnTo>
                      <a:pt x="29" y="6"/>
                    </a:lnTo>
                    <a:lnTo>
                      <a:pt x="29" y="12"/>
                    </a:lnTo>
                    <a:lnTo>
                      <a:pt x="40" y="12"/>
                    </a:lnTo>
                    <a:lnTo>
                      <a:pt x="43" y="12"/>
                    </a:lnTo>
                    <a:lnTo>
                      <a:pt x="46" y="12"/>
                    </a:lnTo>
                    <a:lnTo>
                      <a:pt x="49" y="12"/>
                    </a:lnTo>
                    <a:lnTo>
                      <a:pt x="52" y="9"/>
                    </a:lnTo>
                    <a:lnTo>
                      <a:pt x="52" y="6"/>
                    </a:lnTo>
                    <a:lnTo>
                      <a:pt x="49" y="3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6" y="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48" name="Freeform 190"/>
              <p:cNvSpPr>
                <a:spLocks/>
              </p:cNvSpPr>
              <p:nvPr/>
            </p:nvSpPr>
            <p:spPr bwMode="auto">
              <a:xfrm>
                <a:off x="3380" y="3475"/>
                <a:ext cx="52" cy="29"/>
              </a:xfrm>
              <a:custGeom>
                <a:avLst/>
                <a:gdLst>
                  <a:gd name="T0" fmla="*/ 6 w 52"/>
                  <a:gd name="T1" fmla="*/ 0 h 29"/>
                  <a:gd name="T2" fmla="*/ 3 w 52"/>
                  <a:gd name="T3" fmla="*/ 0 h 29"/>
                  <a:gd name="T4" fmla="*/ 0 w 52"/>
                  <a:gd name="T5" fmla="*/ 3 h 29"/>
                  <a:gd name="T6" fmla="*/ 0 w 52"/>
                  <a:gd name="T7" fmla="*/ 6 h 29"/>
                  <a:gd name="T8" fmla="*/ 0 w 52"/>
                  <a:gd name="T9" fmla="*/ 9 h 29"/>
                  <a:gd name="T10" fmla="*/ 0 w 52"/>
                  <a:gd name="T11" fmla="*/ 12 h 29"/>
                  <a:gd name="T12" fmla="*/ 3 w 52"/>
                  <a:gd name="T13" fmla="*/ 12 h 29"/>
                  <a:gd name="T14" fmla="*/ 15 w 52"/>
                  <a:gd name="T15" fmla="*/ 15 h 29"/>
                  <a:gd name="T16" fmla="*/ 26 w 52"/>
                  <a:gd name="T17" fmla="*/ 17 h 29"/>
                  <a:gd name="T18" fmla="*/ 26 w 52"/>
                  <a:gd name="T19" fmla="*/ 12 h 29"/>
                  <a:gd name="T20" fmla="*/ 23 w 52"/>
                  <a:gd name="T21" fmla="*/ 17 h 29"/>
                  <a:gd name="T22" fmla="*/ 32 w 52"/>
                  <a:gd name="T23" fmla="*/ 23 h 29"/>
                  <a:gd name="T24" fmla="*/ 43 w 52"/>
                  <a:gd name="T25" fmla="*/ 29 h 29"/>
                  <a:gd name="T26" fmla="*/ 43 w 52"/>
                  <a:gd name="T27" fmla="*/ 29 h 29"/>
                  <a:gd name="T28" fmla="*/ 46 w 52"/>
                  <a:gd name="T29" fmla="*/ 29 h 29"/>
                  <a:gd name="T30" fmla="*/ 49 w 52"/>
                  <a:gd name="T31" fmla="*/ 29 h 29"/>
                  <a:gd name="T32" fmla="*/ 52 w 52"/>
                  <a:gd name="T33" fmla="*/ 29 h 29"/>
                  <a:gd name="T34" fmla="*/ 52 w 52"/>
                  <a:gd name="T35" fmla="*/ 26 h 29"/>
                  <a:gd name="T36" fmla="*/ 52 w 52"/>
                  <a:gd name="T37" fmla="*/ 23 h 29"/>
                  <a:gd name="T38" fmla="*/ 52 w 52"/>
                  <a:gd name="T39" fmla="*/ 20 h 29"/>
                  <a:gd name="T40" fmla="*/ 52 w 52"/>
                  <a:gd name="T41" fmla="*/ 20 h 29"/>
                  <a:gd name="T42" fmla="*/ 41 w 52"/>
                  <a:gd name="T43" fmla="*/ 15 h 29"/>
                  <a:gd name="T44" fmla="*/ 32 w 52"/>
                  <a:gd name="T45" fmla="*/ 9 h 29"/>
                  <a:gd name="T46" fmla="*/ 29 w 52"/>
                  <a:gd name="T47" fmla="*/ 6 h 29"/>
                  <a:gd name="T48" fmla="*/ 18 w 52"/>
                  <a:gd name="T49" fmla="*/ 3 h 29"/>
                  <a:gd name="T50" fmla="*/ 6 w 52"/>
                  <a:gd name="T51" fmla="*/ 0 h 2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29"/>
                  <a:gd name="T80" fmla="*/ 52 w 52"/>
                  <a:gd name="T81" fmla="*/ 29 h 2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29">
                    <a:moveTo>
                      <a:pt x="6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15" y="15"/>
                    </a:lnTo>
                    <a:lnTo>
                      <a:pt x="26" y="17"/>
                    </a:lnTo>
                    <a:lnTo>
                      <a:pt x="26" y="12"/>
                    </a:lnTo>
                    <a:lnTo>
                      <a:pt x="23" y="17"/>
                    </a:lnTo>
                    <a:lnTo>
                      <a:pt x="32" y="23"/>
                    </a:lnTo>
                    <a:lnTo>
                      <a:pt x="43" y="29"/>
                    </a:lnTo>
                    <a:lnTo>
                      <a:pt x="46" y="29"/>
                    </a:lnTo>
                    <a:lnTo>
                      <a:pt x="49" y="29"/>
                    </a:lnTo>
                    <a:lnTo>
                      <a:pt x="52" y="29"/>
                    </a:lnTo>
                    <a:lnTo>
                      <a:pt x="52" y="26"/>
                    </a:lnTo>
                    <a:lnTo>
                      <a:pt x="52" y="23"/>
                    </a:lnTo>
                    <a:lnTo>
                      <a:pt x="52" y="20"/>
                    </a:lnTo>
                    <a:lnTo>
                      <a:pt x="41" y="15"/>
                    </a:lnTo>
                    <a:lnTo>
                      <a:pt x="32" y="9"/>
                    </a:lnTo>
                    <a:lnTo>
                      <a:pt x="29" y="6"/>
                    </a:lnTo>
                    <a:lnTo>
                      <a:pt x="18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49" name="Freeform 191"/>
              <p:cNvSpPr>
                <a:spLocks/>
              </p:cNvSpPr>
              <p:nvPr/>
            </p:nvSpPr>
            <p:spPr bwMode="auto">
              <a:xfrm>
                <a:off x="3449" y="3512"/>
                <a:ext cx="35" cy="49"/>
              </a:xfrm>
              <a:custGeom>
                <a:avLst/>
                <a:gdLst>
                  <a:gd name="T0" fmla="*/ 9 w 35"/>
                  <a:gd name="T1" fmla="*/ 0 h 49"/>
                  <a:gd name="T2" fmla="*/ 6 w 35"/>
                  <a:gd name="T3" fmla="*/ 0 h 49"/>
                  <a:gd name="T4" fmla="*/ 3 w 35"/>
                  <a:gd name="T5" fmla="*/ 0 h 49"/>
                  <a:gd name="T6" fmla="*/ 0 w 35"/>
                  <a:gd name="T7" fmla="*/ 0 h 49"/>
                  <a:gd name="T8" fmla="*/ 0 w 35"/>
                  <a:gd name="T9" fmla="*/ 3 h 49"/>
                  <a:gd name="T10" fmla="*/ 0 w 35"/>
                  <a:gd name="T11" fmla="*/ 6 h 49"/>
                  <a:gd name="T12" fmla="*/ 0 w 35"/>
                  <a:gd name="T13" fmla="*/ 9 h 49"/>
                  <a:gd name="T14" fmla="*/ 3 w 35"/>
                  <a:gd name="T15" fmla="*/ 12 h 49"/>
                  <a:gd name="T16" fmla="*/ 6 w 35"/>
                  <a:gd name="T17" fmla="*/ 6 h 49"/>
                  <a:gd name="T18" fmla="*/ 0 w 35"/>
                  <a:gd name="T19" fmla="*/ 9 h 49"/>
                  <a:gd name="T20" fmla="*/ 6 w 35"/>
                  <a:gd name="T21" fmla="*/ 20 h 49"/>
                  <a:gd name="T22" fmla="*/ 9 w 35"/>
                  <a:gd name="T23" fmla="*/ 23 h 49"/>
                  <a:gd name="T24" fmla="*/ 17 w 35"/>
                  <a:gd name="T25" fmla="*/ 32 h 49"/>
                  <a:gd name="T26" fmla="*/ 20 w 35"/>
                  <a:gd name="T27" fmla="*/ 26 h 49"/>
                  <a:gd name="T28" fmla="*/ 15 w 35"/>
                  <a:gd name="T29" fmla="*/ 29 h 49"/>
                  <a:gd name="T30" fmla="*/ 20 w 35"/>
                  <a:gd name="T31" fmla="*/ 41 h 49"/>
                  <a:gd name="T32" fmla="*/ 23 w 35"/>
                  <a:gd name="T33" fmla="*/ 46 h 49"/>
                  <a:gd name="T34" fmla="*/ 26 w 35"/>
                  <a:gd name="T35" fmla="*/ 49 h 49"/>
                  <a:gd name="T36" fmla="*/ 29 w 35"/>
                  <a:gd name="T37" fmla="*/ 49 h 49"/>
                  <a:gd name="T38" fmla="*/ 32 w 35"/>
                  <a:gd name="T39" fmla="*/ 49 h 49"/>
                  <a:gd name="T40" fmla="*/ 35 w 35"/>
                  <a:gd name="T41" fmla="*/ 49 h 49"/>
                  <a:gd name="T42" fmla="*/ 35 w 35"/>
                  <a:gd name="T43" fmla="*/ 46 h 49"/>
                  <a:gd name="T44" fmla="*/ 35 w 35"/>
                  <a:gd name="T45" fmla="*/ 43 h 49"/>
                  <a:gd name="T46" fmla="*/ 32 w 35"/>
                  <a:gd name="T47" fmla="*/ 38 h 49"/>
                  <a:gd name="T48" fmla="*/ 26 w 35"/>
                  <a:gd name="T49" fmla="*/ 26 h 49"/>
                  <a:gd name="T50" fmla="*/ 26 w 35"/>
                  <a:gd name="T51" fmla="*/ 23 h 49"/>
                  <a:gd name="T52" fmla="*/ 17 w 35"/>
                  <a:gd name="T53" fmla="*/ 15 h 49"/>
                  <a:gd name="T54" fmla="*/ 12 w 35"/>
                  <a:gd name="T55" fmla="*/ 18 h 49"/>
                  <a:gd name="T56" fmla="*/ 17 w 35"/>
                  <a:gd name="T57" fmla="*/ 18 h 49"/>
                  <a:gd name="T58" fmla="*/ 12 w 35"/>
                  <a:gd name="T59" fmla="*/ 6 h 49"/>
                  <a:gd name="T60" fmla="*/ 12 w 35"/>
                  <a:gd name="T61" fmla="*/ 3 h 49"/>
                  <a:gd name="T62" fmla="*/ 9 w 35"/>
                  <a:gd name="T63" fmla="*/ 0 h 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5"/>
                  <a:gd name="T97" fmla="*/ 0 h 49"/>
                  <a:gd name="T98" fmla="*/ 35 w 35"/>
                  <a:gd name="T99" fmla="*/ 49 h 4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5" h="49">
                    <a:moveTo>
                      <a:pt x="9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6" y="6"/>
                    </a:lnTo>
                    <a:lnTo>
                      <a:pt x="0" y="9"/>
                    </a:lnTo>
                    <a:lnTo>
                      <a:pt x="6" y="20"/>
                    </a:lnTo>
                    <a:lnTo>
                      <a:pt x="9" y="23"/>
                    </a:lnTo>
                    <a:lnTo>
                      <a:pt x="17" y="32"/>
                    </a:lnTo>
                    <a:lnTo>
                      <a:pt x="20" y="26"/>
                    </a:lnTo>
                    <a:lnTo>
                      <a:pt x="15" y="29"/>
                    </a:lnTo>
                    <a:lnTo>
                      <a:pt x="20" y="41"/>
                    </a:lnTo>
                    <a:lnTo>
                      <a:pt x="23" y="46"/>
                    </a:lnTo>
                    <a:lnTo>
                      <a:pt x="26" y="49"/>
                    </a:lnTo>
                    <a:lnTo>
                      <a:pt x="29" y="49"/>
                    </a:lnTo>
                    <a:lnTo>
                      <a:pt x="32" y="49"/>
                    </a:lnTo>
                    <a:lnTo>
                      <a:pt x="35" y="49"/>
                    </a:lnTo>
                    <a:lnTo>
                      <a:pt x="35" y="46"/>
                    </a:lnTo>
                    <a:lnTo>
                      <a:pt x="35" y="43"/>
                    </a:lnTo>
                    <a:lnTo>
                      <a:pt x="32" y="38"/>
                    </a:lnTo>
                    <a:lnTo>
                      <a:pt x="26" y="26"/>
                    </a:lnTo>
                    <a:lnTo>
                      <a:pt x="26" y="23"/>
                    </a:lnTo>
                    <a:lnTo>
                      <a:pt x="17" y="15"/>
                    </a:lnTo>
                    <a:lnTo>
                      <a:pt x="12" y="18"/>
                    </a:lnTo>
                    <a:lnTo>
                      <a:pt x="17" y="18"/>
                    </a:lnTo>
                    <a:lnTo>
                      <a:pt x="12" y="6"/>
                    </a:lnTo>
                    <a:lnTo>
                      <a:pt x="12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50" name="Freeform 192"/>
              <p:cNvSpPr>
                <a:spLocks/>
              </p:cNvSpPr>
              <p:nvPr/>
            </p:nvSpPr>
            <p:spPr bwMode="auto">
              <a:xfrm>
                <a:off x="3464" y="3584"/>
                <a:ext cx="34" cy="34"/>
              </a:xfrm>
              <a:custGeom>
                <a:avLst/>
                <a:gdLst>
                  <a:gd name="T0" fmla="*/ 31 w 34"/>
                  <a:gd name="T1" fmla="*/ 3 h 34"/>
                  <a:gd name="T2" fmla="*/ 28 w 34"/>
                  <a:gd name="T3" fmla="*/ 0 h 34"/>
                  <a:gd name="T4" fmla="*/ 25 w 34"/>
                  <a:gd name="T5" fmla="*/ 0 h 34"/>
                  <a:gd name="T6" fmla="*/ 23 w 34"/>
                  <a:gd name="T7" fmla="*/ 0 h 34"/>
                  <a:gd name="T8" fmla="*/ 20 w 34"/>
                  <a:gd name="T9" fmla="*/ 0 h 34"/>
                  <a:gd name="T10" fmla="*/ 20 w 34"/>
                  <a:gd name="T11" fmla="*/ 3 h 34"/>
                  <a:gd name="T12" fmla="*/ 20 w 34"/>
                  <a:gd name="T13" fmla="*/ 6 h 34"/>
                  <a:gd name="T14" fmla="*/ 20 w 34"/>
                  <a:gd name="T15" fmla="*/ 12 h 34"/>
                  <a:gd name="T16" fmla="*/ 23 w 34"/>
                  <a:gd name="T17" fmla="*/ 23 h 34"/>
                  <a:gd name="T18" fmla="*/ 28 w 34"/>
                  <a:gd name="T19" fmla="*/ 20 h 34"/>
                  <a:gd name="T20" fmla="*/ 23 w 34"/>
                  <a:gd name="T21" fmla="*/ 20 h 34"/>
                  <a:gd name="T22" fmla="*/ 23 w 34"/>
                  <a:gd name="T23" fmla="*/ 23 h 34"/>
                  <a:gd name="T24" fmla="*/ 23 w 34"/>
                  <a:gd name="T25" fmla="*/ 29 h 34"/>
                  <a:gd name="T26" fmla="*/ 28 w 34"/>
                  <a:gd name="T27" fmla="*/ 29 h 34"/>
                  <a:gd name="T28" fmla="*/ 28 w 34"/>
                  <a:gd name="T29" fmla="*/ 23 h 34"/>
                  <a:gd name="T30" fmla="*/ 5 w 34"/>
                  <a:gd name="T31" fmla="*/ 23 h 34"/>
                  <a:gd name="T32" fmla="*/ 2 w 34"/>
                  <a:gd name="T33" fmla="*/ 26 h 34"/>
                  <a:gd name="T34" fmla="*/ 0 w 34"/>
                  <a:gd name="T35" fmla="*/ 29 h 34"/>
                  <a:gd name="T36" fmla="*/ 0 w 34"/>
                  <a:gd name="T37" fmla="*/ 32 h 34"/>
                  <a:gd name="T38" fmla="*/ 2 w 34"/>
                  <a:gd name="T39" fmla="*/ 34 h 34"/>
                  <a:gd name="T40" fmla="*/ 5 w 34"/>
                  <a:gd name="T41" fmla="*/ 34 h 34"/>
                  <a:gd name="T42" fmla="*/ 8 w 34"/>
                  <a:gd name="T43" fmla="*/ 34 h 34"/>
                  <a:gd name="T44" fmla="*/ 31 w 34"/>
                  <a:gd name="T45" fmla="*/ 34 h 34"/>
                  <a:gd name="T46" fmla="*/ 31 w 34"/>
                  <a:gd name="T47" fmla="*/ 32 h 34"/>
                  <a:gd name="T48" fmla="*/ 34 w 34"/>
                  <a:gd name="T49" fmla="*/ 32 h 34"/>
                  <a:gd name="T50" fmla="*/ 34 w 34"/>
                  <a:gd name="T51" fmla="*/ 26 h 34"/>
                  <a:gd name="T52" fmla="*/ 34 w 34"/>
                  <a:gd name="T53" fmla="*/ 23 h 34"/>
                  <a:gd name="T54" fmla="*/ 34 w 34"/>
                  <a:gd name="T55" fmla="*/ 20 h 34"/>
                  <a:gd name="T56" fmla="*/ 34 w 34"/>
                  <a:gd name="T57" fmla="*/ 20 h 34"/>
                  <a:gd name="T58" fmla="*/ 31 w 34"/>
                  <a:gd name="T59" fmla="*/ 9 h 34"/>
                  <a:gd name="T60" fmla="*/ 31 w 34"/>
                  <a:gd name="T61" fmla="*/ 3 h 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"/>
                  <a:gd name="T94" fmla="*/ 0 h 34"/>
                  <a:gd name="T95" fmla="*/ 34 w 34"/>
                  <a:gd name="T96" fmla="*/ 34 h 3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" h="34">
                    <a:moveTo>
                      <a:pt x="31" y="3"/>
                    </a:moveTo>
                    <a:lnTo>
                      <a:pt x="28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20" y="6"/>
                    </a:lnTo>
                    <a:lnTo>
                      <a:pt x="20" y="12"/>
                    </a:lnTo>
                    <a:lnTo>
                      <a:pt x="23" y="23"/>
                    </a:lnTo>
                    <a:lnTo>
                      <a:pt x="28" y="20"/>
                    </a:lnTo>
                    <a:lnTo>
                      <a:pt x="23" y="20"/>
                    </a:lnTo>
                    <a:lnTo>
                      <a:pt x="23" y="23"/>
                    </a:lnTo>
                    <a:lnTo>
                      <a:pt x="23" y="29"/>
                    </a:lnTo>
                    <a:lnTo>
                      <a:pt x="28" y="29"/>
                    </a:lnTo>
                    <a:lnTo>
                      <a:pt x="28" y="23"/>
                    </a:lnTo>
                    <a:lnTo>
                      <a:pt x="5" y="23"/>
                    </a:lnTo>
                    <a:lnTo>
                      <a:pt x="2" y="26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2" y="34"/>
                    </a:lnTo>
                    <a:lnTo>
                      <a:pt x="5" y="34"/>
                    </a:lnTo>
                    <a:lnTo>
                      <a:pt x="8" y="34"/>
                    </a:lnTo>
                    <a:lnTo>
                      <a:pt x="31" y="34"/>
                    </a:lnTo>
                    <a:lnTo>
                      <a:pt x="31" y="32"/>
                    </a:lnTo>
                    <a:lnTo>
                      <a:pt x="34" y="32"/>
                    </a:lnTo>
                    <a:lnTo>
                      <a:pt x="34" y="26"/>
                    </a:lnTo>
                    <a:lnTo>
                      <a:pt x="34" y="23"/>
                    </a:lnTo>
                    <a:lnTo>
                      <a:pt x="34" y="20"/>
                    </a:lnTo>
                    <a:lnTo>
                      <a:pt x="31" y="9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51" name="Freeform 193"/>
              <p:cNvSpPr>
                <a:spLocks/>
              </p:cNvSpPr>
              <p:nvPr/>
            </p:nvSpPr>
            <p:spPr bwMode="auto">
              <a:xfrm>
                <a:off x="3383" y="3607"/>
                <a:ext cx="58" cy="11"/>
              </a:xfrm>
              <a:custGeom>
                <a:avLst/>
                <a:gdLst>
                  <a:gd name="T0" fmla="*/ 55 w 58"/>
                  <a:gd name="T1" fmla="*/ 11 h 11"/>
                  <a:gd name="T2" fmla="*/ 58 w 58"/>
                  <a:gd name="T3" fmla="*/ 11 h 11"/>
                  <a:gd name="T4" fmla="*/ 58 w 58"/>
                  <a:gd name="T5" fmla="*/ 9 h 11"/>
                  <a:gd name="T6" fmla="*/ 58 w 58"/>
                  <a:gd name="T7" fmla="*/ 6 h 11"/>
                  <a:gd name="T8" fmla="*/ 58 w 58"/>
                  <a:gd name="T9" fmla="*/ 3 h 11"/>
                  <a:gd name="T10" fmla="*/ 55 w 58"/>
                  <a:gd name="T11" fmla="*/ 0 h 11"/>
                  <a:gd name="T12" fmla="*/ 52 w 58"/>
                  <a:gd name="T13" fmla="*/ 0 h 11"/>
                  <a:gd name="T14" fmla="*/ 6 w 58"/>
                  <a:gd name="T15" fmla="*/ 0 h 11"/>
                  <a:gd name="T16" fmla="*/ 3 w 58"/>
                  <a:gd name="T17" fmla="*/ 3 h 11"/>
                  <a:gd name="T18" fmla="*/ 0 w 58"/>
                  <a:gd name="T19" fmla="*/ 6 h 11"/>
                  <a:gd name="T20" fmla="*/ 0 w 58"/>
                  <a:gd name="T21" fmla="*/ 9 h 11"/>
                  <a:gd name="T22" fmla="*/ 3 w 58"/>
                  <a:gd name="T23" fmla="*/ 11 h 11"/>
                  <a:gd name="T24" fmla="*/ 6 w 58"/>
                  <a:gd name="T25" fmla="*/ 11 h 11"/>
                  <a:gd name="T26" fmla="*/ 9 w 58"/>
                  <a:gd name="T27" fmla="*/ 11 h 11"/>
                  <a:gd name="T28" fmla="*/ 55 w 58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8"/>
                  <a:gd name="T46" fmla="*/ 0 h 11"/>
                  <a:gd name="T47" fmla="*/ 58 w 58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8" h="11">
                    <a:moveTo>
                      <a:pt x="55" y="11"/>
                    </a:moveTo>
                    <a:lnTo>
                      <a:pt x="58" y="11"/>
                    </a:lnTo>
                    <a:lnTo>
                      <a:pt x="58" y="9"/>
                    </a:lnTo>
                    <a:lnTo>
                      <a:pt x="58" y="6"/>
                    </a:lnTo>
                    <a:lnTo>
                      <a:pt x="58" y="3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11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52" name="Freeform 194"/>
              <p:cNvSpPr>
                <a:spLocks/>
              </p:cNvSpPr>
              <p:nvPr/>
            </p:nvSpPr>
            <p:spPr bwMode="auto">
              <a:xfrm>
                <a:off x="3303" y="3607"/>
                <a:ext cx="57" cy="11"/>
              </a:xfrm>
              <a:custGeom>
                <a:avLst/>
                <a:gdLst>
                  <a:gd name="T0" fmla="*/ 55 w 57"/>
                  <a:gd name="T1" fmla="*/ 11 h 11"/>
                  <a:gd name="T2" fmla="*/ 57 w 57"/>
                  <a:gd name="T3" fmla="*/ 11 h 11"/>
                  <a:gd name="T4" fmla="*/ 57 w 57"/>
                  <a:gd name="T5" fmla="*/ 9 h 11"/>
                  <a:gd name="T6" fmla="*/ 57 w 57"/>
                  <a:gd name="T7" fmla="*/ 6 h 11"/>
                  <a:gd name="T8" fmla="*/ 57 w 57"/>
                  <a:gd name="T9" fmla="*/ 3 h 11"/>
                  <a:gd name="T10" fmla="*/ 55 w 57"/>
                  <a:gd name="T11" fmla="*/ 0 h 11"/>
                  <a:gd name="T12" fmla="*/ 52 w 57"/>
                  <a:gd name="T13" fmla="*/ 0 h 11"/>
                  <a:gd name="T14" fmla="*/ 6 w 57"/>
                  <a:gd name="T15" fmla="*/ 0 h 11"/>
                  <a:gd name="T16" fmla="*/ 3 w 57"/>
                  <a:gd name="T17" fmla="*/ 3 h 11"/>
                  <a:gd name="T18" fmla="*/ 0 w 57"/>
                  <a:gd name="T19" fmla="*/ 6 h 11"/>
                  <a:gd name="T20" fmla="*/ 0 w 57"/>
                  <a:gd name="T21" fmla="*/ 9 h 11"/>
                  <a:gd name="T22" fmla="*/ 3 w 57"/>
                  <a:gd name="T23" fmla="*/ 11 h 11"/>
                  <a:gd name="T24" fmla="*/ 6 w 57"/>
                  <a:gd name="T25" fmla="*/ 11 h 11"/>
                  <a:gd name="T26" fmla="*/ 9 w 57"/>
                  <a:gd name="T27" fmla="*/ 11 h 11"/>
                  <a:gd name="T28" fmla="*/ 55 w 57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1"/>
                  <a:gd name="T47" fmla="*/ 57 w 57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1">
                    <a:moveTo>
                      <a:pt x="55" y="11"/>
                    </a:moveTo>
                    <a:lnTo>
                      <a:pt x="57" y="11"/>
                    </a:lnTo>
                    <a:lnTo>
                      <a:pt x="57" y="9"/>
                    </a:lnTo>
                    <a:lnTo>
                      <a:pt x="57" y="6"/>
                    </a:lnTo>
                    <a:lnTo>
                      <a:pt x="57" y="3"/>
                    </a:lnTo>
                    <a:lnTo>
                      <a:pt x="55" y="0"/>
                    </a:lnTo>
                    <a:lnTo>
                      <a:pt x="52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11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53" name="Freeform 195"/>
              <p:cNvSpPr>
                <a:spLocks/>
              </p:cNvSpPr>
              <p:nvPr/>
            </p:nvSpPr>
            <p:spPr bwMode="auto">
              <a:xfrm>
                <a:off x="3223" y="3607"/>
                <a:ext cx="57" cy="11"/>
              </a:xfrm>
              <a:custGeom>
                <a:avLst/>
                <a:gdLst>
                  <a:gd name="T0" fmla="*/ 54 w 57"/>
                  <a:gd name="T1" fmla="*/ 11 h 11"/>
                  <a:gd name="T2" fmla="*/ 57 w 57"/>
                  <a:gd name="T3" fmla="*/ 11 h 11"/>
                  <a:gd name="T4" fmla="*/ 57 w 57"/>
                  <a:gd name="T5" fmla="*/ 9 h 11"/>
                  <a:gd name="T6" fmla="*/ 57 w 57"/>
                  <a:gd name="T7" fmla="*/ 6 h 11"/>
                  <a:gd name="T8" fmla="*/ 57 w 57"/>
                  <a:gd name="T9" fmla="*/ 3 h 11"/>
                  <a:gd name="T10" fmla="*/ 54 w 57"/>
                  <a:gd name="T11" fmla="*/ 0 h 11"/>
                  <a:gd name="T12" fmla="*/ 51 w 57"/>
                  <a:gd name="T13" fmla="*/ 0 h 11"/>
                  <a:gd name="T14" fmla="*/ 5 w 57"/>
                  <a:gd name="T15" fmla="*/ 0 h 11"/>
                  <a:gd name="T16" fmla="*/ 3 w 57"/>
                  <a:gd name="T17" fmla="*/ 3 h 11"/>
                  <a:gd name="T18" fmla="*/ 0 w 57"/>
                  <a:gd name="T19" fmla="*/ 6 h 11"/>
                  <a:gd name="T20" fmla="*/ 0 w 57"/>
                  <a:gd name="T21" fmla="*/ 9 h 11"/>
                  <a:gd name="T22" fmla="*/ 3 w 57"/>
                  <a:gd name="T23" fmla="*/ 11 h 11"/>
                  <a:gd name="T24" fmla="*/ 5 w 57"/>
                  <a:gd name="T25" fmla="*/ 11 h 11"/>
                  <a:gd name="T26" fmla="*/ 8 w 57"/>
                  <a:gd name="T27" fmla="*/ 11 h 11"/>
                  <a:gd name="T28" fmla="*/ 54 w 57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1"/>
                  <a:gd name="T47" fmla="*/ 57 w 57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1">
                    <a:moveTo>
                      <a:pt x="54" y="11"/>
                    </a:moveTo>
                    <a:lnTo>
                      <a:pt x="57" y="11"/>
                    </a:lnTo>
                    <a:lnTo>
                      <a:pt x="57" y="9"/>
                    </a:lnTo>
                    <a:lnTo>
                      <a:pt x="57" y="6"/>
                    </a:lnTo>
                    <a:lnTo>
                      <a:pt x="57" y="3"/>
                    </a:lnTo>
                    <a:lnTo>
                      <a:pt x="54" y="0"/>
                    </a:lnTo>
                    <a:lnTo>
                      <a:pt x="51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8" y="11"/>
                    </a:lnTo>
                    <a:lnTo>
                      <a:pt x="54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84" name="Group 196"/>
            <p:cNvGrpSpPr>
              <a:grpSpLocks/>
            </p:cNvGrpSpPr>
            <p:nvPr/>
          </p:nvGrpSpPr>
          <p:grpSpPr bwMode="auto">
            <a:xfrm>
              <a:off x="2412" y="1091"/>
              <a:ext cx="153" cy="201"/>
              <a:chOff x="3068" y="1682"/>
              <a:chExt cx="209" cy="249"/>
            </a:xfrm>
          </p:grpSpPr>
          <p:sp>
            <p:nvSpPr>
              <p:cNvPr id="17843" name="Freeform 197"/>
              <p:cNvSpPr>
                <a:spLocks/>
              </p:cNvSpPr>
              <p:nvPr/>
            </p:nvSpPr>
            <p:spPr bwMode="auto">
              <a:xfrm>
                <a:off x="3068" y="1682"/>
                <a:ext cx="209" cy="249"/>
              </a:xfrm>
              <a:custGeom>
                <a:avLst/>
                <a:gdLst>
                  <a:gd name="T0" fmla="*/ 209 w 209"/>
                  <a:gd name="T1" fmla="*/ 223 h 249"/>
                  <a:gd name="T2" fmla="*/ 166 w 209"/>
                  <a:gd name="T3" fmla="*/ 249 h 249"/>
                  <a:gd name="T4" fmla="*/ 43 w 209"/>
                  <a:gd name="T5" fmla="*/ 209 h 249"/>
                  <a:gd name="T6" fmla="*/ 34 w 209"/>
                  <a:gd name="T7" fmla="*/ 197 h 249"/>
                  <a:gd name="T8" fmla="*/ 29 w 209"/>
                  <a:gd name="T9" fmla="*/ 189 h 249"/>
                  <a:gd name="T10" fmla="*/ 20 w 209"/>
                  <a:gd name="T11" fmla="*/ 177 h 249"/>
                  <a:gd name="T12" fmla="*/ 17 w 209"/>
                  <a:gd name="T13" fmla="*/ 166 h 249"/>
                  <a:gd name="T14" fmla="*/ 11 w 209"/>
                  <a:gd name="T15" fmla="*/ 157 h 249"/>
                  <a:gd name="T16" fmla="*/ 9 w 209"/>
                  <a:gd name="T17" fmla="*/ 143 h 249"/>
                  <a:gd name="T18" fmla="*/ 6 w 209"/>
                  <a:gd name="T19" fmla="*/ 132 h 249"/>
                  <a:gd name="T20" fmla="*/ 3 w 209"/>
                  <a:gd name="T21" fmla="*/ 120 h 249"/>
                  <a:gd name="T22" fmla="*/ 0 w 209"/>
                  <a:gd name="T23" fmla="*/ 109 h 249"/>
                  <a:gd name="T24" fmla="*/ 0 w 209"/>
                  <a:gd name="T25" fmla="*/ 97 h 249"/>
                  <a:gd name="T26" fmla="*/ 0 w 209"/>
                  <a:gd name="T27" fmla="*/ 86 h 249"/>
                  <a:gd name="T28" fmla="*/ 3 w 209"/>
                  <a:gd name="T29" fmla="*/ 71 h 249"/>
                  <a:gd name="T30" fmla="*/ 6 w 209"/>
                  <a:gd name="T31" fmla="*/ 63 h 249"/>
                  <a:gd name="T32" fmla="*/ 9 w 209"/>
                  <a:gd name="T33" fmla="*/ 51 h 249"/>
                  <a:gd name="T34" fmla="*/ 14 w 209"/>
                  <a:gd name="T35" fmla="*/ 37 h 249"/>
                  <a:gd name="T36" fmla="*/ 20 w 209"/>
                  <a:gd name="T37" fmla="*/ 31 h 249"/>
                  <a:gd name="T38" fmla="*/ 26 w 209"/>
                  <a:gd name="T39" fmla="*/ 20 h 249"/>
                  <a:gd name="T40" fmla="*/ 31 w 209"/>
                  <a:gd name="T41" fmla="*/ 11 h 249"/>
                  <a:gd name="T42" fmla="*/ 40 w 209"/>
                  <a:gd name="T43" fmla="*/ 3 h 249"/>
                  <a:gd name="T44" fmla="*/ 43 w 209"/>
                  <a:gd name="T45" fmla="*/ 3 h 249"/>
                  <a:gd name="T46" fmla="*/ 46 w 209"/>
                  <a:gd name="T47" fmla="*/ 0 h 249"/>
                  <a:gd name="T48" fmla="*/ 209 w 209"/>
                  <a:gd name="T49" fmla="*/ 223 h 24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9"/>
                  <a:gd name="T76" fmla="*/ 0 h 249"/>
                  <a:gd name="T77" fmla="*/ 209 w 209"/>
                  <a:gd name="T78" fmla="*/ 249 h 24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9" h="249">
                    <a:moveTo>
                      <a:pt x="209" y="223"/>
                    </a:moveTo>
                    <a:lnTo>
                      <a:pt x="166" y="249"/>
                    </a:lnTo>
                    <a:lnTo>
                      <a:pt x="43" y="209"/>
                    </a:lnTo>
                    <a:lnTo>
                      <a:pt x="34" y="197"/>
                    </a:lnTo>
                    <a:lnTo>
                      <a:pt x="29" y="189"/>
                    </a:lnTo>
                    <a:lnTo>
                      <a:pt x="20" y="177"/>
                    </a:lnTo>
                    <a:lnTo>
                      <a:pt x="17" y="166"/>
                    </a:lnTo>
                    <a:lnTo>
                      <a:pt x="11" y="157"/>
                    </a:lnTo>
                    <a:lnTo>
                      <a:pt x="9" y="143"/>
                    </a:lnTo>
                    <a:lnTo>
                      <a:pt x="6" y="132"/>
                    </a:lnTo>
                    <a:lnTo>
                      <a:pt x="3" y="120"/>
                    </a:lnTo>
                    <a:lnTo>
                      <a:pt x="0" y="109"/>
                    </a:lnTo>
                    <a:lnTo>
                      <a:pt x="0" y="97"/>
                    </a:lnTo>
                    <a:lnTo>
                      <a:pt x="0" y="86"/>
                    </a:lnTo>
                    <a:lnTo>
                      <a:pt x="3" y="71"/>
                    </a:lnTo>
                    <a:lnTo>
                      <a:pt x="6" y="63"/>
                    </a:lnTo>
                    <a:lnTo>
                      <a:pt x="9" y="51"/>
                    </a:lnTo>
                    <a:lnTo>
                      <a:pt x="14" y="37"/>
                    </a:lnTo>
                    <a:lnTo>
                      <a:pt x="20" y="31"/>
                    </a:lnTo>
                    <a:lnTo>
                      <a:pt x="26" y="20"/>
                    </a:lnTo>
                    <a:lnTo>
                      <a:pt x="31" y="11"/>
                    </a:lnTo>
                    <a:lnTo>
                      <a:pt x="40" y="3"/>
                    </a:lnTo>
                    <a:lnTo>
                      <a:pt x="43" y="3"/>
                    </a:lnTo>
                    <a:lnTo>
                      <a:pt x="46" y="0"/>
                    </a:lnTo>
                    <a:lnTo>
                      <a:pt x="209" y="223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44" name="Freeform 198"/>
              <p:cNvSpPr>
                <a:spLocks/>
              </p:cNvSpPr>
              <p:nvPr/>
            </p:nvSpPr>
            <p:spPr bwMode="auto">
              <a:xfrm>
                <a:off x="3068" y="1682"/>
                <a:ext cx="209" cy="249"/>
              </a:xfrm>
              <a:custGeom>
                <a:avLst/>
                <a:gdLst>
                  <a:gd name="T0" fmla="*/ 209 w 209"/>
                  <a:gd name="T1" fmla="*/ 223 h 249"/>
                  <a:gd name="T2" fmla="*/ 166 w 209"/>
                  <a:gd name="T3" fmla="*/ 249 h 249"/>
                  <a:gd name="T4" fmla="*/ 43 w 209"/>
                  <a:gd name="T5" fmla="*/ 209 h 249"/>
                  <a:gd name="T6" fmla="*/ 34 w 209"/>
                  <a:gd name="T7" fmla="*/ 197 h 249"/>
                  <a:gd name="T8" fmla="*/ 29 w 209"/>
                  <a:gd name="T9" fmla="*/ 189 h 249"/>
                  <a:gd name="T10" fmla="*/ 20 w 209"/>
                  <a:gd name="T11" fmla="*/ 177 h 249"/>
                  <a:gd name="T12" fmla="*/ 17 w 209"/>
                  <a:gd name="T13" fmla="*/ 166 h 249"/>
                  <a:gd name="T14" fmla="*/ 11 w 209"/>
                  <a:gd name="T15" fmla="*/ 157 h 249"/>
                  <a:gd name="T16" fmla="*/ 9 w 209"/>
                  <a:gd name="T17" fmla="*/ 143 h 249"/>
                  <a:gd name="T18" fmla="*/ 6 w 209"/>
                  <a:gd name="T19" fmla="*/ 132 h 249"/>
                  <a:gd name="T20" fmla="*/ 3 w 209"/>
                  <a:gd name="T21" fmla="*/ 120 h 249"/>
                  <a:gd name="T22" fmla="*/ 0 w 209"/>
                  <a:gd name="T23" fmla="*/ 109 h 249"/>
                  <a:gd name="T24" fmla="*/ 0 w 209"/>
                  <a:gd name="T25" fmla="*/ 97 h 249"/>
                  <a:gd name="T26" fmla="*/ 0 w 209"/>
                  <a:gd name="T27" fmla="*/ 86 h 249"/>
                  <a:gd name="T28" fmla="*/ 3 w 209"/>
                  <a:gd name="T29" fmla="*/ 71 h 249"/>
                  <a:gd name="T30" fmla="*/ 6 w 209"/>
                  <a:gd name="T31" fmla="*/ 63 h 249"/>
                  <a:gd name="T32" fmla="*/ 9 w 209"/>
                  <a:gd name="T33" fmla="*/ 51 h 249"/>
                  <a:gd name="T34" fmla="*/ 14 w 209"/>
                  <a:gd name="T35" fmla="*/ 37 h 249"/>
                  <a:gd name="T36" fmla="*/ 20 w 209"/>
                  <a:gd name="T37" fmla="*/ 31 h 249"/>
                  <a:gd name="T38" fmla="*/ 26 w 209"/>
                  <a:gd name="T39" fmla="*/ 20 h 249"/>
                  <a:gd name="T40" fmla="*/ 31 w 209"/>
                  <a:gd name="T41" fmla="*/ 11 h 249"/>
                  <a:gd name="T42" fmla="*/ 40 w 209"/>
                  <a:gd name="T43" fmla="*/ 3 h 249"/>
                  <a:gd name="T44" fmla="*/ 43 w 209"/>
                  <a:gd name="T45" fmla="*/ 3 h 249"/>
                  <a:gd name="T46" fmla="*/ 46 w 209"/>
                  <a:gd name="T47" fmla="*/ 0 h 249"/>
                  <a:gd name="T48" fmla="*/ 209 w 209"/>
                  <a:gd name="T49" fmla="*/ 223 h 24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9"/>
                  <a:gd name="T76" fmla="*/ 0 h 249"/>
                  <a:gd name="T77" fmla="*/ 209 w 209"/>
                  <a:gd name="T78" fmla="*/ 249 h 24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9" h="249">
                    <a:moveTo>
                      <a:pt x="209" y="223"/>
                    </a:moveTo>
                    <a:lnTo>
                      <a:pt x="166" y="249"/>
                    </a:lnTo>
                    <a:lnTo>
                      <a:pt x="43" y="209"/>
                    </a:lnTo>
                    <a:lnTo>
                      <a:pt x="34" y="197"/>
                    </a:lnTo>
                    <a:lnTo>
                      <a:pt x="29" y="189"/>
                    </a:lnTo>
                    <a:lnTo>
                      <a:pt x="20" y="177"/>
                    </a:lnTo>
                    <a:lnTo>
                      <a:pt x="17" y="166"/>
                    </a:lnTo>
                    <a:lnTo>
                      <a:pt x="11" y="157"/>
                    </a:lnTo>
                    <a:lnTo>
                      <a:pt x="9" y="143"/>
                    </a:lnTo>
                    <a:lnTo>
                      <a:pt x="6" y="132"/>
                    </a:lnTo>
                    <a:lnTo>
                      <a:pt x="3" y="120"/>
                    </a:lnTo>
                    <a:lnTo>
                      <a:pt x="0" y="109"/>
                    </a:lnTo>
                    <a:lnTo>
                      <a:pt x="0" y="97"/>
                    </a:lnTo>
                    <a:lnTo>
                      <a:pt x="0" y="86"/>
                    </a:lnTo>
                    <a:lnTo>
                      <a:pt x="3" y="71"/>
                    </a:lnTo>
                    <a:lnTo>
                      <a:pt x="6" y="63"/>
                    </a:lnTo>
                    <a:lnTo>
                      <a:pt x="9" y="51"/>
                    </a:lnTo>
                    <a:lnTo>
                      <a:pt x="14" y="37"/>
                    </a:lnTo>
                    <a:lnTo>
                      <a:pt x="20" y="31"/>
                    </a:lnTo>
                    <a:lnTo>
                      <a:pt x="26" y="20"/>
                    </a:lnTo>
                    <a:lnTo>
                      <a:pt x="31" y="11"/>
                    </a:lnTo>
                    <a:lnTo>
                      <a:pt x="40" y="3"/>
                    </a:lnTo>
                    <a:lnTo>
                      <a:pt x="43" y="3"/>
                    </a:lnTo>
                    <a:lnTo>
                      <a:pt x="46" y="0"/>
                    </a:lnTo>
                    <a:lnTo>
                      <a:pt x="209" y="223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85" name="Group 199"/>
            <p:cNvGrpSpPr>
              <a:grpSpLocks/>
            </p:cNvGrpSpPr>
            <p:nvPr/>
          </p:nvGrpSpPr>
          <p:grpSpPr bwMode="auto">
            <a:xfrm>
              <a:off x="2529" y="1026"/>
              <a:ext cx="116" cy="229"/>
              <a:chOff x="3228" y="1602"/>
              <a:chExt cx="158" cy="283"/>
            </a:xfrm>
          </p:grpSpPr>
          <p:sp>
            <p:nvSpPr>
              <p:cNvPr id="17841" name="Freeform 200"/>
              <p:cNvSpPr>
                <a:spLocks/>
              </p:cNvSpPr>
              <p:nvPr/>
            </p:nvSpPr>
            <p:spPr bwMode="auto">
              <a:xfrm>
                <a:off x="3228" y="1602"/>
                <a:ext cx="158" cy="283"/>
              </a:xfrm>
              <a:custGeom>
                <a:avLst/>
                <a:gdLst>
                  <a:gd name="T0" fmla="*/ 158 w 158"/>
                  <a:gd name="T1" fmla="*/ 277 h 283"/>
                  <a:gd name="T2" fmla="*/ 109 w 158"/>
                  <a:gd name="T3" fmla="*/ 283 h 283"/>
                  <a:gd name="T4" fmla="*/ 12 w 158"/>
                  <a:gd name="T5" fmla="*/ 194 h 283"/>
                  <a:gd name="T6" fmla="*/ 6 w 158"/>
                  <a:gd name="T7" fmla="*/ 180 h 283"/>
                  <a:gd name="T8" fmla="*/ 3 w 158"/>
                  <a:gd name="T9" fmla="*/ 169 h 283"/>
                  <a:gd name="T10" fmla="*/ 3 w 158"/>
                  <a:gd name="T11" fmla="*/ 157 h 283"/>
                  <a:gd name="T12" fmla="*/ 0 w 158"/>
                  <a:gd name="T13" fmla="*/ 143 h 283"/>
                  <a:gd name="T14" fmla="*/ 0 w 158"/>
                  <a:gd name="T15" fmla="*/ 131 h 283"/>
                  <a:gd name="T16" fmla="*/ 0 w 158"/>
                  <a:gd name="T17" fmla="*/ 120 h 283"/>
                  <a:gd name="T18" fmla="*/ 3 w 158"/>
                  <a:gd name="T19" fmla="*/ 108 h 283"/>
                  <a:gd name="T20" fmla="*/ 3 w 158"/>
                  <a:gd name="T21" fmla="*/ 94 h 283"/>
                  <a:gd name="T22" fmla="*/ 9 w 158"/>
                  <a:gd name="T23" fmla="*/ 83 h 283"/>
                  <a:gd name="T24" fmla="*/ 12 w 158"/>
                  <a:gd name="T25" fmla="*/ 71 h 283"/>
                  <a:gd name="T26" fmla="*/ 18 w 158"/>
                  <a:gd name="T27" fmla="*/ 63 h 283"/>
                  <a:gd name="T28" fmla="*/ 23 w 158"/>
                  <a:gd name="T29" fmla="*/ 51 h 283"/>
                  <a:gd name="T30" fmla="*/ 29 w 158"/>
                  <a:gd name="T31" fmla="*/ 40 h 283"/>
                  <a:gd name="T32" fmla="*/ 38 w 158"/>
                  <a:gd name="T33" fmla="*/ 34 h 283"/>
                  <a:gd name="T34" fmla="*/ 46 w 158"/>
                  <a:gd name="T35" fmla="*/ 25 h 283"/>
                  <a:gd name="T36" fmla="*/ 55 w 158"/>
                  <a:gd name="T37" fmla="*/ 20 h 283"/>
                  <a:gd name="T38" fmla="*/ 64 w 158"/>
                  <a:gd name="T39" fmla="*/ 14 h 283"/>
                  <a:gd name="T40" fmla="*/ 72 w 158"/>
                  <a:gd name="T41" fmla="*/ 8 h 283"/>
                  <a:gd name="T42" fmla="*/ 84 w 158"/>
                  <a:gd name="T43" fmla="*/ 2 h 283"/>
                  <a:gd name="T44" fmla="*/ 87 w 158"/>
                  <a:gd name="T45" fmla="*/ 2 h 283"/>
                  <a:gd name="T46" fmla="*/ 89 w 158"/>
                  <a:gd name="T47" fmla="*/ 0 h 283"/>
                  <a:gd name="T48" fmla="*/ 158 w 158"/>
                  <a:gd name="T49" fmla="*/ 277 h 28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58"/>
                  <a:gd name="T76" fmla="*/ 0 h 283"/>
                  <a:gd name="T77" fmla="*/ 158 w 158"/>
                  <a:gd name="T78" fmla="*/ 283 h 28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58" h="283">
                    <a:moveTo>
                      <a:pt x="158" y="277"/>
                    </a:moveTo>
                    <a:lnTo>
                      <a:pt x="109" y="283"/>
                    </a:lnTo>
                    <a:lnTo>
                      <a:pt x="12" y="194"/>
                    </a:lnTo>
                    <a:lnTo>
                      <a:pt x="6" y="180"/>
                    </a:lnTo>
                    <a:lnTo>
                      <a:pt x="3" y="169"/>
                    </a:lnTo>
                    <a:lnTo>
                      <a:pt x="3" y="157"/>
                    </a:lnTo>
                    <a:lnTo>
                      <a:pt x="0" y="143"/>
                    </a:lnTo>
                    <a:lnTo>
                      <a:pt x="0" y="131"/>
                    </a:lnTo>
                    <a:lnTo>
                      <a:pt x="0" y="120"/>
                    </a:lnTo>
                    <a:lnTo>
                      <a:pt x="3" y="108"/>
                    </a:lnTo>
                    <a:lnTo>
                      <a:pt x="3" y="94"/>
                    </a:lnTo>
                    <a:lnTo>
                      <a:pt x="9" y="83"/>
                    </a:lnTo>
                    <a:lnTo>
                      <a:pt x="12" y="71"/>
                    </a:lnTo>
                    <a:lnTo>
                      <a:pt x="18" y="63"/>
                    </a:lnTo>
                    <a:lnTo>
                      <a:pt x="23" y="51"/>
                    </a:lnTo>
                    <a:lnTo>
                      <a:pt x="29" y="40"/>
                    </a:lnTo>
                    <a:lnTo>
                      <a:pt x="38" y="34"/>
                    </a:lnTo>
                    <a:lnTo>
                      <a:pt x="46" y="25"/>
                    </a:lnTo>
                    <a:lnTo>
                      <a:pt x="55" y="20"/>
                    </a:lnTo>
                    <a:lnTo>
                      <a:pt x="64" y="14"/>
                    </a:lnTo>
                    <a:lnTo>
                      <a:pt x="72" y="8"/>
                    </a:lnTo>
                    <a:lnTo>
                      <a:pt x="84" y="2"/>
                    </a:lnTo>
                    <a:lnTo>
                      <a:pt x="87" y="2"/>
                    </a:lnTo>
                    <a:lnTo>
                      <a:pt x="89" y="0"/>
                    </a:lnTo>
                    <a:lnTo>
                      <a:pt x="158" y="277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42" name="Freeform 201"/>
              <p:cNvSpPr>
                <a:spLocks/>
              </p:cNvSpPr>
              <p:nvPr/>
            </p:nvSpPr>
            <p:spPr bwMode="auto">
              <a:xfrm>
                <a:off x="3228" y="1602"/>
                <a:ext cx="158" cy="283"/>
              </a:xfrm>
              <a:custGeom>
                <a:avLst/>
                <a:gdLst>
                  <a:gd name="T0" fmla="*/ 158 w 158"/>
                  <a:gd name="T1" fmla="*/ 277 h 283"/>
                  <a:gd name="T2" fmla="*/ 109 w 158"/>
                  <a:gd name="T3" fmla="*/ 283 h 283"/>
                  <a:gd name="T4" fmla="*/ 12 w 158"/>
                  <a:gd name="T5" fmla="*/ 194 h 283"/>
                  <a:gd name="T6" fmla="*/ 6 w 158"/>
                  <a:gd name="T7" fmla="*/ 180 h 283"/>
                  <a:gd name="T8" fmla="*/ 3 w 158"/>
                  <a:gd name="T9" fmla="*/ 169 h 283"/>
                  <a:gd name="T10" fmla="*/ 3 w 158"/>
                  <a:gd name="T11" fmla="*/ 157 h 283"/>
                  <a:gd name="T12" fmla="*/ 0 w 158"/>
                  <a:gd name="T13" fmla="*/ 143 h 283"/>
                  <a:gd name="T14" fmla="*/ 0 w 158"/>
                  <a:gd name="T15" fmla="*/ 131 h 283"/>
                  <a:gd name="T16" fmla="*/ 0 w 158"/>
                  <a:gd name="T17" fmla="*/ 120 h 283"/>
                  <a:gd name="T18" fmla="*/ 3 w 158"/>
                  <a:gd name="T19" fmla="*/ 108 h 283"/>
                  <a:gd name="T20" fmla="*/ 3 w 158"/>
                  <a:gd name="T21" fmla="*/ 94 h 283"/>
                  <a:gd name="T22" fmla="*/ 9 w 158"/>
                  <a:gd name="T23" fmla="*/ 83 h 283"/>
                  <a:gd name="T24" fmla="*/ 12 w 158"/>
                  <a:gd name="T25" fmla="*/ 71 h 283"/>
                  <a:gd name="T26" fmla="*/ 18 w 158"/>
                  <a:gd name="T27" fmla="*/ 63 h 283"/>
                  <a:gd name="T28" fmla="*/ 23 w 158"/>
                  <a:gd name="T29" fmla="*/ 51 h 283"/>
                  <a:gd name="T30" fmla="*/ 29 w 158"/>
                  <a:gd name="T31" fmla="*/ 40 h 283"/>
                  <a:gd name="T32" fmla="*/ 38 w 158"/>
                  <a:gd name="T33" fmla="*/ 34 h 283"/>
                  <a:gd name="T34" fmla="*/ 46 w 158"/>
                  <a:gd name="T35" fmla="*/ 25 h 283"/>
                  <a:gd name="T36" fmla="*/ 55 w 158"/>
                  <a:gd name="T37" fmla="*/ 20 h 283"/>
                  <a:gd name="T38" fmla="*/ 64 w 158"/>
                  <a:gd name="T39" fmla="*/ 14 h 283"/>
                  <a:gd name="T40" fmla="*/ 72 w 158"/>
                  <a:gd name="T41" fmla="*/ 8 h 283"/>
                  <a:gd name="T42" fmla="*/ 84 w 158"/>
                  <a:gd name="T43" fmla="*/ 2 h 283"/>
                  <a:gd name="T44" fmla="*/ 87 w 158"/>
                  <a:gd name="T45" fmla="*/ 2 h 283"/>
                  <a:gd name="T46" fmla="*/ 89 w 158"/>
                  <a:gd name="T47" fmla="*/ 0 h 283"/>
                  <a:gd name="T48" fmla="*/ 158 w 158"/>
                  <a:gd name="T49" fmla="*/ 277 h 28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58"/>
                  <a:gd name="T76" fmla="*/ 0 h 283"/>
                  <a:gd name="T77" fmla="*/ 158 w 158"/>
                  <a:gd name="T78" fmla="*/ 283 h 28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58" h="283">
                    <a:moveTo>
                      <a:pt x="158" y="277"/>
                    </a:moveTo>
                    <a:lnTo>
                      <a:pt x="109" y="283"/>
                    </a:lnTo>
                    <a:lnTo>
                      <a:pt x="12" y="194"/>
                    </a:lnTo>
                    <a:lnTo>
                      <a:pt x="6" y="180"/>
                    </a:lnTo>
                    <a:lnTo>
                      <a:pt x="3" y="169"/>
                    </a:lnTo>
                    <a:lnTo>
                      <a:pt x="3" y="157"/>
                    </a:lnTo>
                    <a:lnTo>
                      <a:pt x="0" y="143"/>
                    </a:lnTo>
                    <a:lnTo>
                      <a:pt x="0" y="131"/>
                    </a:lnTo>
                    <a:lnTo>
                      <a:pt x="0" y="120"/>
                    </a:lnTo>
                    <a:lnTo>
                      <a:pt x="3" y="108"/>
                    </a:lnTo>
                    <a:lnTo>
                      <a:pt x="3" y="94"/>
                    </a:lnTo>
                    <a:lnTo>
                      <a:pt x="9" y="83"/>
                    </a:lnTo>
                    <a:lnTo>
                      <a:pt x="12" y="71"/>
                    </a:lnTo>
                    <a:lnTo>
                      <a:pt x="18" y="63"/>
                    </a:lnTo>
                    <a:lnTo>
                      <a:pt x="23" y="51"/>
                    </a:lnTo>
                    <a:lnTo>
                      <a:pt x="29" y="40"/>
                    </a:lnTo>
                    <a:lnTo>
                      <a:pt x="38" y="34"/>
                    </a:lnTo>
                    <a:lnTo>
                      <a:pt x="46" y="25"/>
                    </a:lnTo>
                    <a:lnTo>
                      <a:pt x="55" y="20"/>
                    </a:lnTo>
                    <a:lnTo>
                      <a:pt x="64" y="14"/>
                    </a:lnTo>
                    <a:lnTo>
                      <a:pt x="72" y="8"/>
                    </a:lnTo>
                    <a:lnTo>
                      <a:pt x="84" y="2"/>
                    </a:lnTo>
                    <a:lnTo>
                      <a:pt x="87" y="2"/>
                    </a:lnTo>
                    <a:lnTo>
                      <a:pt x="89" y="0"/>
                    </a:lnTo>
                    <a:lnTo>
                      <a:pt x="158" y="277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86" name="Group 202"/>
            <p:cNvGrpSpPr>
              <a:grpSpLocks/>
            </p:cNvGrpSpPr>
            <p:nvPr/>
          </p:nvGrpSpPr>
          <p:grpSpPr bwMode="auto">
            <a:xfrm>
              <a:off x="2668" y="1060"/>
              <a:ext cx="166" cy="186"/>
              <a:chOff x="3418" y="1644"/>
              <a:chExt cx="226" cy="230"/>
            </a:xfrm>
          </p:grpSpPr>
          <p:sp>
            <p:nvSpPr>
              <p:cNvPr id="17839" name="Freeform 203"/>
              <p:cNvSpPr>
                <a:spLocks/>
              </p:cNvSpPr>
              <p:nvPr/>
            </p:nvSpPr>
            <p:spPr bwMode="auto">
              <a:xfrm>
                <a:off x="3418" y="1644"/>
                <a:ext cx="226" cy="230"/>
              </a:xfrm>
              <a:custGeom>
                <a:avLst/>
                <a:gdLst>
                  <a:gd name="T0" fmla="*/ 26 w 226"/>
                  <a:gd name="T1" fmla="*/ 230 h 230"/>
                  <a:gd name="T2" fmla="*/ 0 w 226"/>
                  <a:gd name="T3" fmla="*/ 187 h 230"/>
                  <a:gd name="T4" fmla="*/ 31 w 226"/>
                  <a:gd name="T5" fmla="*/ 52 h 230"/>
                  <a:gd name="T6" fmla="*/ 40 w 226"/>
                  <a:gd name="T7" fmla="*/ 43 h 230"/>
                  <a:gd name="T8" fmla="*/ 48 w 226"/>
                  <a:gd name="T9" fmla="*/ 35 h 230"/>
                  <a:gd name="T10" fmla="*/ 57 w 226"/>
                  <a:gd name="T11" fmla="*/ 29 h 230"/>
                  <a:gd name="T12" fmla="*/ 69 w 226"/>
                  <a:gd name="T13" fmla="*/ 21 h 230"/>
                  <a:gd name="T14" fmla="*/ 77 w 226"/>
                  <a:gd name="T15" fmla="*/ 15 h 230"/>
                  <a:gd name="T16" fmla="*/ 89 w 226"/>
                  <a:gd name="T17" fmla="*/ 12 h 230"/>
                  <a:gd name="T18" fmla="*/ 100 w 226"/>
                  <a:gd name="T19" fmla="*/ 6 h 230"/>
                  <a:gd name="T20" fmla="*/ 112 w 226"/>
                  <a:gd name="T21" fmla="*/ 6 h 230"/>
                  <a:gd name="T22" fmla="*/ 123 w 226"/>
                  <a:gd name="T23" fmla="*/ 3 h 230"/>
                  <a:gd name="T24" fmla="*/ 132 w 226"/>
                  <a:gd name="T25" fmla="*/ 0 h 230"/>
                  <a:gd name="T26" fmla="*/ 143 w 226"/>
                  <a:gd name="T27" fmla="*/ 0 h 230"/>
                  <a:gd name="T28" fmla="*/ 157 w 226"/>
                  <a:gd name="T29" fmla="*/ 3 h 230"/>
                  <a:gd name="T30" fmla="*/ 169 w 226"/>
                  <a:gd name="T31" fmla="*/ 6 h 230"/>
                  <a:gd name="T32" fmla="*/ 175 w 226"/>
                  <a:gd name="T33" fmla="*/ 9 h 230"/>
                  <a:gd name="T34" fmla="*/ 186 w 226"/>
                  <a:gd name="T35" fmla="*/ 12 h 230"/>
                  <a:gd name="T36" fmla="*/ 198 w 226"/>
                  <a:gd name="T37" fmla="*/ 18 h 230"/>
                  <a:gd name="T38" fmla="*/ 206 w 226"/>
                  <a:gd name="T39" fmla="*/ 23 h 230"/>
                  <a:gd name="T40" fmla="*/ 215 w 226"/>
                  <a:gd name="T41" fmla="*/ 32 h 230"/>
                  <a:gd name="T42" fmla="*/ 223 w 226"/>
                  <a:gd name="T43" fmla="*/ 38 h 230"/>
                  <a:gd name="T44" fmla="*/ 223 w 226"/>
                  <a:gd name="T45" fmla="*/ 41 h 230"/>
                  <a:gd name="T46" fmla="*/ 226 w 226"/>
                  <a:gd name="T47" fmla="*/ 43 h 230"/>
                  <a:gd name="T48" fmla="*/ 26 w 226"/>
                  <a:gd name="T49" fmla="*/ 230 h 2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26"/>
                  <a:gd name="T76" fmla="*/ 0 h 230"/>
                  <a:gd name="T77" fmla="*/ 226 w 226"/>
                  <a:gd name="T78" fmla="*/ 230 h 2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26" h="230">
                    <a:moveTo>
                      <a:pt x="26" y="230"/>
                    </a:moveTo>
                    <a:lnTo>
                      <a:pt x="0" y="187"/>
                    </a:lnTo>
                    <a:lnTo>
                      <a:pt x="31" y="52"/>
                    </a:lnTo>
                    <a:lnTo>
                      <a:pt x="40" y="43"/>
                    </a:lnTo>
                    <a:lnTo>
                      <a:pt x="48" y="35"/>
                    </a:lnTo>
                    <a:lnTo>
                      <a:pt x="57" y="29"/>
                    </a:lnTo>
                    <a:lnTo>
                      <a:pt x="69" y="21"/>
                    </a:lnTo>
                    <a:lnTo>
                      <a:pt x="77" y="15"/>
                    </a:lnTo>
                    <a:lnTo>
                      <a:pt x="89" y="12"/>
                    </a:lnTo>
                    <a:lnTo>
                      <a:pt x="100" y="6"/>
                    </a:lnTo>
                    <a:lnTo>
                      <a:pt x="112" y="6"/>
                    </a:lnTo>
                    <a:lnTo>
                      <a:pt x="123" y="3"/>
                    </a:lnTo>
                    <a:lnTo>
                      <a:pt x="132" y="0"/>
                    </a:lnTo>
                    <a:lnTo>
                      <a:pt x="143" y="0"/>
                    </a:lnTo>
                    <a:lnTo>
                      <a:pt x="157" y="3"/>
                    </a:lnTo>
                    <a:lnTo>
                      <a:pt x="169" y="6"/>
                    </a:lnTo>
                    <a:lnTo>
                      <a:pt x="175" y="9"/>
                    </a:lnTo>
                    <a:lnTo>
                      <a:pt x="186" y="12"/>
                    </a:lnTo>
                    <a:lnTo>
                      <a:pt x="198" y="18"/>
                    </a:lnTo>
                    <a:lnTo>
                      <a:pt x="206" y="23"/>
                    </a:lnTo>
                    <a:lnTo>
                      <a:pt x="215" y="32"/>
                    </a:lnTo>
                    <a:lnTo>
                      <a:pt x="223" y="38"/>
                    </a:lnTo>
                    <a:lnTo>
                      <a:pt x="223" y="41"/>
                    </a:lnTo>
                    <a:lnTo>
                      <a:pt x="226" y="43"/>
                    </a:lnTo>
                    <a:lnTo>
                      <a:pt x="26" y="23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40" name="Freeform 204"/>
              <p:cNvSpPr>
                <a:spLocks/>
              </p:cNvSpPr>
              <p:nvPr/>
            </p:nvSpPr>
            <p:spPr bwMode="auto">
              <a:xfrm>
                <a:off x="3418" y="1644"/>
                <a:ext cx="226" cy="230"/>
              </a:xfrm>
              <a:custGeom>
                <a:avLst/>
                <a:gdLst>
                  <a:gd name="T0" fmla="*/ 26 w 226"/>
                  <a:gd name="T1" fmla="*/ 230 h 230"/>
                  <a:gd name="T2" fmla="*/ 0 w 226"/>
                  <a:gd name="T3" fmla="*/ 187 h 230"/>
                  <a:gd name="T4" fmla="*/ 31 w 226"/>
                  <a:gd name="T5" fmla="*/ 52 h 230"/>
                  <a:gd name="T6" fmla="*/ 40 w 226"/>
                  <a:gd name="T7" fmla="*/ 43 h 230"/>
                  <a:gd name="T8" fmla="*/ 48 w 226"/>
                  <a:gd name="T9" fmla="*/ 35 h 230"/>
                  <a:gd name="T10" fmla="*/ 57 w 226"/>
                  <a:gd name="T11" fmla="*/ 29 h 230"/>
                  <a:gd name="T12" fmla="*/ 69 w 226"/>
                  <a:gd name="T13" fmla="*/ 21 h 230"/>
                  <a:gd name="T14" fmla="*/ 77 w 226"/>
                  <a:gd name="T15" fmla="*/ 15 h 230"/>
                  <a:gd name="T16" fmla="*/ 89 w 226"/>
                  <a:gd name="T17" fmla="*/ 12 h 230"/>
                  <a:gd name="T18" fmla="*/ 100 w 226"/>
                  <a:gd name="T19" fmla="*/ 6 h 230"/>
                  <a:gd name="T20" fmla="*/ 112 w 226"/>
                  <a:gd name="T21" fmla="*/ 6 h 230"/>
                  <a:gd name="T22" fmla="*/ 123 w 226"/>
                  <a:gd name="T23" fmla="*/ 3 h 230"/>
                  <a:gd name="T24" fmla="*/ 132 w 226"/>
                  <a:gd name="T25" fmla="*/ 0 h 230"/>
                  <a:gd name="T26" fmla="*/ 143 w 226"/>
                  <a:gd name="T27" fmla="*/ 0 h 230"/>
                  <a:gd name="T28" fmla="*/ 157 w 226"/>
                  <a:gd name="T29" fmla="*/ 3 h 230"/>
                  <a:gd name="T30" fmla="*/ 169 w 226"/>
                  <a:gd name="T31" fmla="*/ 6 h 230"/>
                  <a:gd name="T32" fmla="*/ 175 w 226"/>
                  <a:gd name="T33" fmla="*/ 9 h 230"/>
                  <a:gd name="T34" fmla="*/ 186 w 226"/>
                  <a:gd name="T35" fmla="*/ 12 h 230"/>
                  <a:gd name="T36" fmla="*/ 198 w 226"/>
                  <a:gd name="T37" fmla="*/ 18 h 230"/>
                  <a:gd name="T38" fmla="*/ 206 w 226"/>
                  <a:gd name="T39" fmla="*/ 23 h 230"/>
                  <a:gd name="T40" fmla="*/ 215 w 226"/>
                  <a:gd name="T41" fmla="*/ 32 h 230"/>
                  <a:gd name="T42" fmla="*/ 223 w 226"/>
                  <a:gd name="T43" fmla="*/ 38 h 230"/>
                  <a:gd name="T44" fmla="*/ 223 w 226"/>
                  <a:gd name="T45" fmla="*/ 41 h 230"/>
                  <a:gd name="T46" fmla="*/ 226 w 226"/>
                  <a:gd name="T47" fmla="*/ 43 h 230"/>
                  <a:gd name="T48" fmla="*/ 26 w 226"/>
                  <a:gd name="T49" fmla="*/ 230 h 2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26"/>
                  <a:gd name="T76" fmla="*/ 0 h 230"/>
                  <a:gd name="T77" fmla="*/ 226 w 226"/>
                  <a:gd name="T78" fmla="*/ 230 h 2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26" h="230">
                    <a:moveTo>
                      <a:pt x="26" y="230"/>
                    </a:moveTo>
                    <a:lnTo>
                      <a:pt x="0" y="187"/>
                    </a:lnTo>
                    <a:lnTo>
                      <a:pt x="31" y="52"/>
                    </a:lnTo>
                    <a:lnTo>
                      <a:pt x="40" y="43"/>
                    </a:lnTo>
                    <a:lnTo>
                      <a:pt x="48" y="35"/>
                    </a:lnTo>
                    <a:lnTo>
                      <a:pt x="57" y="29"/>
                    </a:lnTo>
                    <a:lnTo>
                      <a:pt x="69" y="21"/>
                    </a:lnTo>
                    <a:lnTo>
                      <a:pt x="77" y="15"/>
                    </a:lnTo>
                    <a:lnTo>
                      <a:pt x="89" y="12"/>
                    </a:lnTo>
                    <a:lnTo>
                      <a:pt x="100" y="6"/>
                    </a:lnTo>
                    <a:lnTo>
                      <a:pt x="112" y="6"/>
                    </a:lnTo>
                    <a:lnTo>
                      <a:pt x="123" y="3"/>
                    </a:lnTo>
                    <a:lnTo>
                      <a:pt x="132" y="0"/>
                    </a:lnTo>
                    <a:lnTo>
                      <a:pt x="143" y="0"/>
                    </a:lnTo>
                    <a:lnTo>
                      <a:pt x="157" y="3"/>
                    </a:lnTo>
                    <a:lnTo>
                      <a:pt x="169" y="6"/>
                    </a:lnTo>
                    <a:lnTo>
                      <a:pt x="175" y="9"/>
                    </a:lnTo>
                    <a:lnTo>
                      <a:pt x="186" y="12"/>
                    </a:lnTo>
                    <a:lnTo>
                      <a:pt x="198" y="18"/>
                    </a:lnTo>
                    <a:lnTo>
                      <a:pt x="206" y="23"/>
                    </a:lnTo>
                    <a:lnTo>
                      <a:pt x="215" y="32"/>
                    </a:lnTo>
                    <a:lnTo>
                      <a:pt x="223" y="38"/>
                    </a:lnTo>
                    <a:lnTo>
                      <a:pt x="223" y="41"/>
                    </a:lnTo>
                    <a:lnTo>
                      <a:pt x="226" y="43"/>
                    </a:lnTo>
                    <a:lnTo>
                      <a:pt x="26" y="23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87" name="Group 205"/>
            <p:cNvGrpSpPr>
              <a:grpSpLocks/>
            </p:cNvGrpSpPr>
            <p:nvPr/>
          </p:nvGrpSpPr>
          <p:grpSpPr bwMode="auto">
            <a:xfrm>
              <a:off x="2511" y="1215"/>
              <a:ext cx="189" cy="98"/>
              <a:chOff x="3203" y="1836"/>
              <a:chExt cx="258" cy="121"/>
            </a:xfrm>
          </p:grpSpPr>
          <p:sp>
            <p:nvSpPr>
              <p:cNvPr id="17837" name="Freeform 206"/>
              <p:cNvSpPr>
                <a:spLocks/>
              </p:cNvSpPr>
              <p:nvPr/>
            </p:nvSpPr>
            <p:spPr bwMode="auto">
              <a:xfrm>
                <a:off x="3203" y="1836"/>
                <a:ext cx="258" cy="121"/>
              </a:xfrm>
              <a:custGeom>
                <a:avLst/>
                <a:gdLst>
                  <a:gd name="T0" fmla="*/ 241 w 258"/>
                  <a:gd name="T1" fmla="*/ 0 h 121"/>
                  <a:gd name="T2" fmla="*/ 258 w 258"/>
                  <a:gd name="T3" fmla="*/ 32 h 121"/>
                  <a:gd name="T4" fmla="*/ 17 w 258"/>
                  <a:gd name="T5" fmla="*/ 121 h 121"/>
                  <a:gd name="T6" fmla="*/ 0 w 258"/>
                  <a:gd name="T7" fmla="*/ 92 h 121"/>
                  <a:gd name="T8" fmla="*/ 241 w 258"/>
                  <a:gd name="T9" fmla="*/ 0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21"/>
                  <a:gd name="T17" fmla="*/ 258 w 258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21">
                    <a:moveTo>
                      <a:pt x="241" y="0"/>
                    </a:moveTo>
                    <a:lnTo>
                      <a:pt x="258" y="32"/>
                    </a:lnTo>
                    <a:lnTo>
                      <a:pt x="17" y="121"/>
                    </a:lnTo>
                    <a:lnTo>
                      <a:pt x="0" y="92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38" name="Freeform 207"/>
              <p:cNvSpPr>
                <a:spLocks/>
              </p:cNvSpPr>
              <p:nvPr/>
            </p:nvSpPr>
            <p:spPr bwMode="auto">
              <a:xfrm>
                <a:off x="3203" y="1836"/>
                <a:ext cx="258" cy="121"/>
              </a:xfrm>
              <a:custGeom>
                <a:avLst/>
                <a:gdLst>
                  <a:gd name="T0" fmla="*/ 241 w 258"/>
                  <a:gd name="T1" fmla="*/ 0 h 121"/>
                  <a:gd name="T2" fmla="*/ 258 w 258"/>
                  <a:gd name="T3" fmla="*/ 32 h 121"/>
                  <a:gd name="T4" fmla="*/ 17 w 258"/>
                  <a:gd name="T5" fmla="*/ 121 h 121"/>
                  <a:gd name="T6" fmla="*/ 0 w 258"/>
                  <a:gd name="T7" fmla="*/ 92 h 121"/>
                  <a:gd name="T8" fmla="*/ 241 w 258"/>
                  <a:gd name="T9" fmla="*/ 0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21"/>
                  <a:gd name="T17" fmla="*/ 258 w 258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21">
                    <a:moveTo>
                      <a:pt x="241" y="0"/>
                    </a:moveTo>
                    <a:lnTo>
                      <a:pt x="258" y="32"/>
                    </a:lnTo>
                    <a:lnTo>
                      <a:pt x="17" y="121"/>
                    </a:lnTo>
                    <a:lnTo>
                      <a:pt x="0" y="92"/>
                    </a:lnTo>
                    <a:lnTo>
                      <a:pt x="241" y="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488" name="Freeform 208"/>
            <p:cNvSpPr>
              <a:spLocks/>
            </p:cNvSpPr>
            <p:nvPr/>
          </p:nvSpPr>
          <p:spPr bwMode="auto">
            <a:xfrm>
              <a:off x="2511" y="1215"/>
              <a:ext cx="193" cy="102"/>
            </a:xfrm>
            <a:custGeom>
              <a:avLst/>
              <a:gdLst>
                <a:gd name="T0" fmla="*/ 1 w 263"/>
                <a:gd name="T1" fmla="*/ 0 h 126"/>
                <a:gd name="T2" fmla="*/ 1 w 263"/>
                <a:gd name="T3" fmla="*/ 2 h 126"/>
                <a:gd name="T4" fmla="*/ 1 w 263"/>
                <a:gd name="T5" fmla="*/ 2 h 126"/>
                <a:gd name="T6" fmla="*/ 0 w 263"/>
                <a:gd name="T7" fmla="*/ 2 h 126"/>
                <a:gd name="T8" fmla="*/ 1 w 263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3"/>
                <a:gd name="T16" fmla="*/ 0 h 126"/>
                <a:gd name="T17" fmla="*/ 263 w 263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3" h="126">
                  <a:moveTo>
                    <a:pt x="249" y="0"/>
                  </a:moveTo>
                  <a:lnTo>
                    <a:pt x="263" y="32"/>
                  </a:lnTo>
                  <a:lnTo>
                    <a:pt x="17" y="126"/>
                  </a:lnTo>
                  <a:lnTo>
                    <a:pt x="0" y="95"/>
                  </a:lnTo>
                  <a:lnTo>
                    <a:pt x="249" y="0"/>
                  </a:lnTo>
                </a:path>
              </a:pathLst>
            </a:custGeom>
            <a:noFill/>
            <a:ln w="174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89" name="Oval 209"/>
            <p:cNvSpPr>
              <a:spLocks noChangeArrowheads="1"/>
            </p:cNvSpPr>
            <p:nvPr/>
          </p:nvSpPr>
          <p:spPr bwMode="auto">
            <a:xfrm>
              <a:off x="2523" y="1297"/>
              <a:ext cx="42" cy="44"/>
            </a:xfrm>
            <a:prstGeom prst="ellipse">
              <a:avLst/>
            </a:prstGeom>
            <a:solidFill>
              <a:srgbClr val="000000"/>
            </a:solidFill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490" name="Oval 210"/>
            <p:cNvSpPr>
              <a:spLocks noChangeArrowheads="1"/>
            </p:cNvSpPr>
            <p:nvPr/>
          </p:nvSpPr>
          <p:spPr bwMode="auto">
            <a:xfrm>
              <a:off x="2523" y="1297"/>
              <a:ext cx="42" cy="44"/>
            </a:xfrm>
            <a:prstGeom prst="ellips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491" name="Oval 211"/>
            <p:cNvSpPr>
              <a:spLocks noChangeArrowheads="1"/>
            </p:cNvSpPr>
            <p:nvPr/>
          </p:nvSpPr>
          <p:spPr bwMode="auto">
            <a:xfrm>
              <a:off x="2683" y="1228"/>
              <a:ext cx="40" cy="46"/>
            </a:xfrm>
            <a:prstGeom prst="ellipse">
              <a:avLst/>
            </a:prstGeom>
            <a:solidFill>
              <a:srgbClr val="000000"/>
            </a:solidFill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492" name="Oval 212"/>
            <p:cNvSpPr>
              <a:spLocks noChangeArrowheads="1"/>
            </p:cNvSpPr>
            <p:nvPr/>
          </p:nvSpPr>
          <p:spPr bwMode="auto">
            <a:xfrm>
              <a:off x="2683" y="1228"/>
              <a:ext cx="40" cy="46"/>
            </a:xfrm>
            <a:prstGeom prst="ellips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grpSp>
          <p:nvGrpSpPr>
            <p:cNvPr id="17493" name="Group 213"/>
            <p:cNvGrpSpPr>
              <a:grpSpLocks/>
            </p:cNvGrpSpPr>
            <p:nvPr/>
          </p:nvGrpSpPr>
          <p:grpSpPr bwMode="auto">
            <a:xfrm>
              <a:off x="2748" y="1417"/>
              <a:ext cx="661" cy="72"/>
              <a:chOff x="3527" y="2086"/>
              <a:chExt cx="900" cy="88"/>
            </a:xfrm>
          </p:grpSpPr>
          <p:sp>
            <p:nvSpPr>
              <p:cNvPr id="17835" name="Freeform 214"/>
              <p:cNvSpPr>
                <a:spLocks/>
              </p:cNvSpPr>
              <p:nvPr/>
            </p:nvSpPr>
            <p:spPr bwMode="auto">
              <a:xfrm>
                <a:off x="3527" y="2086"/>
                <a:ext cx="900" cy="88"/>
              </a:xfrm>
              <a:custGeom>
                <a:avLst/>
                <a:gdLst>
                  <a:gd name="T0" fmla="*/ 63 w 900"/>
                  <a:gd name="T1" fmla="*/ 0 h 88"/>
                  <a:gd name="T2" fmla="*/ 840 w 900"/>
                  <a:gd name="T3" fmla="*/ 17 h 88"/>
                  <a:gd name="T4" fmla="*/ 883 w 900"/>
                  <a:gd name="T5" fmla="*/ 46 h 88"/>
                  <a:gd name="T6" fmla="*/ 900 w 900"/>
                  <a:gd name="T7" fmla="*/ 88 h 88"/>
                  <a:gd name="T8" fmla="*/ 0 w 900"/>
                  <a:gd name="T9" fmla="*/ 83 h 88"/>
                  <a:gd name="T10" fmla="*/ 63 w 900"/>
                  <a:gd name="T11" fmla="*/ 0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0"/>
                  <a:gd name="T19" fmla="*/ 0 h 88"/>
                  <a:gd name="T20" fmla="*/ 900 w 900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0" h="88">
                    <a:moveTo>
                      <a:pt x="63" y="0"/>
                    </a:moveTo>
                    <a:lnTo>
                      <a:pt x="840" y="17"/>
                    </a:lnTo>
                    <a:lnTo>
                      <a:pt x="883" y="46"/>
                    </a:lnTo>
                    <a:lnTo>
                      <a:pt x="900" y="88"/>
                    </a:lnTo>
                    <a:lnTo>
                      <a:pt x="0" y="83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36" name="Freeform 215"/>
              <p:cNvSpPr>
                <a:spLocks/>
              </p:cNvSpPr>
              <p:nvPr/>
            </p:nvSpPr>
            <p:spPr bwMode="auto">
              <a:xfrm>
                <a:off x="3527" y="2086"/>
                <a:ext cx="900" cy="88"/>
              </a:xfrm>
              <a:custGeom>
                <a:avLst/>
                <a:gdLst>
                  <a:gd name="T0" fmla="*/ 63 w 900"/>
                  <a:gd name="T1" fmla="*/ 0 h 88"/>
                  <a:gd name="T2" fmla="*/ 840 w 900"/>
                  <a:gd name="T3" fmla="*/ 17 h 88"/>
                  <a:gd name="T4" fmla="*/ 883 w 900"/>
                  <a:gd name="T5" fmla="*/ 46 h 88"/>
                  <a:gd name="T6" fmla="*/ 900 w 900"/>
                  <a:gd name="T7" fmla="*/ 88 h 88"/>
                  <a:gd name="T8" fmla="*/ 0 w 900"/>
                  <a:gd name="T9" fmla="*/ 83 h 88"/>
                  <a:gd name="T10" fmla="*/ 63 w 900"/>
                  <a:gd name="T11" fmla="*/ 0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0"/>
                  <a:gd name="T19" fmla="*/ 0 h 88"/>
                  <a:gd name="T20" fmla="*/ 900 w 900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0" h="88">
                    <a:moveTo>
                      <a:pt x="63" y="0"/>
                    </a:moveTo>
                    <a:lnTo>
                      <a:pt x="840" y="17"/>
                    </a:lnTo>
                    <a:lnTo>
                      <a:pt x="883" y="46"/>
                    </a:lnTo>
                    <a:lnTo>
                      <a:pt x="900" y="88"/>
                    </a:lnTo>
                    <a:lnTo>
                      <a:pt x="0" y="83"/>
                    </a:lnTo>
                    <a:lnTo>
                      <a:pt x="63" y="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494" name="Freeform 216"/>
            <p:cNvSpPr>
              <a:spLocks/>
            </p:cNvSpPr>
            <p:nvPr/>
          </p:nvSpPr>
          <p:spPr bwMode="auto">
            <a:xfrm>
              <a:off x="3261" y="3564"/>
              <a:ext cx="133" cy="130"/>
            </a:xfrm>
            <a:custGeom>
              <a:avLst/>
              <a:gdLst>
                <a:gd name="T0" fmla="*/ 0 w 181"/>
                <a:gd name="T1" fmla="*/ 2 h 161"/>
                <a:gd name="T2" fmla="*/ 1 w 181"/>
                <a:gd name="T3" fmla="*/ 2 h 161"/>
                <a:gd name="T4" fmla="*/ 1 w 181"/>
                <a:gd name="T5" fmla="*/ 0 h 161"/>
                <a:gd name="T6" fmla="*/ 0 60000 65536"/>
                <a:gd name="T7" fmla="*/ 0 60000 65536"/>
                <a:gd name="T8" fmla="*/ 0 60000 65536"/>
                <a:gd name="T9" fmla="*/ 0 w 181"/>
                <a:gd name="T10" fmla="*/ 0 h 161"/>
                <a:gd name="T11" fmla="*/ 181 w 181"/>
                <a:gd name="T12" fmla="*/ 161 h 1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1" h="161">
                  <a:moveTo>
                    <a:pt x="0" y="161"/>
                  </a:moveTo>
                  <a:lnTo>
                    <a:pt x="75" y="43"/>
                  </a:lnTo>
                  <a:lnTo>
                    <a:pt x="181" y="0"/>
                  </a:lnTo>
                </a:path>
              </a:pathLst>
            </a:custGeom>
            <a:noFill/>
            <a:ln w="63500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95" name="Freeform 217"/>
            <p:cNvSpPr>
              <a:spLocks/>
            </p:cNvSpPr>
            <p:nvPr/>
          </p:nvSpPr>
          <p:spPr bwMode="auto">
            <a:xfrm>
              <a:off x="3396" y="3564"/>
              <a:ext cx="131" cy="130"/>
            </a:xfrm>
            <a:custGeom>
              <a:avLst/>
              <a:gdLst>
                <a:gd name="T0" fmla="*/ 1 w 178"/>
                <a:gd name="T1" fmla="*/ 2 h 161"/>
                <a:gd name="T2" fmla="*/ 1 w 178"/>
                <a:gd name="T3" fmla="*/ 2 h 161"/>
                <a:gd name="T4" fmla="*/ 0 w 178"/>
                <a:gd name="T5" fmla="*/ 0 h 161"/>
                <a:gd name="T6" fmla="*/ 0 60000 65536"/>
                <a:gd name="T7" fmla="*/ 0 60000 65536"/>
                <a:gd name="T8" fmla="*/ 0 60000 65536"/>
                <a:gd name="T9" fmla="*/ 0 w 178"/>
                <a:gd name="T10" fmla="*/ 0 h 161"/>
                <a:gd name="T11" fmla="*/ 178 w 178"/>
                <a:gd name="T12" fmla="*/ 161 h 1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8" h="161">
                  <a:moveTo>
                    <a:pt x="178" y="161"/>
                  </a:moveTo>
                  <a:lnTo>
                    <a:pt x="100" y="43"/>
                  </a:lnTo>
                  <a:lnTo>
                    <a:pt x="0" y="0"/>
                  </a:lnTo>
                </a:path>
              </a:pathLst>
            </a:custGeom>
            <a:noFill/>
            <a:ln w="63500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96" name="Freeform 218"/>
            <p:cNvSpPr>
              <a:spLocks/>
            </p:cNvSpPr>
            <p:nvPr/>
          </p:nvSpPr>
          <p:spPr bwMode="auto">
            <a:xfrm>
              <a:off x="3491" y="3560"/>
              <a:ext cx="114" cy="132"/>
            </a:xfrm>
            <a:custGeom>
              <a:avLst/>
              <a:gdLst>
                <a:gd name="T0" fmla="*/ 0 w 155"/>
                <a:gd name="T1" fmla="*/ 2 h 163"/>
                <a:gd name="T2" fmla="*/ 1 w 155"/>
                <a:gd name="T3" fmla="*/ 2 h 163"/>
                <a:gd name="T4" fmla="*/ 1 w 155"/>
                <a:gd name="T5" fmla="*/ 2 h 163"/>
                <a:gd name="T6" fmla="*/ 1 w 155"/>
                <a:gd name="T7" fmla="*/ 0 h 163"/>
                <a:gd name="T8" fmla="*/ 0 w 155"/>
                <a:gd name="T9" fmla="*/ 2 h 1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5"/>
                <a:gd name="T16" fmla="*/ 0 h 163"/>
                <a:gd name="T17" fmla="*/ 155 w 155"/>
                <a:gd name="T18" fmla="*/ 163 h 1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5" h="163">
                  <a:moveTo>
                    <a:pt x="0" y="134"/>
                  </a:moveTo>
                  <a:lnTo>
                    <a:pt x="28" y="163"/>
                  </a:lnTo>
                  <a:lnTo>
                    <a:pt x="155" y="28"/>
                  </a:lnTo>
                  <a:lnTo>
                    <a:pt x="126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497" name="Freeform 219"/>
            <p:cNvSpPr>
              <a:spLocks/>
            </p:cNvSpPr>
            <p:nvPr/>
          </p:nvSpPr>
          <p:spPr bwMode="auto">
            <a:xfrm>
              <a:off x="3188" y="3560"/>
              <a:ext cx="134" cy="134"/>
            </a:xfrm>
            <a:custGeom>
              <a:avLst/>
              <a:gdLst>
                <a:gd name="T0" fmla="*/ 1 w 183"/>
                <a:gd name="T1" fmla="*/ 2 h 166"/>
                <a:gd name="T2" fmla="*/ 1 w 183"/>
                <a:gd name="T3" fmla="*/ 2 h 166"/>
                <a:gd name="T4" fmla="*/ 1 w 183"/>
                <a:gd name="T5" fmla="*/ 0 h 166"/>
                <a:gd name="T6" fmla="*/ 0 w 183"/>
                <a:gd name="T7" fmla="*/ 2 h 166"/>
                <a:gd name="T8" fmla="*/ 1 w 183"/>
                <a:gd name="T9" fmla="*/ 2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66"/>
                <a:gd name="T17" fmla="*/ 183 w 183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66">
                  <a:moveTo>
                    <a:pt x="158" y="166"/>
                  </a:moveTo>
                  <a:lnTo>
                    <a:pt x="183" y="134"/>
                  </a:lnTo>
                  <a:lnTo>
                    <a:pt x="26" y="0"/>
                  </a:lnTo>
                  <a:lnTo>
                    <a:pt x="0" y="31"/>
                  </a:lnTo>
                  <a:lnTo>
                    <a:pt x="158" y="166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498" name="Group 220"/>
            <p:cNvGrpSpPr>
              <a:grpSpLocks/>
            </p:cNvGrpSpPr>
            <p:nvPr/>
          </p:nvGrpSpPr>
          <p:grpSpPr bwMode="auto">
            <a:xfrm>
              <a:off x="1681" y="2176"/>
              <a:ext cx="64" cy="151"/>
              <a:chOff x="2073" y="3025"/>
              <a:chExt cx="86" cy="187"/>
            </a:xfrm>
          </p:grpSpPr>
          <p:sp>
            <p:nvSpPr>
              <p:cNvPr id="17833" name="Freeform 221"/>
              <p:cNvSpPr>
                <a:spLocks/>
              </p:cNvSpPr>
              <p:nvPr/>
            </p:nvSpPr>
            <p:spPr bwMode="auto">
              <a:xfrm>
                <a:off x="2073" y="3025"/>
                <a:ext cx="86" cy="187"/>
              </a:xfrm>
              <a:custGeom>
                <a:avLst/>
                <a:gdLst>
                  <a:gd name="T0" fmla="*/ 49 w 86"/>
                  <a:gd name="T1" fmla="*/ 0 h 187"/>
                  <a:gd name="T2" fmla="*/ 72 w 86"/>
                  <a:gd name="T3" fmla="*/ 92 h 187"/>
                  <a:gd name="T4" fmla="*/ 86 w 86"/>
                  <a:gd name="T5" fmla="*/ 175 h 187"/>
                  <a:gd name="T6" fmla="*/ 46 w 86"/>
                  <a:gd name="T7" fmla="*/ 187 h 187"/>
                  <a:gd name="T8" fmla="*/ 0 w 86"/>
                  <a:gd name="T9" fmla="*/ 63 h 187"/>
                  <a:gd name="T10" fmla="*/ 49 w 86"/>
                  <a:gd name="T11" fmla="*/ 0 h 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"/>
                  <a:gd name="T19" fmla="*/ 0 h 187"/>
                  <a:gd name="T20" fmla="*/ 86 w 86"/>
                  <a:gd name="T21" fmla="*/ 187 h 1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" h="187">
                    <a:moveTo>
                      <a:pt x="49" y="0"/>
                    </a:moveTo>
                    <a:lnTo>
                      <a:pt x="72" y="92"/>
                    </a:lnTo>
                    <a:lnTo>
                      <a:pt x="86" y="175"/>
                    </a:lnTo>
                    <a:lnTo>
                      <a:pt x="46" y="187"/>
                    </a:lnTo>
                    <a:lnTo>
                      <a:pt x="0" y="63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34" name="Freeform 222"/>
              <p:cNvSpPr>
                <a:spLocks/>
              </p:cNvSpPr>
              <p:nvPr/>
            </p:nvSpPr>
            <p:spPr bwMode="auto">
              <a:xfrm>
                <a:off x="2073" y="3025"/>
                <a:ext cx="86" cy="187"/>
              </a:xfrm>
              <a:custGeom>
                <a:avLst/>
                <a:gdLst>
                  <a:gd name="T0" fmla="*/ 49 w 86"/>
                  <a:gd name="T1" fmla="*/ 0 h 187"/>
                  <a:gd name="T2" fmla="*/ 72 w 86"/>
                  <a:gd name="T3" fmla="*/ 92 h 187"/>
                  <a:gd name="T4" fmla="*/ 86 w 86"/>
                  <a:gd name="T5" fmla="*/ 175 h 187"/>
                  <a:gd name="T6" fmla="*/ 46 w 86"/>
                  <a:gd name="T7" fmla="*/ 187 h 187"/>
                  <a:gd name="T8" fmla="*/ 0 w 86"/>
                  <a:gd name="T9" fmla="*/ 63 h 187"/>
                  <a:gd name="T10" fmla="*/ 49 w 86"/>
                  <a:gd name="T11" fmla="*/ 0 h 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"/>
                  <a:gd name="T19" fmla="*/ 0 h 187"/>
                  <a:gd name="T20" fmla="*/ 86 w 86"/>
                  <a:gd name="T21" fmla="*/ 187 h 1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" h="187">
                    <a:moveTo>
                      <a:pt x="49" y="0"/>
                    </a:moveTo>
                    <a:lnTo>
                      <a:pt x="72" y="92"/>
                    </a:lnTo>
                    <a:lnTo>
                      <a:pt x="86" y="175"/>
                    </a:lnTo>
                    <a:lnTo>
                      <a:pt x="46" y="187"/>
                    </a:lnTo>
                    <a:lnTo>
                      <a:pt x="0" y="63"/>
                    </a:lnTo>
                    <a:lnTo>
                      <a:pt x="49" y="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499" name="Group 223"/>
            <p:cNvGrpSpPr>
              <a:grpSpLocks/>
            </p:cNvGrpSpPr>
            <p:nvPr/>
          </p:nvGrpSpPr>
          <p:grpSpPr bwMode="auto">
            <a:xfrm>
              <a:off x="1105" y="2153"/>
              <a:ext cx="113" cy="139"/>
              <a:chOff x="1287" y="2997"/>
              <a:chExt cx="155" cy="172"/>
            </a:xfrm>
          </p:grpSpPr>
          <p:sp>
            <p:nvSpPr>
              <p:cNvPr id="17831" name="Freeform 224"/>
              <p:cNvSpPr>
                <a:spLocks/>
              </p:cNvSpPr>
              <p:nvPr/>
            </p:nvSpPr>
            <p:spPr bwMode="auto">
              <a:xfrm>
                <a:off x="1287" y="2997"/>
                <a:ext cx="155" cy="172"/>
              </a:xfrm>
              <a:custGeom>
                <a:avLst/>
                <a:gdLst>
                  <a:gd name="T0" fmla="*/ 155 w 155"/>
                  <a:gd name="T1" fmla="*/ 8 h 172"/>
                  <a:gd name="T2" fmla="*/ 152 w 155"/>
                  <a:gd name="T3" fmla="*/ 5 h 172"/>
                  <a:gd name="T4" fmla="*/ 147 w 155"/>
                  <a:gd name="T5" fmla="*/ 3 h 172"/>
                  <a:gd name="T6" fmla="*/ 121 w 155"/>
                  <a:gd name="T7" fmla="*/ 0 h 172"/>
                  <a:gd name="T8" fmla="*/ 72 w 155"/>
                  <a:gd name="T9" fmla="*/ 0 h 172"/>
                  <a:gd name="T10" fmla="*/ 32 w 155"/>
                  <a:gd name="T11" fmla="*/ 3 h 172"/>
                  <a:gd name="T12" fmla="*/ 18 w 155"/>
                  <a:gd name="T13" fmla="*/ 3 h 172"/>
                  <a:gd name="T14" fmla="*/ 6 w 155"/>
                  <a:gd name="T15" fmla="*/ 14 h 172"/>
                  <a:gd name="T16" fmla="*/ 15 w 155"/>
                  <a:gd name="T17" fmla="*/ 26 h 172"/>
                  <a:gd name="T18" fmla="*/ 15 w 155"/>
                  <a:gd name="T19" fmla="*/ 23 h 172"/>
                  <a:gd name="T20" fmla="*/ 20 w 155"/>
                  <a:gd name="T21" fmla="*/ 20 h 172"/>
                  <a:gd name="T22" fmla="*/ 29 w 155"/>
                  <a:gd name="T23" fmla="*/ 20 h 172"/>
                  <a:gd name="T24" fmla="*/ 63 w 155"/>
                  <a:gd name="T25" fmla="*/ 20 h 172"/>
                  <a:gd name="T26" fmla="*/ 66 w 155"/>
                  <a:gd name="T27" fmla="*/ 23 h 172"/>
                  <a:gd name="T28" fmla="*/ 66 w 155"/>
                  <a:gd name="T29" fmla="*/ 57 h 172"/>
                  <a:gd name="T30" fmla="*/ 63 w 155"/>
                  <a:gd name="T31" fmla="*/ 60 h 172"/>
                  <a:gd name="T32" fmla="*/ 12 w 155"/>
                  <a:gd name="T33" fmla="*/ 60 h 172"/>
                  <a:gd name="T34" fmla="*/ 9 w 155"/>
                  <a:gd name="T35" fmla="*/ 57 h 172"/>
                  <a:gd name="T36" fmla="*/ 12 w 155"/>
                  <a:gd name="T37" fmla="*/ 26 h 172"/>
                  <a:gd name="T38" fmla="*/ 6 w 155"/>
                  <a:gd name="T39" fmla="*/ 60 h 172"/>
                  <a:gd name="T40" fmla="*/ 6 w 155"/>
                  <a:gd name="T41" fmla="*/ 63 h 172"/>
                  <a:gd name="T42" fmla="*/ 0 w 155"/>
                  <a:gd name="T43" fmla="*/ 120 h 172"/>
                  <a:gd name="T44" fmla="*/ 6 w 155"/>
                  <a:gd name="T45" fmla="*/ 126 h 172"/>
                  <a:gd name="T46" fmla="*/ 6 w 155"/>
                  <a:gd name="T47" fmla="*/ 134 h 172"/>
                  <a:gd name="T48" fmla="*/ 9 w 155"/>
                  <a:gd name="T49" fmla="*/ 146 h 172"/>
                  <a:gd name="T50" fmla="*/ 3 w 155"/>
                  <a:gd name="T51" fmla="*/ 149 h 172"/>
                  <a:gd name="T52" fmla="*/ 0 w 155"/>
                  <a:gd name="T53" fmla="*/ 157 h 172"/>
                  <a:gd name="T54" fmla="*/ 3 w 155"/>
                  <a:gd name="T55" fmla="*/ 169 h 172"/>
                  <a:gd name="T56" fmla="*/ 15 w 155"/>
                  <a:gd name="T57" fmla="*/ 172 h 172"/>
                  <a:gd name="T58" fmla="*/ 15 w 155"/>
                  <a:gd name="T59" fmla="*/ 163 h 172"/>
                  <a:gd name="T60" fmla="*/ 15 w 155"/>
                  <a:gd name="T61" fmla="*/ 157 h 172"/>
                  <a:gd name="T62" fmla="*/ 15 w 155"/>
                  <a:gd name="T63" fmla="*/ 149 h 172"/>
                  <a:gd name="T64" fmla="*/ 20 w 155"/>
                  <a:gd name="T65" fmla="*/ 140 h 172"/>
                  <a:gd name="T66" fmla="*/ 23 w 155"/>
                  <a:gd name="T67" fmla="*/ 134 h 172"/>
                  <a:gd name="T68" fmla="*/ 29 w 155"/>
                  <a:gd name="T69" fmla="*/ 129 h 172"/>
                  <a:gd name="T70" fmla="*/ 35 w 155"/>
                  <a:gd name="T71" fmla="*/ 123 h 172"/>
                  <a:gd name="T72" fmla="*/ 41 w 155"/>
                  <a:gd name="T73" fmla="*/ 120 h 172"/>
                  <a:gd name="T74" fmla="*/ 49 w 155"/>
                  <a:gd name="T75" fmla="*/ 120 h 172"/>
                  <a:gd name="T76" fmla="*/ 58 w 155"/>
                  <a:gd name="T77" fmla="*/ 117 h 172"/>
                  <a:gd name="T78" fmla="*/ 63 w 155"/>
                  <a:gd name="T79" fmla="*/ 120 h 172"/>
                  <a:gd name="T80" fmla="*/ 69 w 155"/>
                  <a:gd name="T81" fmla="*/ 120 h 172"/>
                  <a:gd name="T82" fmla="*/ 78 w 155"/>
                  <a:gd name="T83" fmla="*/ 123 h 172"/>
                  <a:gd name="T84" fmla="*/ 84 w 155"/>
                  <a:gd name="T85" fmla="*/ 129 h 172"/>
                  <a:gd name="T86" fmla="*/ 86 w 155"/>
                  <a:gd name="T87" fmla="*/ 132 h 172"/>
                  <a:gd name="T88" fmla="*/ 147 w 155"/>
                  <a:gd name="T89" fmla="*/ 132 h 172"/>
                  <a:gd name="T90" fmla="*/ 149 w 155"/>
                  <a:gd name="T91" fmla="*/ 129 h 172"/>
                  <a:gd name="T92" fmla="*/ 149 w 155"/>
                  <a:gd name="T93" fmla="*/ 129 h 172"/>
                  <a:gd name="T94" fmla="*/ 155 w 155"/>
                  <a:gd name="T95" fmla="*/ 123 h 17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55"/>
                  <a:gd name="T145" fmla="*/ 0 h 172"/>
                  <a:gd name="T146" fmla="*/ 155 w 155"/>
                  <a:gd name="T147" fmla="*/ 172 h 17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55" h="172">
                    <a:moveTo>
                      <a:pt x="155" y="14"/>
                    </a:moveTo>
                    <a:lnTo>
                      <a:pt x="155" y="8"/>
                    </a:lnTo>
                    <a:lnTo>
                      <a:pt x="152" y="5"/>
                    </a:lnTo>
                    <a:lnTo>
                      <a:pt x="149" y="3"/>
                    </a:lnTo>
                    <a:lnTo>
                      <a:pt x="147" y="3"/>
                    </a:lnTo>
                    <a:lnTo>
                      <a:pt x="135" y="0"/>
                    </a:lnTo>
                    <a:lnTo>
                      <a:pt x="121" y="0"/>
                    </a:lnTo>
                    <a:lnTo>
                      <a:pt x="101" y="0"/>
                    </a:lnTo>
                    <a:lnTo>
                      <a:pt x="72" y="0"/>
                    </a:lnTo>
                    <a:lnTo>
                      <a:pt x="49" y="0"/>
                    </a:lnTo>
                    <a:lnTo>
                      <a:pt x="32" y="3"/>
                    </a:lnTo>
                    <a:lnTo>
                      <a:pt x="23" y="3"/>
                    </a:lnTo>
                    <a:lnTo>
                      <a:pt x="18" y="3"/>
                    </a:lnTo>
                    <a:lnTo>
                      <a:pt x="15" y="5"/>
                    </a:lnTo>
                    <a:lnTo>
                      <a:pt x="6" y="14"/>
                    </a:lnTo>
                    <a:lnTo>
                      <a:pt x="12" y="26"/>
                    </a:lnTo>
                    <a:lnTo>
                      <a:pt x="15" y="26"/>
                    </a:lnTo>
                    <a:lnTo>
                      <a:pt x="15" y="23"/>
                    </a:lnTo>
                    <a:lnTo>
                      <a:pt x="18" y="20"/>
                    </a:lnTo>
                    <a:lnTo>
                      <a:pt x="20" y="20"/>
                    </a:lnTo>
                    <a:lnTo>
                      <a:pt x="23" y="20"/>
                    </a:lnTo>
                    <a:lnTo>
                      <a:pt x="29" y="20"/>
                    </a:lnTo>
                    <a:lnTo>
                      <a:pt x="63" y="20"/>
                    </a:lnTo>
                    <a:lnTo>
                      <a:pt x="66" y="23"/>
                    </a:lnTo>
                    <a:lnTo>
                      <a:pt x="66" y="57"/>
                    </a:lnTo>
                    <a:lnTo>
                      <a:pt x="63" y="60"/>
                    </a:lnTo>
                    <a:lnTo>
                      <a:pt x="26" y="60"/>
                    </a:lnTo>
                    <a:lnTo>
                      <a:pt x="12" y="60"/>
                    </a:lnTo>
                    <a:lnTo>
                      <a:pt x="9" y="57"/>
                    </a:lnTo>
                    <a:lnTo>
                      <a:pt x="15" y="26"/>
                    </a:lnTo>
                    <a:lnTo>
                      <a:pt x="12" y="26"/>
                    </a:lnTo>
                    <a:lnTo>
                      <a:pt x="9" y="60"/>
                    </a:lnTo>
                    <a:lnTo>
                      <a:pt x="6" y="60"/>
                    </a:lnTo>
                    <a:lnTo>
                      <a:pt x="6" y="63"/>
                    </a:lnTo>
                    <a:lnTo>
                      <a:pt x="6" y="68"/>
                    </a:lnTo>
                    <a:lnTo>
                      <a:pt x="0" y="120"/>
                    </a:lnTo>
                    <a:lnTo>
                      <a:pt x="3" y="123"/>
                    </a:lnTo>
                    <a:lnTo>
                      <a:pt x="6" y="126"/>
                    </a:lnTo>
                    <a:lnTo>
                      <a:pt x="6" y="129"/>
                    </a:lnTo>
                    <a:lnTo>
                      <a:pt x="6" y="134"/>
                    </a:lnTo>
                    <a:lnTo>
                      <a:pt x="9" y="137"/>
                    </a:lnTo>
                    <a:lnTo>
                      <a:pt x="9" y="146"/>
                    </a:lnTo>
                    <a:lnTo>
                      <a:pt x="6" y="146"/>
                    </a:lnTo>
                    <a:lnTo>
                      <a:pt x="3" y="149"/>
                    </a:lnTo>
                    <a:lnTo>
                      <a:pt x="0" y="152"/>
                    </a:lnTo>
                    <a:lnTo>
                      <a:pt x="0" y="157"/>
                    </a:lnTo>
                    <a:lnTo>
                      <a:pt x="0" y="166"/>
                    </a:lnTo>
                    <a:lnTo>
                      <a:pt x="3" y="169"/>
                    </a:lnTo>
                    <a:lnTo>
                      <a:pt x="6" y="172"/>
                    </a:lnTo>
                    <a:lnTo>
                      <a:pt x="15" y="172"/>
                    </a:lnTo>
                    <a:lnTo>
                      <a:pt x="15" y="169"/>
                    </a:lnTo>
                    <a:lnTo>
                      <a:pt x="15" y="163"/>
                    </a:lnTo>
                    <a:lnTo>
                      <a:pt x="15" y="160"/>
                    </a:lnTo>
                    <a:lnTo>
                      <a:pt x="15" y="157"/>
                    </a:lnTo>
                    <a:lnTo>
                      <a:pt x="15" y="152"/>
                    </a:lnTo>
                    <a:lnTo>
                      <a:pt x="15" y="149"/>
                    </a:lnTo>
                    <a:lnTo>
                      <a:pt x="18" y="143"/>
                    </a:lnTo>
                    <a:lnTo>
                      <a:pt x="20" y="140"/>
                    </a:lnTo>
                    <a:lnTo>
                      <a:pt x="20" y="137"/>
                    </a:lnTo>
                    <a:lnTo>
                      <a:pt x="23" y="134"/>
                    </a:lnTo>
                    <a:lnTo>
                      <a:pt x="26" y="132"/>
                    </a:lnTo>
                    <a:lnTo>
                      <a:pt x="29" y="129"/>
                    </a:lnTo>
                    <a:lnTo>
                      <a:pt x="32" y="126"/>
                    </a:lnTo>
                    <a:lnTo>
                      <a:pt x="35" y="123"/>
                    </a:lnTo>
                    <a:lnTo>
                      <a:pt x="38" y="123"/>
                    </a:lnTo>
                    <a:lnTo>
                      <a:pt x="41" y="120"/>
                    </a:lnTo>
                    <a:lnTo>
                      <a:pt x="46" y="120"/>
                    </a:lnTo>
                    <a:lnTo>
                      <a:pt x="49" y="120"/>
                    </a:lnTo>
                    <a:lnTo>
                      <a:pt x="52" y="117"/>
                    </a:lnTo>
                    <a:lnTo>
                      <a:pt x="58" y="117"/>
                    </a:lnTo>
                    <a:lnTo>
                      <a:pt x="61" y="117"/>
                    </a:lnTo>
                    <a:lnTo>
                      <a:pt x="63" y="120"/>
                    </a:lnTo>
                    <a:lnTo>
                      <a:pt x="66" y="120"/>
                    </a:lnTo>
                    <a:lnTo>
                      <a:pt x="69" y="120"/>
                    </a:lnTo>
                    <a:lnTo>
                      <a:pt x="72" y="123"/>
                    </a:lnTo>
                    <a:lnTo>
                      <a:pt x="78" y="123"/>
                    </a:lnTo>
                    <a:lnTo>
                      <a:pt x="81" y="126"/>
                    </a:lnTo>
                    <a:lnTo>
                      <a:pt x="84" y="129"/>
                    </a:lnTo>
                    <a:lnTo>
                      <a:pt x="86" y="132"/>
                    </a:lnTo>
                    <a:lnTo>
                      <a:pt x="147" y="132"/>
                    </a:lnTo>
                    <a:lnTo>
                      <a:pt x="149" y="129"/>
                    </a:lnTo>
                    <a:lnTo>
                      <a:pt x="155" y="129"/>
                    </a:lnTo>
                    <a:lnTo>
                      <a:pt x="155" y="123"/>
                    </a:lnTo>
                    <a:lnTo>
                      <a:pt x="155" y="14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32" name="Freeform 225"/>
              <p:cNvSpPr>
                <a:spLocks/>
              </p:cNvSpPr>
              <p:nvPr/>
            </p:nvSpPr>
            <p:spPr bwMode="auto">
              <a:xfrm>
                <a:off x="1287" y="2997"/>
                <a:ext cx="155" cy="172"/>
              </a:xfrm>
              <a:custGeom>
                <a:avLst/>
                <a:gdLst>
                  <a:gd name="T0" fmla="*/ 155 w 155"/>
                  <a:gd name="T1" fmla="*/ 8 h 172"/>
                  <a:gd name="T2" fmla="*/ 152 w 155"/>
                  <a:gd name="T3" fmla="*/ 5 h 172"/>
                  <a:gd name="T4" fmla="*/ 147 w 155"/>
                  <a:gd name="T5" fmla="*/ 3 h 172"/>
                  <a:gd name="T6" fmla="*/ 121 w 155"/>
                  <a:gd name="T7" fmla="*/ 0 h 172"/>
                  <a:gd name="T8" fmla="*/ 72 w 155"/>
                  <a:gd name="T9" fmla="*/ 0 h 172"/>
                  <a:gd name="T10" fmla="*/ 32 w 155"/>
                  <a:gd name="T11" fmla="*/ 3 h 172"/>
                  <a:gd name="T12" fmla="*/ 18 w 155"/>
                  <a:gd name="T13" fmla="*/ 3 h 172"/>
                  <a:gd name="T14" fmla="*/ 6 w 155"/>
                  <a:gd name="T15" fmla="*/ 14 h 172"/>
                  <a:gd name="T16" fmla="*/ 15 w 155"/>
                  <a:gd name="T17" fmla="*/ 26 h 172"/>
                  <a:gd name="T18" fmla="*/ 15 w 155"/>
                  <a:gd name="T19" fmla="*/ 23 h 172"/>
                  <a:gd name="T20" fmla="*/ 20 w 155"/>
                  <a:gd name="T21" fmla="*/ 20 h 172"/>
                  <a:gd name="T22" fmla="*/ 29 w 155"/>
                  <a:gd name="T23" fmla="*/ 20 h 172"/>
                  <a:gd name="T24" fmla="*/ 63 w 155"/>
                  <a:gd name="T25" fmla="*/ 20 h 172"/>
                  <a:gd name="T26" fmla="*/ 66 w 155"/>
                  <a:gd name="T27" fmla="*/ 23 h 172"/>
                  <a:gd name="T28" fmla="*/ 66 w 155"/>
                  <a:gd name="T29" fmla="*/ 57 h 172"/>
                  <a:gd name="T30" fmla="*/ 63 w 155"/>
                  <a:gd name="T31" fmla="*/ 60 h 172"/>
                  <a:gd name="T32" fmla="*/ 12 w 155"/>
                  <a:gd name="T33" fmla="*/ 60 h 172"/>
                  <a:gd name="T34" fmla="*/ 9 w 155"/>
                  <a:gd name="T35" fmla="*/ 57 h 172"/>
                  <a:gd name="T36" fmla="*/ 12 w 155"/>
                  <a:gd name="T37" fmla="*/ 26 h 172"/>
                  <a:gd name="T38" fmla="*/ 6 w 155"/>
                  <a:gd name="T39" fmla="*/ 60 h 172"/>
                  <a:gd name="T40" fmla="*/ 6 w 155"/>
                  <a:gd name="T41" fmla="*/ 63 h 172"/>
                  <a:gd name="T42" fmla="*/ 0 w 155"/>
                  <a:gd name="T43" fmla="*/ 120 h 172"/>
                  <a:gd name="T44" fmla="*/ 6 w 155"/>
                  <a:gd name="T45" fmla="*/ 126 h 172"/>
                  <a:gd name="T46" fmla="*/ 6 w 155"/>
                  <a:gd name="T47" fmla="*/ 134 h 172"/>
                  <a:gd name="T48" fmla="*/ 9 w 155"/>
                  <a:gd name="T49" fmla="*/ 146 h 172"/>
                  <a:gd name="T50" fmla="*/ 3 w 155"/>
                  <a:gd name="T51" fmla="*/ 149 h 172"/>
                  <a:gd name="T52" fmla="*/ 0 w 155"/>
                  <a:gd name="T53" fmla="*/ 157 h 172"/>
                  <a:gd name="T54" fmla="*/ 3 w 155"/>
                  <a:gd name="T55" fmla="*/ 169 h 172"/>
                  <a:gd name="T56" fmla="*/ 15 w 155"/>
                  <a:gd name="T57" fmla="*/ 172 h 172"/>
                  <a:gd name="T58" fmla="*/ 15 w 155"/>
                  <a:gd name="T59" fmla="*/ 163 h 172"/>
                  <a:gd name="T60" fmla="*/ 15 w 155"/>
                  <a:gd name="T61" fmla="*/ 157 h 172"/>
                  <a:gd name="T62" fmla="*/ 15 w 155"/>
                  <a:gd name="T63" fmla="*/ 149 h 172"/>
                  <a:gd name="T64" fmla="*/ 20 w 155"/>
                  <a:gd name="T65" fmla="*/ 140 h 172"/>
                  <a:gd name="T66" fmla="*/ 23 w 155"/>
                  <a:gd name="T67" fmla="*/ 134 h 172"/>
                  <a:gd name="T68" fmla="*/ 29 w 155"/>
                  <a:gd name="T69" fmla="*/ 129 h 172"/>
                  <a:gd name="T70" fmla="*/ 35 w 155"/>
                  <a:gd name="T71" fmla="*/ 123 h 172"/>
                  <a:gd name="T72" fmla="*/ 41 w 155"/>
                  <a:gd name="T73" fmla="*/ 120 h 172"/>
                  <a:gd name="T74" fmla="*/ 49 w 155"/>
                  <a:gd name="T75" fmla="*/ 120 h 172"/>
                  <a:gd name="T76" fmla="*/ 58 w 155"/>
                  <a:gd name="T77" fmla="*/ 117 h 172"/>
                  <a:gd name="T78" fmla="*/ 63 w 155"/>
                  <a:gd name="T79" fmla="*/ 120 h 172"/>
                  <a:gd name="T80" fmla="*/ 69 w 155"/>
                  <a:gd name="T81" fmla="*/ 120 h 172"/>
                  <a:gd name="T82" fmla="*/ 78 w 155"/>
                  <a:gd name="T83" fmla="*/ 123 h 172"/>
                  <a:gd name="T84" fmla="*/ 84 w 155"/>
                  <a:gd name="T85" fmla="*/ 129 h 172"/>
                  <a:gd name="T86" fmla="*/ 86 w 155"/>
                  <a:gd name="T87" fmla="*/ 132 h 172"/>
                  <a:gd name="T88" fmla="*/ 147 w 155"/>
                  <a:gd name="T89" fmla="*/ 132 h 172"/>
                  <a:gd name="T90" fmla="*/ 149 w 155"/>
                  <a:gd name="T91" fmla="*/ 129 h 172"/>
                  <a:gd name="T92" fmla="*/ 149 w 155"/>
                  <a:gd name="T93" fmla="*/ 129 h 172"/>
                  <a:gd name="T94" fmla="*/ 155 w 155"/>
                  <a:gd name="T95" fmla="*/ 123 h 17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55"/>
                  <a:gd name="T145" fmla="*/ 0 h 172"/>
                  <a:gd name="T146" fmla="*/ 155 w 155"/>
                  <a:gd name="T147" fmla="*/ 172 h 17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55" h="172">
                    <a:moveTo>
                      <a:pt x="155" y="14"/>
                    </a:moveTo>
                    <a:lnTo>
                      <a:pt x="155" y="8"/>
                    </a:lnTo>
                    <a:lnTo>
                      <a:pt x="152" y="5"/>
                    </a:lnTo>
                    <a:lnTo>
                      <a:pt x="149" y="3"/>
                    </a:lnTo>
                    <a:lnTo>
                      <a:pt x="147" y="3"/>
                    </a:lnTo>
                    <a:lnTo>
                      <a:pt x="135" y="0"/>
                    </a:lnTo>
                    <a:lnTo>
                      <a:pt x="121" y="0"/>
                    </a:lnTo>
                    <a:lnTo>
                      <a:pt x="101" y="0"/>
                    </a:lnTo>
                    <a:lnTo>
                      <a:pt x="72" y="0"/>
                    </a:lnTo>
                    <a:lnTo>
                      <a:pt x="49" y="0"/>
                    </a:lnTo>
                    <a:lnTo>
                      <a:pt x="32" y="3"/>
                    </a:lnTo>
                    <a:lnTo>
                      <a:pt x="23" y="3"/>
                    </a:lnTo>
                    <a:lnTo>
                      <a:pt x="18" y="3"/>
                    </a:lnTo>
                    <a:lnTo>
                      <a:pt x="15" y="5"/>
                    </a:lnTo>
                    <a:lnTo>
                      <a:pt x="6" y="14"/>
                    </a:lnTo>
                    <a:lnTo>
                      <a:pt x="12" y="26"/>
                    </a:lnTo>
                    <a:lnTo>
                      <a:pt x="15" y="26"/>
                    </a:lnTo>
                    <a:lnTo>
                      <a:pt x="15" y="23"/>
                    </a:lnTo>
                    <a:lnTo>
                      <a:pt x="18" y="20"/>
                    </a:lnTo>
                    <a:lnTo>
                      <a:pt x="20" y="20"/>
                    </a:lnTo>
                    <a:lnTo>
                      <a:pt x="23" y="20"/>
                    </a:lnTo>
                    <a:lnTo>
                      <a:pt x="29" y="20"/>
                    </a:lnTo>
                    <a:lnTo>
                      <a:pt x="63" y="20"/>
                    </a:lnTo>
                    <a:lnTo>
                      <a:pt x="66" y="23"/>
                    </a:lnTo>
                    <a:lnTo>
                      <a:pt x="66" y="57"/>
                    </a:lnTo>
                    <a:lnTo>
                      <a:pt x="63" y="60"/>
                    </a:lnTo>
                    <a:lnTo>
                      <a:pt x="26" y="60"/>
                    </a:lnTo>
                    <a:lnTo>
                      <a:pt x="12" y="60"/>
                    </a:lnTo>
                    <a:lnTo>
                      <a:pt x="9" y="57"/>
                    </a:lnTo>
                    <a:lnTo>
                      <a:pt x="15" y="26"/>
                    </a:lnTo>
                    <a:lnTo>
                      <a:pt x="12" y="26"/>
                    </a:lnTo>
                    <a:lnTo>
                      <a:pt x="9" y="60"/>
                    </a:lnTo>
                    <a:lnTo>
                      <a:pt x="6" y="60"/>
                    </a:lnTo>
                    <a:lnTo>
                      <a:pt x="6" y="63"/>
                    </a:lnTo>
                    <a:lnTo>
                      <a:pt x="6" y="68"/>
                    </a:lnTo>
                    <a:lnTo>
                      <a:pt x="0" y="120"/>
                    </a:lnTo>
                    <a:lnTo>
                      <a:pt x="3" y="123"/>
                    </a:lnTo>
                    <a:lnTo>
                      <a:pt x="6" y="126"/>
                    </a:lnTo>
                    <a:lnTo>
                      <a:pt x="6" y="129"/>
                    </a:lnTo>
                    <a:lnTo>
                      <a:pt x="6" y="134"/>
                    </a:lnTo>
                    <a:lnTo>
                      <a:pt x="9" y="137"/>
                    </a:lnTo>
                    <a:lnTo>
                      <a:pt x="9" y="146"/>
                    </a:lnTo>
                    <a:lnTo>
                      <a:pt x="6" y="146"/>
                    </a:lnTo>
                    <a:lnTo>
                      <a:pt x="3" y="149"/>
                    </a:lnTo>
                    <a:lnTo>
                      <a:pt x="0" y="152"/>
                    </a:lnTo>
                    <a:lnTo>
                      <a:pt x="0" y="157"/>
                    </a:lnTo>
                    <a:lnTo>
                      <a:pt x="0" y="166"/>
                    </a:lnTo>
                    <a:lnTo>
                      <a:pt x="3" y="169"/>
                    </a:lnTo>
                    <a:lnTo>
                      <a:pt x="6" y="172"/>
                    </a:lnTo>
                    <a:lnTo>
                      <a:pt x="15" y="172"/>
                    </a:lnTo>
                    <a:lnTo>
                      <a:pt x="15" y="169"/>
                    </a:lnTo>
                    <a:lnTo>
                      <a:pt x="15" y="163"/>
                    </a:lnTo>
                    <a:lnTo>
                      <a:pt x="15" y="160"/>
                    </a:lnTo>
                    <a:lnTo>
                      <a:pt x="15" y="157"/>
                    </a:lnTo>
                    <a:lnTo>
                      <a:pt x="15" y="152"/>
                    </a:lnTo>
                    <a:lnTo>
                      <a:pt x="15" y="149"/>
                    </a:lnTo>
                    <a:lnTo>
                      <a:pt x="18" y="143"/>
                    </a:lnTo>
                    <a:lnTo>
                      <a:pt x="20" y="140"/>
                    </a:lnTo>
                    <a:lnTo>
                      <a:pt x="20" y="137"/>
                    </a:lnTo>
                    <a:lnTo>
                      <a:pt x="23" y="134"/>
                    </a:lnTo>
                    <a:lnTo>
                      <a:pt x="26" y="132"/>
                    </a:lnTo>
                    <a:lnTo>
                      <a:pt x="29" y="129"/>
                    </a:lnTo>
                    <a:lnTo>
                      <a:pt x="32" y="126"/>
                    </a:lnTo>
                    <a:lnTo>
                      <a:pt x="35" y="123"/>
                    </a:lnTo>
                    <a:lnTo>
                      <a:pt x="38" y="123"/>
                    </a:lnTo>
                    <a:lnTo>
                      <a:pt x="41" y="120"/>
                    </a:lnTo>
                    <a:lnTo>
                      <a:pt x="46" y="120"/>
                    </a:lnTo>
                    <a:lnTo>
                      <a:pt x="49" y="120"/>
                    </a:lnTo>
                    <a:lnTo>
                      <a:pt x="52" y="117"/>
                    </a:lnTo>
                    <a:lnTo>
                      <a:pt x="58" y="117"/>
                    </a:lnTo>
                    <a:lnTo>
                      <a:pt x="61" y="117"/>
                    </a:lnTo>
                    <a:lnTo>
                      <a:pt x="63" y="120"/>
                    </a:lnTo>
                    <a:lnTo>
                      <a:pt x="66" y="120"/>
                    </a:lnTo>
                    <a:lnTo>
                      <a:pt x="69" y="120"/>
                    </a:lnTo>
                    <a:lnTo>
                      <a:pt x="72" y="123"/>
                    </a:lnTo>
                    <a:lnTo>
                      <a:pt x="78" y="123"/>
                    </a:lnTo>
                    <a:lnTo>
                      <a:pt x="81" y="126"/>
                    </a:lnTo>
                    <a:lnTo>
                      <a:pt x="84" y="129"/>
                    </a:lnTo>
                    <a:lnTo>
                      <a:pt x="86" y="132"/>
                    </a:lnTo>
                    <a:lnTo>
                      <a:pt x="147" y="132"/>
                    </a:lnTo>
                    <a:lnTo>
                      <a:pt x="149" y="129"/>
                    </a:lnTo>
                    <a:lnTo>
                      <a:pt x="155" y="129"/>
                    </a:lnTo>
                    <a:lnTo>
                      <a:pt x="155" y="123"/>
                    </a:lnTo>
                    <a:lnTo>
                      <a:pt x="155" y="14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500" name="Group 226"/>
            <p:cNvGrpSpPr>
              <a:grpSpLocks/>
            </p:cNvGrpSpPr>
            <p:nvPr/>
          </p:nvGrpSpPr>
          <p:grpSpPr bwMode="auto">
            <a:xfrm>
              <a:off x="1652" y="2283"/>
              <a:ext cx="36" cy="39"/>
              <a:chOff x="2033" y="3157"/>
              <a:chExt cx="49" cy="49"/>
            </a:xfrm>
          </p:grpSpPr>
          <p:sp>
            <p:nvSpPr>
              <p:cNvPr id="17829" name="Freeform 227"/>
              <p:cNvSpPr>
                <a:spLocks/>
              </p:cNvSpPr>
              <p:nvPr/>
            </p:nvSpPr>
            <p:spPr bwMode="auto">
              <a:xfrm>
                <a:off x="2033" y="3157"/>
                <a:ext cx="49" cy="49"/>
              </a:xfrm>
              <a:custGeom>
                <a:avLst/>
                <a:gdLst>
                  <a:gd name="T0" fmla="*/ 49 w 49"/>
                  <a:gd name="T1" fmla="*/ 23 h 49"/>
                  <a:gd name="T2" fmla="*/ 49 w 49"/>
                  <a:gd name="T3" fmla="*/ 23 h 49"/>
                  <a:gd name="T4" fmla="*/ 43 w 49"/>
                  <a:gd name="T5" fmla="*/ 23 h 49"/>
                  <a:gd name="T6" fmla="*/ 43 w 49"/>
                  <a:gd name="T7" fmla="*/ 17 h 49"/>
                  <a:gd name="T8" fmla="*/ 43 w 49"/>
                  <a:gd name="T9" fmla="*/ 12 h 49"/>
                  <a:gd name="T10" fmla="*/ 43 w 49"/>
                  <a:gd name="T11" fmla="*/ 9 h 49"/>
                  <a:gd name="T12" fmla="*/ 43 w 49"/>
                  <a:gd name="T13" fmla="*/ 3 h 49"/>
                  <a:gd name="T14" fmla="*/ 40 w 49"/>
                  <a:gd name="T15" fmla="*/ 3 h 49"/>
                  <a:gd name="T16" fmla="*/ 34 w 49"/>
                  <a:gd name="T17" fmla="*/ 3 h 49"/>
                  <a:gd name="T18" fmla="*/ 34 w 49"/>
                  <a:gd name="T19" fmla="*/ 0 h 49"/>
                  <a:gd name="T20" fmla="*/ 31 w 49"/>
                  <a:gd name="T21" fmla="*/ 0 h 49"/>
                  <a:gd name="T22" fmla="*/ 26 w 49"/>
                  <a:gd name="T23" fmla="*/ 0 h 49"/>
                  <a:gd name="T24" fmla="*/ 23 w 49"/>
                  <a:gd name="T25" fmla="*/ 0 h 49"/>
                  <a:gd name="T26" fmla="*/ 17 w 49"/>
                  <a:gd name="T27" fmla="*/ 3 h 49"/>
                  <a:gd name="T28" fmla="*/ 14 w 49"/>
                  <a:gd name="T29" fmla="*/ 3 h 49"/>
                  <a:gd name="T30" fmla="*/ 8 w 49"/>
                  <a:gd name="T31" fmla="*/ 9 h 49"/>
                  <a:gd name="T32" fmla="*/ 6 w 49"/>
                  <a:gd name="T33" fmla="*/ 12 h 49"/>
                  <a:gd name="T34" fmla="*/ 6 w 49"/>
                  <a:gd name="T35" fmla="*/ 17 h 49"/>
                  <a:gd name="T36" fmla="*/ 6 w 49"/>
                  <a:gd name="T37" fmla="*/ 23 h 49"/>
                  <a:gd name="T38" fmla="*/ 0 w 49"/>
                  <a:gd name="T39" fmla="*/ 23 h 49"/>
                  <a:gd name="T40" fmla="*/ 0 w 49"/>
                  <a:gd name="T41" fmla="*/ 26 h 49"/>
                  <a:gd name="T42" fmla="*/ 6 w 49"/>
                  <a:gd name="T43" fmla="*/ 26 h 49"/>
                  <a:gd name="T44" fmla="*/ 6 w 49"/>
                  <a:gd name="T45" fmla="*/ 32 h 49"/>
                  <a:gd name="T46" fmla="*/ 6 w 49"/>
                  <a:gd name="T47" fmla="*/ 35 h 49"/>
                  <a:gd name="T48" fmla="*/ 8 w 49"/>
                  <a:gd name="T49" fmla="*/ 40 h 49"/>
                  <a:gd name="T50" fmla="*/ 14 w 49"/>
                  <a:gd name="T51" fmla="*/ 43 h 49"/>
                  <a:gd name="T52" fmla="*/ 17 w 49"/>
                  <a:gd name="T53" fmla="*/ 43 h 49"/>
                  <a:gd name="T54" fmla="*/ 23 w 49"/>
                  <a:gd name="T55" fmla="*/ 43 h 49"/>
                  <a:gd name="T56" fmla="*/ 23 w 49"/>
                  <a:gd name="T57" fmla="*/ 49 h 49"/>
                  <a:gd name="T58" fmla="*/ 26 w 49"/>
                  <a:gd name="T59" fmla="*/ 49 h 49"/>
                  <a:gd name="T60" fmla="*/ 31 w 49"/>
                  <a:gd name="T61" fmla="*/ 49 h 49"/>
                  <a:gd name="T62" fmla="*/ 34 w 49"/>
                  <a:gd name="T63" fmla="*/ 43 h 49"/>
                  <a:gd name="T64" fmla="*/ 40 w 49"/>
                  <a:gd name="T65" fmla="*/ 43 h 49"/>
                  <a:gd name="T66" fmla="*/ 43 w 49"/>
                  <a:gd name="T67" fmla="*/ 43 h 49"/>
                  <a:gd name="T68" fmla="*/ 43 w 49"/>
                  <a:gd name="T69" fmla="*/ 40 h 49"/>
                  <a:gd name="T70" fmla="*/ 43 w 49"/>
                  <a:gd name="T71" fmla="*/ 35 h 49"/>
                  <a:gd name="T72" fmla="*/ 43 w 49"/>
                  <a:gd name="T73" fmla="*/ 32 h 49"/>
                  <a:gd name="T74" fmla="*/ 43 w 49"/>
                  <a:gd name="T75" fmla="*/ 26 h 49"/>
                  <a:gd name="T76" fmla="*/ 49 w 49"/>
                  <a:gd name="T77" fmla="*/ 26 h 49"/>
                  <a:gd name="T78" fmla="*/ 49 w 49"/>
                  <a:gd name="T79" fmla="*/ 23 h 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9"/>
                  <a:gd name="T121" fmla="*/ 0 h 49"/>
                  <a:gd name="T122" fmla="*/ 49 w 49"/>
                  <a:gd name="T123" fmla="*/ 49 h 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9" h="49">
                    <a:moveTo>
                      <a:pt x="49" y="23"/>
                    </a:moveTo>
                    <a:lnTo>
                      <a:pt x="49" y="23"/>
                    </a:lnTo>
                    <a:lnTo>
                      <a:pt x="43" y="23"/>
                    </a:lnTo>
                    <a:lnTo>
                      <a:pt x="43" y="17"/>
                    </a:lnTo>
                    <a:lnTo>
                      <a:pt x="43" y="12"/>
                    </a:lnTo>
                    <a:lnTo>
                      <a:pt x="43" y="9"/>
                    </a:lnTo>
                    <a:lnTo>
                      <a:pt x="43" y="3"/>
                    </a:lnTo>
                    <a:lnTo>
                      <a:pt x="40" y="3"/>
                    </a:lnTo>
                    <a:lnTo>
                      <a:pt x="34" y="3"/>
                    </a:lnTo>
                    <a:lnTo>
                      <a:pt x="34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8" y="9"/>
                    </a:lnTo>
                    <a:lnTo>
                      <a:pt x="6" y="12"/>
                    </a:lnTo>
                    <a:lnTo>
                      <a:pt x="6" y="17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6" y="26"/>
                    </a:lnTo>
                    <a:lnTo>
                      <a:pt x="6" y="32"/>
                    </a:lnTo>
                    <a:lnTo>
                      <a:pt x="6" y="35"/>
                    </a:lnTo>
                    <a:lnTo>
                      <a:pt x="8" y="40"/>
                    </a:lnTo>
                    <a:lnTo>
                      <a:pt x="14" y="43"/>
                    </a:lnTo>
                    <a:lnTo>
                      <a:pt x="17" y="43"/>
                    </a:lnTo>
                    <a:lnTo>
                      <a:pt x="23" y="43"/>
                    </a:lnTo>
                    <a:lnTo>
                      <a:pt x="23" y="49"/>
                    </a:lnTo>
                    <a:lnTo>
                      <a:pt x="26" y="49"/>
                    </a:lnTo>
                    <a:lnTo>
                      <a:pt x="31" y="49"/>
                    </a:lnTo>
                    <a:lnTo>
                      <a:pt x="34" y="43"/>
                    </a:lnTo>
                    <a:lnTo>
                      <a:pt x="40" y="43"/>
                    </a:lnTo>
                    <a:lnTo>
                      <a:pt x="43" y="43"/>
                    </a:lnTo>
                    <a:lnTo>
                      <a:pt x="43" y="40"/>
                    </a:lnTo>
                    <a:lnTo>
                      <a:pt x="43" y="35"/>
                    </a:lnTo>
                    <a:lnTo>
                      <a:pt x="43" y="32"/>
                    </a:lnTo>
                    <a:lnTo>
                      <a:pt x="43" y="26"/>
                    </a:lnTo>
                    <a:lnTo>
                      <a:pt x="49" y="26"/>
                    </a:lnTo>
                    <a:lnTo>
                      <a:pt x="49" y="23"/>
                    </a:lnTo>
                    <a:close/>
                  </a:path>
                </a:pathLst>
              </a:custGeom>
              <a:solidFill>
                <a:srgbClr val="2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30" name="Freeform 228"/>
              <p:cNvSpPr>
                <a:spLocks/>
              </p:cNvSpPr>
              <p:nvPr/>
            </p:nvSpPr>
            <p:spPr bwMode="auto">
              <a:xfrm>
                <a:off x="2033" y="3157"/>
                <a:ext cx="49" cy="49"/>
              </a:xfrm>
              <a:custGeom>
                <a:avLst/>
                <a:gdLst>
                  <a:gd name="T0" fmla="*/ 49 w 49"/>
                  <a:gd name="T1" fmla="*/ 23 h 49"/>
                  <a:gd name="T2" fmla="*/ 49 w 49"/>
                  <a:gd name="T3" fmla="*/ 23 h 49"/>
                  <a:gd name="T4" fmla="*/ 43 w 49"/>
                  <a:gd name="T5" fmla="*/ 23 h 49"/>
                  <a:gd name="T6" fmla="*/ 43 w 49"/>
                  <a:gd name="T7" fmla="*/ 17 h 49"/>
                  <a:gd name="T8" fmla="*/ 43 w 49"/>
                  <a:gd name="T9" fmla="*/ 12 h 49"/>
                  <a:gd name="T10" fmla="*/ 43 w 49"/>
                  <a:gd name="T11" fmla="*/ 9 h 49"/>
                  <a:gd name="T12" fmla="*/ 43 w 49"/>
                  <a:gd name="T13" fmla="*/ 3 h 49"/>
                  <a:gd name="T14" fmla="*/ 40 w 49"/>
                  <a:gd name="T15" fmla="*/ 3 h 49"/>
                  <a:gd name="T16" fmla="*/ 34 w 49"/>
                  <a:gd name="T17" fmla="*/ 3 h 49"/>
                  <a:gd name="T18" fmla="*/ 34 w 49"/>
                  <a:gd name="T19" fmla="*/ 0 h 49"/>
                  <a:gd name="T20" fmla="*/ 31 w 49"/>
                  <a:gd name="T21" fmla="*/ 0 h 49"/>
                  <a:gd name="T22" fmla="*/ 26 w 49"/>
                  <a:gd name="T23" fmla="*/ 0 h 49"/>
                  <a:gd name="T24" fmla="*/ 23 w 49"/>
                  <a:gd name="T25" fmla="*/ 0 h 49"/>
                  <a:gd name="T26" fmla="*/ 17 w 49"/>
                  <a:gd name="T27" fmla="*/ 3 h 49"/>
                  <a:gd name="T28" fmla="*/ 14 w 49"/>
                  <a:gd name="T29" fmla="*/ 3 h 49"/>
                  <a:gd name="T30" fmla="*/ 8 w 49"/>
                  <a:gd name="T31" fmla="*/ 9 h 49"/>
                  <a:gd name="T32" fmla="*/ 6 w 49"/>
                  <a:gd name="T33" fmla="*/ 12 h 49"/>
                  <a:gd name="T34" fmla="*/ 6 w 49"/>
                  <a:gd name="T35" fmla="*/ 17 h 49"/>
                  <a:gd name="T36" fmla="*/ 6 w 49"/>
                  <a:gd name="T37" fmla="*/ 23 h 49"/>
                  <a:gd name="T38" fmla="*/ 0 w 49"/>
                  <a:gd name="T39" fmla="*/ 23 h 49"/>
                  <a:gd name="T40" fmla="*/ 0 w 49"/>
                  <a:gd name="T41" fmla="*/ 26 h 49"/>
                  <a:gd name="T42" fmla="*/ 6 w 49"/>
                  <a:gd name="T43" fmla="*/ 26 h 49"/>
                  <a:gd name="T44" fmla="*/ 6 w 49"/>
                  <a:gd name="T45" fmla="*/ 32 h 49"/>
                  <a:gd name="T46" fmla="*/ 6 w 49"/>
                  <a:gd name="T47" fmla="*/ 35 h 49"/>
                  <a:gd name="T48" fmla="*/ 8 w 49"/>
                  <a:gd name="T49" fmla="*/ 40 h 49"/>
                  <a:gd name="T50" fmla="*/ 14 w 49"/>
                  <a:gd name="T51" fmla="*/ 43 h 49"/>
                  <a:gd name="T52" fmla="*/ 17 w 49"/>
                  <a:gd name="T53" fmla="*/ 43 h 49"/>
                  <a:gd name="T54" fmla="*/ 23 w 49"/>
                  <a:gd name="T55" fmla="*/ 43 h 49"/>
                  <a:gd name="T56" fmla="*/ 23 w 49"/>
                  <a:gd name="T57" fmla="*/ 49 h 49"/>
                  <a:gd name="T58" fmla="*/ 26 w 49"/>
                  <a:gd name="T59" fmla="*/ 49 h 49"/>
                  <a:gd name="T60" fmla="*/ 31 w 49"/>
                  <a:gd name="T61" fmla="*/ 49 h 49"/>
                  <a:gd name="T62" fmla="*/ 34 w 49"/>
                  <a:gd name="T63" fmla="*/ 43 h 49"/>
                  <a:gd name="T64" fmla="*/ 40 w 49"/>
                  <a:gd name="T65" fmla="*/ 43 h 49"/>
                  <a:gd name="T66" fmla="*/ 43 w 49"/>
                  <a:gd name="T67" fmla="*/ 43 h 49"/>
                  <a:gd name="T68" fmla="*/ 43 w 49"/>
                  <a:gd name="T69" fmla="*/ 40 h 49"/>
                  <a:gd name="T70" fmla="*/ 43 w 49"/>
                  <a:gd name="T71" fmla="*/ 35 h 49"/>
                  <a:gd name="T72" fmla="*/ 43 w 49"/>
                  <a:gd name="T73" fmla="*/ 32 h 49"/>
                  <a:gd name="T74" fmla="*/ 43 w 49"/>
                  <a:gd name="T75" fmla="*/ 26 h 49"/>
                  <a:gd name="T76" fmla="*/ 49 w 49"/>
                  <a:gd name="T77" fmla="*/ 26 h 49"/>
                  <a:gd name="T78" fmla="*/ 49 w 49"/>
                  <a:gd name="T79" fmla="*/ 23 h 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9"/>
                  <a:gd name="T121" fmla="*/ 0 h 49"/>
                  <a:gd name="T122" fmla="*/ 49 w 49"/>
                  <a:gd name="T123" fmla="*/ 49 h 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9" h="49">
                    <a:moveTo>
                      <a:pt x="49" y="23"/>
                    </a:moveTo>
                    <a:lnTo>
                      <a:pt x="49" y="23"/>
                    </a:lnTo>
                    <a:lnTo>
                      <a:pt x="43" y="23"/>
                    </a:lnTo>
                    <a:lnTo>
                      <a:pt x="43" y="17"/>
                    </a:lnTo>
                    <a:lnTo>
                      <a:pt x="43" y="12"/>
                    </a:lnTo>
                    <a:lnTo>
                      <a:pt x="43" y="9"/>
                    </a:lnTo>
                    <a:lnTo>
                      <a:pt x="43" y="3"/>
                    </a:lnTo>
                    <a:lnTo>
                      <a:pt x="40" y="3"/>
                    </a:lnTo>
                    <a:lnTo>
                      <a:pt x="34" y="3"/>
                    </a:lnTo>
                    <a:lnTo>
                      <a:pt x="34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8" y="9"/>
                    </a:lnTo>
                    <a:lnTo>
                      <a:pt x="6" y="12"/>
                    </a:lnTo>
                    <a:lnTo>
                      <a:pt x="6" y="17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6" y="26"/>
                    </a:lnTo>
                    <a:lnTo>
                      <a:pt x="6" y="32"/>
                    </a:lnTo>
                    <a:lnTo>
                      <a:pt x="6" y="35"/>
                    </a:lnTo>
                    <a:lnTo>
                      <a:pt x="8" y="40"/>
                    </a:lnTo>
                    <a:lnTo>
                      <a:pt x="14" y="43"/>
                    </a:lnTo>
                    <a:lnTo>
                      <a:pt x="17" y="43"/>
                    </a:lnTo>
                    <a:lnTo>
                      <a:pt x="23" y="43"/>
                    </a:lnTo>
                    <a:lnTo>
                      <a:pt x="23" y="49"/>
                    </a:lnTo>
                    <a:lnTo>
                      <a:pt x="26" y="49"/>
                    </a:lnTo>
                    <a:lnTo>
                      <a:pt x="31" y="49"/>
                    </a:lnTo>
                    <a:lnTo>
                      <a:pt x="34" y="43"/>
                    </a:lnTo>
                    <a:lnTo>
                      <a:pt x="40" y="43"/>
                    </a:lnTo>
                    <a:lnTo>
                      <a:pt x="43" y="43"/>
                    </a:lnTo>
                    <a:lnTo>
                      <a:pt x="43" y="40"/>
                    </a:lnTo>
                    <a:lnTo>
                      <a:pt x="43" y="35"/>
                    </a:lnTo>
                    <a:lnTo>
                      <a:pt x="43" y="32"/>
                    </a:lnTo>
                    <a:lnTo>
                      <a:pt x="43" y="26"/>
                    </a:lnTo>
                    <a:lnTo>
                      <a:pt x="49" y="26"/>
                    </a:lnTo>
                    <a:lnTo>
                      <a:pt x="49" y="23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01" name="Freeform 229"/>
            <p:cNvSpPr>
              <a:spLocks/>
            </p:cNvSpPr>
            <p:nvPr/>
          </p:nvSpPr>
          <p:spPr bwMode="auto">
            <a:xfrm>
              <a:off x="1652" y="2283"/>
              <a:ext cx="36" cy="42"/>
            </a:xfrm>
            <a:custGeom>
              <a:avLst/>
              <a:gdLst>
                <a:gd name="T0" fmla="*/ 1 w 49"/>
                <a:gd name="T1" fmla="*/ 2 h 52"/>
                <a:gd name="T2" fmla="*/ 1 w 49"/>
                <a:gd name="T3" fmla="*/ 2 h 52"/>
                <a:gd name="T4" fmla="*/ 1 w 49"/>
                <a:gd name="T5" fmla="*/ 2 h 52"/>
                <a:gd name="T6" fmla="*/ 1 w 49"/>
                <a:gd name="T7" fmla="*/ 2 h 52"/>
                <a:gd name="T8" fmla="*/ 1 w 49"/>
                <a:gd name="T9" fmla="*/ 2 h 52"/>
                <a:gd name="T10" fmla="*/ 1 w 49"/>
                <a:gd name="T11" fmla="*/ 2 h 52"/>
                <a:gd name="T12" fmla="*/ 1 w 49"/>
                <a:gd name="T13" fmla="*/ 2 h 52"/>
                <a:gd name="T14" fmla="*/ 1 w 49"/>
                <a:gd name="T15" fmla="*/ 2 h 52"/>
                <a:gd name="T16" fmla="*/ 1 w 49"/>
                <a:gd name="T17" fmla="*/ 2 h 52"/>
                <a:gd name="T18" fmla="*/ 1 w 49"/>
                <a:gd name="T19" fmla="*/ 2 h 52"/>
                <a:gd name="T20" fmla="*/ 1 w 49"/>
                <a:gd name="T21" fmla="*/ 2 h 52"/>
                <a:gd name="T22" fmla="*/ 1 w 49"/>
                <a:gd name="T23" fmla="*/ 0 h 52"/>
                <a:gd name="T24" fmla="*/ 1 w 49"/>
                <a:gd name="T25" fmla="*/ 0 h 52"/>
                <a:gd name="T26" fmla="*/ 1 w 49"/>
                <a:gd name="T27" fmla="*/ 0 h 52"/>
                <a:gd name="T28" fmla="*/ 1 w 49"/>
                <a:gd name="T29" fmla="*/ 0 h 52"/>
                <a:gd name="T30" fmla="*/ 1 w 49"/>
                <a:gd name="T31" fmla="*/ 0 h 52"/>
                <a:gd name="T32" fmla="*/ 1 w 49"/>
                <a:gd name="T33" fmla="*/ 0 h 52"/>
                <a:gd name="T34" fmla="*/ 1 w 49"/>
                <a:gd name="T35" fmla="*/ 2 h 52"/>
                <a:gd name="T36" fmla="*/ 1 w 49"/>
                <a:gd name="T37" fmla="*/ 2 h 52"/>
                <a:gd name="T38" fmla="*/ 1 w 49"/>
                <a:gd name="T39" fmla="*/ 2 h 52"/>
                <a:gd name="T40" fmla="*/ 1 w 49"/>
                <a:gd name="T41" fmla="*/ 2 h 52"/>
                <a:gd name="T42" fmla="*/ 1 w 49"/>
                <a:gd name="T43" fmla="*/ 2 h 52"/>
                <a:gd name="T44" fmla="*/ 1 w 49"/>
                <a:gd name="T45" fmla="*/ 2 h 52"/>
                <a:gd name="T46" fmla="*/ 1 w 49"/>
                <a:gd name="T47" fmla="*/ 2 h 52"/>
                <a:gd name="T48" fmla="*/ 1 w 49"/>
                <a:gd name="T49" fmla="*/ 2 h 52"/>
                <a:gd name="T50" fmla="*/ 1 w 49"/>
                <a:gd name="T51" fmla="*/ 2 h 52"/>
                <a:gd name="T52" fmla="*/ 0 w 49"/>
                <a:gd name="T53" fmla="*/ 2 h 52"/>
                <a:gd name="T54" fmla="*/ 0 w 49"/>
                <a:gd name="T55" fmla="*/ 2 h 52"/>
                <a:gd name="T56" fmla="*/ 0 w 49"/>
                <a:gd name="T57" fmla="*/ 2 h 52"/>
                <a:gd name="T58" fmla="*/ 0 w 49"/>
                <a:gd name="T59" fmla="*/ 2 h 52"/>
                <a:gd name="T60" fmla="*/ 1 w 49"/>
                <a:gd name="T61" fmla="*/ 2 h 52"/>
                <a:gd name="T62" fmla="*/ 1 w 49"/>
                <a:gd name="T63" fmla="*/ 2 h 52"/>
                <a:gd name="T64" fmla="*/ 1 w 49"/>
                <a:gd name="T65" fmla="*/ 2 h 52"/>
                <a:gd name="T66" fmla="*/ 1 w 49"/>
                <a:gd name="T67" fmla="*/ 2 h 52"/>
                <a:gd name="T68" fmla="*/ 1 w 49"/>
                <a:gd name="T69" fmla="*/ 2 h 52"/>
                <a:gd name="T70" fmla="*/ 1 w 49"/>
                <a:gd name="T71" fmla="*/ 2 h 52"/>
                <a:gd name="T72" fmla="*/ 1 w 49"/>
                <a:gd name="T73" fmla="*/ 2 h 52"/>
                <a:gd name="T74" fmla="*/ 1 w 49"/>
                <a:gd name="T75" fmla="*/ 2 h 52"/>
                <a:gd name="T76" fmla="*/ 1 w 49"/>
                <a:gd name="T77" fmla="*/ 2 h 52"/>
                <a:gd name="T78" fmla="*/ 1 w 49"/>
                <a:gd name="T79" fmla="*/ 2 h 52"/>
                <a:gd name="T80" fmla="*/ 1 w 49"/>
                <a:gd name="T81" fmla="*/ 2 h 52"/>
                <a:gd name="T82" fmla="*/ 1 w 49"/>
                <a:gd name="T83" fmla="*/ 2 h 52"/>
                <a:gd name="T84" fmla="*/ 1 w 49"/>
                <a:gd name="T85" fmla="*/ 2 h 52"/>
                <a:gd name="T86" fmla="*/ 1 w 49"/>
                <a:gd name="T87" fmla="*/ 2 h 52"/>
                <a:gd name="T88" fmla="*/ 1 w 49"/>
                <a:gd name="T89" fmla="*/ 2 h 52"/>
                <a:gd name="T90" fmla="*/ 1 w 49"/>
                <a:gd name="T91" fmla="*/ 2 h 52"/>
                <a:gd name="T92" fmla="*/ 1 w 49"/>
                <a:gd name="T93" fmla="*/ 2 h 52"/>
                <a:gd name="T94" fmla="*/ 1 w 49"/>
                <a:gd name="T95" fmla="*/ 2 h 52"/>
                <a:gd name="T96" fmla="*/ 1 w 49"/>
                <a:gd name="T97" fmla="*/ 2 h 52"/>
                <a:gd name="T98" fmla="*/ 1 w 49"/>
                <a:gd name="T99" fmla="*/ 2 h 52"/>
                <a:gd name="T100" fmla="*/ 1 w 49"/>
                <a:gd name="T101" fmla="*/ 2 h 52"/>
                <a:gd name="T102" fmla="*/ 1 w 49"/>
                <a:gd name="T103" fmla="*/ 2 h 52"/>
                <a:gd name="T104" fmla="*/ 1 w 49"/>
                <a:gd name="T105" fmla="*/ 2 h 52"/>
                <a:gd name="T106" fmla="*/ 1 w 49"/>
                <a:gd name="T107" fmla="*/ 2 h 52"/>
                <a:gd name="T108" fmla="*/ 1 w 49"/>
                <a:gd name="T109" fmla="*/ 2 h 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9"/>
                <a:gd name="T166" fmla="*/ 0 h 52"/>
                <a:gd name="T167" fmla="*/ 49 w 49"/>
                <a:gd name="T168" fmla="*/ 52 h 5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9" h="52">
                  <a:moveTo>
                    <a:pt x="49" y="23"/>
                  </a:moveTo>
                  <a:lnTo>
                    <a:pt x="49" y="20"/>
                  </a:lnTo>
                  <a:lnTo>
                    <a:pt x="46" y="20"/>
                  </a:lnTo>
                  <a:lnTo>
                    <a:pt x="46" y="17"/>
                  </a:lnTo>
                  <a:lnTo>
                    <a:pt x="46" y="14"/>
                  </a:lnTo>
                  <a:lnTo>
                    <a:pt x="46" y="12"/>
                  </a:lnTo>
                  <a:lnTo>
                    <a:pt x="46" y="9"/>
                  </a:lnTo>
                  <a:lnTo>
                    <a:pt x="43" y="6"/>
                  </a:lnTo>
                  <a:lnTo>
                    <a:pt x="40" y="6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1" y="6"/>
                  </a:lnTo>
                  <a:lnTo>
                    <a:pt x="8" y="9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3" y="17"/>
                  </a:lnTo>
                  <a:lnTo>
                    <a:pt x="3" y="20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3" y="29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8" y="40"/>
                  </a:lnTo>
                  <a:lnTo>
                    <a:pt x="11" y="43"/>
                  </a:lnTo>
                  <a:lnTo>
                    <a:pt x="14" y="49"/>
                  </a:lnTo>
                  <a:lnTo>
                    <a:pt x="17" y="49"/>
                  </a:lnTo>
                  <a:lnTo>
                    <a:pt x="20" y="49"/>
                  </a:lnTo>
                  <a:lnTo>
                    <a:pt x="23" y="52"/>
                  </a:lnTo>
                  <a:lnTo>
                    <a:pt x="26" y="52"/>
                  </a:lnTo>
                  <a:lnTo>
                    <a:pt x="29" y="52"/>
                  </a:lnTo>
                  <a:lnTo>
                    <a:pt x="31" y="52"/>
                  </a:lnTo>
                  <a:lnTo>
                    <a:pt x="34" y="49"/>
                  </a:lnTo>
                  <a:lnTo>
                    <a:pt x="37" y="49"/>
                  </a:lnTo>
                  <a:lnTo>
                    <a:pt x="40" y="43"/>
                  </a:lnTo>
                  <a:lnTo>
                    <a:pt x="43" y="43"/>
                  </a:lnTo>
                  <a:lnTo>
                    <a:pt x="46" y="40"/>
                  </a:lnTo>
                  <a:lnTo>
                    <a:pt x="46" y="37"/>
                  </a:lnTo>
                  <a:lnTo>
                    <a:pt x="46" y="35"/>
                  </a:lnTo>
                  <a:lnTo>
                    <a:pt x="46" y="32"/>
                  </a:lnTo>
                  <a:lnTo>
                    <a:pt x="46" y="29"/>
                  </a:lnTo>
                  <a:lnTo>
                    <a:pt x="49" y="29"/>
                  </a:lnTo>
                  <a:lnTo>
                    <a:pt x="49" y="26"/>
                  </a:lnTo>
                  <a:lnTo>
                    <a:pt x="49" y="23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02" name="Group 230"/>
            <p:cNvGrpSpPr>
              <a:grpSpLocks/>
            </p:cNvGrpSpPr>
            <p:nvPr/>
          </p:nvGrpSpPr>
          <p:grpSpPr bwMode="auto">
            <a:xfrm>
              <a:off x="1589" y="2283"/>
              <a:ext cx="36" cy="39"/>
              <a:chOff x="1947" y="3157"/>
              <a:chExt cx="49" cy="49"/>
            </a:xfrm>
          </p:grpSpPr>
          <p:sp>
            <p:nvSpPr>
              <p:cNvPr id="17827" name="Freeform 231"/>
              <p:cNvSpPr>
                <a:spLocks/>
              </p:cNvSpPr>
              <p:nvPr/>
            </p:nvSpPr>
            <p:spPr bwMode="auto">
              <a:xfrm>
                <a:off x="1947" y="3157"/>
                <a:ext cx="49" cy="49"/>
              </a:xfrm>
              <a:custGeom>
                <a:avLst/>
                <a:gdLst>
                  <a:gd name="T0" fmla="*/ 49 w 49"/>
                  <a:gd name="T1" fmla="*/ 23 h 49"/>
                  <a:gd name="T2" fmla="*/ 49 w 49"/>
                  <a:gd name="T3" fmla="*/ 23 h 49"/>
                  <a:gd name="T4" fmla="*/ 43 w 49"/>
                  <a:gd name="T5" fmla="*/ 23 h 49"/>
                  <a:gd name="T6" fmla="*/ 43 w 49"/>
                  <a:gd name="T7" fmla="*/ 17 h 49"/>
                  <a:gd name="T8" fmla="*/ 43 w 49"/>
                  <a:gd name="T9" fmla="*/ 12 h 49"/>
                  <a:gd name="T10" fmla="*/ 37 w 49"/>
                  <a:gd name="T11" fmla="*/ 9 h 49"/>
                  <a:gd name="T12" fmla="*/ 37 w 49"/>
                  <a:gd name="T13" fmla="*/ 3 h 49"/>
                  <a:gd name="T14" fmla="*/ 34 w 49"/>
                  <a:gd name="T15" fmla="*/ 3 h 49"/>
                  <a:gd name="T16" fmla="*/ 29 w 49"/>
                  <a:gd name="T17" fmla="*/ 0 h 49"/>
                  <a:gd name="T18" fmla="*/ 26 w 49"/>
                  <a:gd name="T19" fmla="*/ 0 h 49"/>
                  <a:gd name="T20" fmla="*/ 20 w 49"/>
                  <a:gd name="T21" fmla="*/ 0 h 49"/>
                  <a:gd name="T22" fmla="*/ 17 w 49"/>
                  <a:gd name="T23" fmla="*/ 3 h 49"/>
                  <a:gd name="T24" fmla="*/ 11 w 49"/>
                  <a:gd name="T25" fmla="*/ 3 h 49"/>
                  <a:gd name="T26" fmla="*/ 8 w 49"/>
                  <a:gd name="T27" fmla="*/ 3 h 49"/>
                  <a:gd name="T28" fmla="*/ 8 w 49"/>
                  <a:gd name="T29" fmla="*/ 9 h 49"/>
                  <a:gd name="T30" fmla="*/ 3 w 49"/>
                  <a:gd name="T31" fmla="*/ 9 h 49"/>
                  <a:gd name="T32" fmla="*/ 3 w 49"/>
                  <a:gd name="T33" fmla="*/ 12 h 49"/>
                  <a:gd name="T34" fmla="*/ 3 w 49"/>
                  <a:gd name="T35" fmla="*/ 17 h 49"/>
                  <a:gd name="T36" fmla="*/ 0 w 49"/>
                  <a:gd name="T37" fmla="*/ 23 h 49"/>
                  <a:gd name="T38" fmla="*/ 0 w 49"/>
                  <a:gd name="T39" fmla="*/ 26 h 49"/>
                  <a:gd name="T40" fmla="*/ 3 w 49"/>
                  <a:gd name="T41" fmla="*/ 32 h 49"/>
                  <a:gd name="T42" fmla="*/ 3 w 49"/>
                  <a:gd name="T43" fmla="*/ 35 h 49"/>
                  <a:gd name="T44" fmla="*/ 3 w 49"/>
                  <a:gd name="T45" fmla="*/ 40 h 49"/>
                  <a:gd name="T46" fmla="*/ 8 w 49"/>
                  <a:gd name="T47" fmla="*/ 40 h 49"/>
                  <a:gd name="T48" fmla="*/ 8 w 49"/>
                  <a:gd name="T49" fmla="*/ 43 h 49"/>
                  <a:gd name="T50" fmla="*/ 11 w 49"/>
                  <a:gd name="T51" fmla="*/ 43 h 49"/>
                  <a:gd name="T52" fmla="*/ 17 w 49"/>
                  <a:gd name="T53" fmla="*/ 43 h 49"/>
                  <a:gd name="T54" fmla="*/ 20 w 49"/>
                  <a:gd name="T55" fmla="*/ 43 h 49"/>
                  <a:gd name="T56" fmla="*/ 20 w 49"/>
                  <a:gd name="T57" fmla="*/ 49 h 49"/>
                  <a:gd name="T58" fmla="*/ 26 w 49"/>
                  <a:gd name="T59" fmla="*/ 49 h 49"/>
                  <a:gd name="T60" fmla="*/ 29 w 49"/>
                  <a:gd name="T61" fmla="*/ 43 h 49"/>
                  <a:gd name="T62" fmla="*/ 34 w 49"/>
                  <a:gd name="T63" fmla="*/ 43 h 49"/>
                  <a:gd name="T64" fmla="*/ 37 w 49"/>
                  <a:gd name="T65" fmla="*/ 43 h 49"/>
                  <a:gd name="T66" fmla="*/ 37 w 49"/>
                  <a:gd name="T67" fmla="*/ 40 h 49"/>
                  <a:gd name="T68" fmla="*/ 43 w 49"/>
                  <a:gd name="T69" fmla="*/ 35 h 49"/>
                  <a:gd name="T70" fmla="*/ 43 w 49"/>
                  <a:gd name="T71" fmla="*/ 32 h 49"/>
                  <a:gd name="T72" fmla="*/ 43 w 49"/>
                  <a:gd name="T73" fmla="*/ 26 h 49"/>
                  <a:gd name="T74" fmla="*/ 49 w 49"/>
                  <a:gd name="T75" fmla="*/ 26 h 49"/>
                  <a:gd name="T76" fmla="*/ 49 w 49"/>
                  <a:gd name="T77" fmla="*/ 23 h 4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9"/>
                  <a:gd name="T118" fmla="*/ 0 h 49"/>
                  <a:gd name="T119" fmla="*/ 49 w 49"/>
                  <a:gd name="T120" fmla="*/ 49 h 4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9" h="49">
                    <a:moveTo>
                      <a:pt x="49" y="23"/>
                    </a:moveTo>
                    <a:lnTo>
                      <a:pt x="49" y="23"/>
                    </a:lnTo>
                    <a:lnTo>
                      <a:pt x="43" y="23"/>
                    </a:lnTo>
                    <a:lnTo>
                      <a:pt x="43" y="17"/>
                    </a:lnTo>
                    <a:lnTo>
                      <a:pt x="43" y="12"/>
                    </a:lnTo>
                    <a:lnTo>
                      <a:pt x="37" y="9"/>
                    </a:lnTo>
                    <a:lnTo>
                      <a:pt x="37" y="3"/>
                    </a:lnTo>
                    <a:lnTo>
                      <a:pt x="34" y="3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7" y="3"/>
                    </a:lnTo>
                    <a:lnTo>
                      <a:pt x="11" y="3"/>
                    </a:lnTo>
                    <a:lnTo>
                      <a:pt x="8" y="3"/>
                    </a:lnTo>
                    <a:lnTo>
                      <a:pt x="8" y="9"/>
                    </a:lnTo>
                    <a:lnTo>
                      <a:pt x="3" y="9"/>
                    </a:lnTo>
                    <a:lnTo>
                      <a:pt x="3" y="12"/>
                    </a:lnTo>
                    <a:lnTo>
                      <a:pt x="3" y="17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3" y="32"/>
                    </a:lnTo>
                    <a:lnTo>
                      <a:pt x="3" y="35"/>
                    </a:lnTo>
                    <a:lnTo>
                      <a:pt x="3" y="40"/>
                    </a:lnTo>
                    <a:lnTo>
                      <a:pt x="8" y="40"/>
                    </a:lnTo>
                    <a:lnTo>
                      <a:pt x="8" y="43"/>
                    </a:lnTo>
                    <a:lnTo>
                      <a:pt x="11" y="43"/>
                    </a:lnTo>
                    <a:lnTo>
                      <a:pt x="17" y="43"/>
                    </a:lnTo>
                    <a:lnTo>
                      <a:pt x="20" y="43"/>
                    </a:lnTo>
                    <a:lnTo>
                      <a:pt x="20" y="49"/>
                    </a:lnTo>
                    <a:lnTo>
                      <a:pt x="26" y="49"/>
                    </a:lnTo>
                    <a:lnTo>
                      <a:pt x="29" y="43"/>
                    </a:lnTo>
                    <a:lnTo>
                      <a:pt x="34" y="43"/>
                    </a:lnTo>
                    <a:lnTo>
                      <a:pt x="37" y="43"/>
                    </a:lnTo>
                    <a:lnTo>
                      <a:pt x="37" y="40"/>
                    </a:lnTo>
                    <a:lnTo>
                      <a:pt x="43" y="35"/>
                    </a:lnTo>
                    <a:lnTo>
                      <a:pt x="43" y="32"/>
                    </a:lnTo>
                    <a:lnTo>
                      <a:pt x="43" y="26"/>
                    </a:lnTo>
                    <a:lnTo>
                      <a:pt x="49" y="26"/>
                    </a:lnTo>
                    <a:lnTo>
                      <a:pt x="49" y="23"/>
                    </a:lnTo>
                    <a:close/>
                  </a:path>
                </a:pathLst>
              </a:custGeom>
              <a:solidFill>
                <a:srgbClr val="2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28" name="Freeform 232"/>
              <p:cNvSpPr>
                <a:spLocks/>
              </p:cNvSpPr>
              <p:nvPr/>
            </p:nvSpPr>
            <p:spPr bwMode="auto">
              <a:xfrm>
                <a:off x="1947" y="3157"/>
                <a:ext cx="49" cy="49"/>
              </a:xfrm>
              <a:custGeom>
                <a:avLst/>
                <a:gdLst>
                  <a:gd name="T0" fmla="*/ 49 w 49"/>
                  <a:gd name="T1" fmla="*/ 23 h 49"/>
                  <a:gd name="T2" fmla="*/ 49 w 49"/>
                  <a:gd name="T3" fmla="*/ 23 h 49"/>
                  <a:gd name="T4" fmla="*/ 43 w 49"/>
                  <a:gd name="T5" fmla="*/ 23 h 49"/>
                  <a:gd name="T6" fmla="*/ 43 w 49"/>
                  <a:gd name="T7" fmla="*/ 17 h 49"/>
                  <a:gd name="T8" fmla="*/ 43 w 49"/>
                  <a:gd name="T9" fmla="*/ 12 h 49"/>
                  <a:gd name="T10" fmla="*/ 37 w 49"/>
                  <a:gd name="T11" fmla="*/ 9 h 49"/>
                  <a:gd name="T12" fmla="*/ 37 w 49"/>
                  <a:gd name="T13" fmla="*/ 3 h 49"/>
                  <a:gd name="T14" fmla="*/ 34 w 49"/>
                  <a:gd name="T15" fmla="*/ 3 h 49"/>
                  <a:gd name="T16" fmla="*/ 29 w 49"/>
                  <a:gd name="T17" fmla="*/ 0 h 49"/>
                  <a:gd name="T18" fmla="*/ 26 w 49"/>
                  <a:gd name="T19" fmla="*/ 0 h 49"/>
                  <a:gd name="T20" fmla="*/ 20 w 49"/>
                  <a:gd name="T21" fmla="*/ 0 h 49"/>
                  <a:gd name="T22" fmla="*/ 17 w 49"/>
                  <a:gd name="T23" fmla="*/ 3 h 49"/>
                  <a:gd name="T24" fmla="*/ 11 w 49"/>
                  <a:gd name="T25" fmla="*/ 3 h 49"/>
                  <a:gd name="T26" fmla="*/ 8 w 49"/>
                  <a:gd name="T27" fmla="*/ 3 h 49"/>
                  <a:gd name="T28" fmla="*/ 8 w 49"/>
                  <a:gd name="T29" fmla="*/ 9 h 49"/>
                  <a:gd name="T30" fmla="*/ 3 w 49"/>
                  <a:gd name="T31" fmla="*/ 9 h 49"/>
                  <a:gd name="T32" fmla="*/ 3 w 49"/>
                  <a:gd name="T33" fmla="*/ 12 h 49"/>
                  <a:gd name="T34" fmla="*/ 3 w 49"/>
                  <a:gd name="T35" fmla="*/ 17 h 49"/>
                  <a:gd name="T36" fmla="*/ 0 w 49"/>
                  <a:gd name="T37" fmla="*/ 23 h 49"/>
                  <a:gd name="T38" fmla="*/ 0 w 49"/>
                  <a:gd name="T39" fmla="*/ 26 h 49"/>
                  <a:gd name="T40" fmla="*/ 3 w 49"/>
                  <a:gd name="T41" fmla="*/ 32 h 49"/>
                  <a:gd name="T42" fmla="*/ 3 w 49"/>
                  <a:gd name="T43" fmla="*/ 35 h 49"/>
                  <a:gd name="T44" fmla="*/ 3 w 49"/>
                  <a:gd name="T45" fmla="*/ 40 h 49"/>
                  <a:gd name="T46" fmla="*/ 8 w 49"/>
                  <a:gd name="T47" fmla="*/ 40 h 49"/>
                  <a:gd name="T48" fmla="*/ 8 w 49"/>
                  <a:gd name="T49" fmla="*/ 43 h 49"/>
                  <a:gd name="T50" fmla="*/ 11 w 49"/>
                  <a:gd name="T51" fmla="*/ 43 h 49"/>
                  <a:gd name="T52" fmla="*/ 17 w 49"/>
                  <a:gd name="T53" fmla="*/ 43 h 49"/>
                  <a:gd name="T54" fmla="*/ 20 w 49"/>
                  <a:gd name="T55" fmla="*/ 43 h 49"/>
                  <a:gd name="T56" fmla="*/ 20 w 49"/>
                  <a:gd name="T57" fmla="*/ 49 h 49"/>
                  <a:gd name="T58" fmla="*/ 26 w 49"/>
                  <a:gd name="T59" fmla="*/ 49 h 49"/>
                  <a:gd name="T60" fmla="*/ 29 w 49"/>
                  <a:gd name="T61" fmla="*/ 43 h 49"/>
                  <a:gd name="T62" fmla="*/ 34 w 49"/>
                  <a:gd name="T63" fmla="*/ 43 h 49"/>
                  <a:gd name="T64" fmla="*/ 37 w 49"/>
                  <a:gd name="T65" fmla="*/ 43 h 49"/>
                  <a:gd name="T66" fmla="*/ 37 w 49"/>
                  <a:gd name="T67" fmla="*/ 40 h 49"/>
                  <a:gd name="T68" fmla="*/ 43 w 49"/>
                  <a:gd name="T69" fmla="*/ 35 h 49"/>
                  <a:gd name="T70" fmla="*/ 43 w 49"/>
                  <a:gd name="T71" fmla="*/ 32 h 49"/>
                  <a:gd name="T72" fmla="*/ 43 w 49"/>
                  <a:gd name="T73" fmla="*/ 26 h 49"/>
                  <a:gd name="T74" fmla="*/ 49 w 49"/>
                  <a:gd name="T75" fmla="*/ 26 h 49"/>
                  <a:gd name="T76" fmla="*/ 49 w 49"/>
                  <a:gd name="T77" fmla="*/ 23 h 4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9"/>
                  <a:gd name="T118" fmla="*/ 0 h 49"/>
                  <a:gd name="T119" fmla="*/ 49 w 49"/>
                  <a:gd name="T120" fmla="*/ 49 h 4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9" h="49">
                    <a:moveTo>
                      <a:pt x="49" y="23"/>
                    </a:moveTo>
                    <a:lnTo>
                      <a:pt x="49" y="23"/>
                    </a:lnTo>
                    <a:lnTo>
                      <a:pt x="43" y="23"/>
                    </a:lnTo>
                    <a:lnTo>
                      <a:pt x="43" y="17"/>
                    </a:lnTo>
                    <a:lnTo>
                      <a:pt x="43" y="12"/>
                    </a:lnTo>
                    <a:lnTo>
                      <a:pt x="37" y="9"/>
                    </a:lnTo>
                    <a:lnTo>
                      <a:pt x="37" y="3"/>
                    </a:lnTo>
                    <a:lnTo>
                      <a:pt x="34" y="3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7" y="3"/>
                    </a:lnTo>
                    <a:lnTo>
                      <a:pt x="11" y="3"/>
                    </a:lnTo>
                    <a:lnTo>
                      <a:pt x="8" y="3"/>
                    </a:lnTo>
                    <a:lnTo>
                      <a:pt x="8" y="9"/>
                    </a:lnTo>
                    <a:lnTo>
                      <a:pt x="3" y="9"/>
                    </a:lnTo>
                    <a:lnTo>
                      <a:pt x="3" y="12"/>
                    </a:lnTo>
                    <a:lnTo>
                      <a:pt x="3" y="17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3" y="32"/>
                    </a:lnTo>
                    <a:lnTo>
                      <a:pt x="3" y="35"/>
                    </a:lnTo>
                    <a:lnTo>
                      <a:pt x="3" y="40"/>
                    </a:lnTo>
                    <a:lnTo>
                      <a:pt x="8" y="40"/>
                    </a:lnTo>
                    <a:lnTo>
                      <a:pt x="8" y="43"/>
                    </a:lnTo>
                    <a:lnTo>
                      <a:pt x="11" y="43"/>
                    </a:lnTo>
                    <a:lnTo>
                      <a:pt x="17" y="43"/>
                    </a:lnTo>
                    <a:lnTo>
                      <a:pt x="20" y="43"/>
                    </a:lnTo>
                    <a:lnTo>
                      <a:pt x="20" y="49"/>
                    </a:lnTo>
                    <a:lnTo>
                      <a:pt x="26" y="49"/>
                    </a:lnTo>
                    <a:lnTo>
                      <a:pt x="29" y="43"/>
                    </a:lnTo>
                    <a:lnTo>
                      <a:pt x="34" y="43"/>
                    </a:lnTo>
                    <a:lnTo>
                      <a:pt x="37" y="43"/>
                    </a:lnTo>
                    <a:lnTo>
                      <a:pt x="37" y="40"/>
                    </a:lnTo>
                    <a:lnTo>
                      <a:pt x="43" y="35"/>
                    </a:lnTo>
                    <a:lnTo>
                      <a:pt x="43" y="32"/>
                    </a:lnTo>
                    <a:lnTo>
                      <a:pt x="43" y="26"/>
                    </a:lnTo>
                    <a:lnTo>
                      <a:pt x="49" y="26"/>
                    </a:lnTo>
                    <a:lnTo>
                      <a:pt x="49" y="23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03" name="Freeform 233"/>
            <p:cNvSpPr>
              <a:spLocks/>
            </p:cNvSpPr>
            <p:nvPr/>
          </p:nvSpPr>
          <p:spPr bwMode="auto">
            <a:xfrm>
              <a:off x="1589" y="2283"/>
              <a:ext cx="36" cy="42"/>
            </a:xfrm>
            <a:custGeom>
              <a:avLst/>
              <a:gdLst>
                <a:gd name="T0" fmla="*/ 1 w 49"/>
                <a:gd name="T1" fmla="*/ 2 h 52"/>
                <a:gd name="T2" fmla="*/ 1 w 49"/>
                <a:gd name="T3" fmla="*/ 2 h 52"/>
                <a:gd name="T4" fmla="*/ 1 w 49"/>
                <a:gd name="T5" fmla="*/ 2 h 52"/>
                <a:gd name="T6" fmla="*/ 1 w 49"/>
                <a:gd name="T7" fmla="*/ 2 h 52"/>
                <a:gd name="T8" fmla="*/ 1 w 49"/>
                <a:gd name="T9" fmla="*/ 2 h 52"/>
                <a:gd name="T10" fmla="*/ 1 w 49"/>
                <a:gd name="T11" fmla="*/ 2 h 52"/>
                <a:gd name="T12" fmla="*/ 1 w 49"/>
                <a:gd name="T13" fmla="*/ 2 h 52"/>
                <a:gd name="T14" fmla="*/ 1 w 49"/>
                <a:gd name="T15" fmla="*/ 2 h 52"/>
                <a:gd name="T16" fmla="*/ 1 w 49"/>
                <a:gd name="T17" fmla="*/ 2 h 52"/>
                <a:gd name="T18" fmla="*/ 1 w 49"/>
                <a:gd name="T19" fmla="*/ 2 h 52"/>
                <a:gd name="T20" fmla="*/ 1 w 49"/>
                <a:gd name="T21" fmla="*/ 2 h 52"/>
                <a:gd name="T22" fmla="*/ 1 w 49"/>
                <a:gd name="T23" fmla="*/ 2 h 52"/>
                <a:gd name="T24" fmla="*/ 1 w 49"/>
                <a:gd name="T25" fmla="*/ 0 h 52"/>
                <a:gd name="T26" fmla="*/ 1 w 49"/>
                <a:gd name="T27" fmla="*/ 0 h 52"/>
                <a:gd name="T28" fmla="*/ 1 w 49"/>
                <a:gd name="T29" fmla="*/ 0 h 52"/>
                <a:gd name="T30" fmla="*/ 1 w 49"/>
                <a:gd name="T31" fmla="*/ 0 h 52"/>
                <a:gd name="T32" fmla="*/ 1 w 49"/>
                <a:gd name="T33" fmla="*/ 0 h 52"/>
                <a:gd name="T34" fmla="*/ 1 w 49"/>
                <a:gd name="T35" fmla="*/ 2 h 52"/>
                <a:gd name="T36" fmla="*/ 1 w 49"/>
                <a:gd name="T37" fmla="*/ 2 h 52"/>
                <a:gd name="T38" fmla="*/ 1 w 49"/>
                <a:gd name="T39" fmla="*/ 2 h 52"/>
                <a:gd name="T40" fmla="*/ 1 w 49"/>
                <a:gd name="T41" fmla="*/ 2 h 52"/>
                <a:gd name="T42" fmla="*/ 1 w 49"/>
                <a:gd name="T43" fmla="*/ 2 h 52"/>
                <a:gd name="T44" fmla="*/ 1 w 49"/>
                <a:gd name="T45" fmla="*/ 2 h 52"/>
                <a:gd name="T46" fmla="*/ 1 w 49"/>
                <a:gd name="T47" fmla="*/ 2 h 52"/>
                <a:gd name="T48" fmla="*/ 1 w 49"/>
                <a:gd name="T49" fmla="*/ 2 h 52"/>
                <a:gd name="T50" fmla="*/ 1 w 49"/>
                <a:gd name="T51" fmla="*/ 2 h 52"/>
                <a:gd name="T52" fmla="*/ 1 w 49"/>
                <a:gd name="T53" fmla="*/ 2 h 52"/>
                <a:gd name="T54" fmla="*/ 0 w 49"/>
                <a:gd name="T55" fmla="*/ 2 h 52"/>
                <a:gd name="T56" fmla="*/ 0 w 49"/>
                <a:gd name="T57" fmla="*/ 2 h 52"/>
                <a:gd name="T58" fmla="*/ 0 w 49"/>
                <a:gd name="T59" fmla="*/ 2 h 52"/>
                <a:gd name="T60" fmla="*/ 0 w 49"/>
                <a:gd name="T61" fmla="*/ 2 h 52"/>
                <a:gd name="T62" fmla="*/ 1 w 49"/>
                <a:gd name="T63" fmla="*/ 2 h 52"/>
                <a:gd name="T64" fmla="*/ 1 w 49"/>
                <a:gd name="T65" fmla="*/ 2 h 52"/>
                <a:gd name="T66" fmla="*/ 1 w 49"/>
                <a:gd name="T67" fmla="*/ 2 h 52"/>
                <a:gd name="T68" fmla="*/ 1 w 49"/>
                <a:gd name="T69" fmla="*/ 2 h 52"/>
                <a:gd name="T70" fmla="*/ 1 w 49"/>
                <a:gd name="T71" fmla="*/ 2 h 52"/>
                <a:gd name="T72" fmla="*/ 1 w 49"/>
                <a:gd name="T73" fmla="*/ 2 h 52"/>
                <a:gd name="T74" fmla="*/ 1 w 49"/>
                <a:gd name="T75" fmla="*/ 2 h 52"/>
                <a:gd name="T76" fmla="*/ 1 w 49"/>
                <a:gd name="T77" fmla="*/ 2 h 52"/>
                <a:gd name="T78" fmla="*/ 1 w 49"/>
                <a:gd name="T79" fmla="*/ 2 h 52"/>
                <a:gd name="T80" fmla="*/ 1 w 49"/>
                <a:gd name="T81" fmla="*/ 2 h 52"/>
                <a:gd name="T82" fmla="*/ 1 w 49"/>
                <a:gd name="T83" fmla="*/ 2 h 52"/>
                <a:gd name="T84" fmla="*/ 1 w 49"/>
                <a:gd name="T85" fmla="*/ 2 h 52"/>
                <a:gd name="T86" fmla="*/ 1 w 49"/>
                <a:gd name="T87" fmla="*/ 2 h 52"/>
                <a:gd name="T88" fmla="*/ 1 w 49"/>
                <a:gd name="T89" fmla="*/ 2 h 52"/>
                <a:gd name="T90" fmla="*/ 1 w 49"/>
                <a:gd name="T91" fmla="*/ 2 h 52"/>
                <a:gd name="T92" fmla="*/ 1 w 49"/>
                <a:gd name="T93" fmla="*/ 2 h 52"/>
                <a:gd name="T94" fmla="*/ 1 w 49"/>
                <a:gd name="T95" fmla="*/ 2 h 52"/>
                <a:gd name="T96" fmla="*/ 1 w 49"/>
                <a:gd name="T97" fmla="*/ 2 h 52"/>
                <a:gd name="T98" fmla="*/ 1 w 49"/>
                <a:gd name="T99" fmla="*/ 2 h 52"/>
                <a:gd name="T100" fmla="*/ 1 w 49"/>
                <a:gd name="T101" fmla="*/ 2 h 52"/>
                <a:gd name="T102" fmla="*/ 1 w 49"/>
                <a:gd name="T103" fmla="*/ 2 h 52"/>
                <a:gd name="T104" fmla="*/ 1 w 49"/>
                <a:gd name="T105" fmla="*/ 2 h 52"/>
                <a:gd name="T106" fmla="*/ 1 w 49"/>
                <a:gd name="T107" fmla="*/ 2 h 52"/>
                <a:gd name="T108" fmla="*/ 1 w 49"/>
                <a:gd name="T109" fmla="*/ 2 h 52"/>
                <a:gd name="T110" fmla="*/ 1 w 49"/>
                <a:gd name="T111" fmla="*/ 2 h 52"/>
                <a:gd name="T112" fmla="*/ 1 w 49"/>
                <a:gd name="T113" fmla="*/ 2 h 52"/>
                <a:gd name="T114" fmla="*/ 1 w 49"/>
                <a:gd name="T115" fmla="*/ 2 h 52"/>
                <a:gd name="T116" fmla="*/ 1 w 49"/>
                <a:gd name="T117" fmla="*/ 2 h 52"/>
                <a:gd name="T118" fmla="*/ 1 w 49"/>
                <a:gd name="T119" fmla="*/ 2 h 5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9"/>
                <a:gd name="T181" fmla="*/ 0 h 52"/>
                <a:gd name="T182" fmla="*/ 49 w 49"/>
                <a:gd name="T183" fmla="*/ 52 h 5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9" h="52">
                  <a:moveTo>
                    <a:pt x="49" y="23"/>
                  </a:moveTo>
                  <a:lnTo>
                    <a:pt x="49" y="20"/>
                  </a:lnTo>
                  <a:lnTo>
                    <a:pt x="46" y="20"/>
                  </a:lnTo>
                  <a:lnTo>
                    <a:pt x="46" y="17"/>
                  </a:lnTo>
                  <a:lnTo>
                    <a:pt x="46" y="14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0" y="9"/>
                  </a:lnTo>
                  <a:lnTo>
                    <a:pt x="40" y="6"/>
                  </a:lnTo>
                  <a:lnTo>
                    <a:pt x="37" y="6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1" y="3"/>
                  </a:lnTo>
                  <a:lnTo>
                    <a:pt x="11" y="6"/>
                  </a:lnTo>
                  <a:lnTo>
                    <a:pt x="8" y="6"/>
                  </a:lnTo>
                  <a:lnTo>
                    <a:pt x="8" y="9"/>
                  </a:lnTo>
                  <a:lnTo>
                    <a:pt x="6" y="9"/>
                  </a:lnTo>
                  <a:lnTo>
                    <a:pt x="6" y="12"/>
                  </a:lnTo>
                  <a:lnTo>
                    <a:pt x="3" y="14"/>
                  </a:lnTo>
                  <a:lnTo>
                    <a:pt x="3" y="17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3" y="37"/>
                  </a:lnTo>
                  <a:lnTo>
                    <a:pt x="6" y="37"/>
                  </a:lnTo>
                  <a:lnTo>
                    <a:pt x="6" y="40"/>
                  </a:lnTo>
                  <a:lnTo>
                    <a:pt x="8" y="40"/>
                  </a:lnTo>
                  <a:lnTo>
                    <a:pt x="8" y="43"/>
                  </a:lnTo>
                  <a:lnTo>
                    <a:pt x="11" y="43"/>
                  </a:lnTo>
                  <a:lnTo>
                    <a:pt x="11" y="49"/>
                  </a:lnTo>
                  <a:lnTo>
                    <a:pt x="14" y="49"/>
                  </a:lnTo>
                  <a:lnTo>
                    <a:pt x="17" y="49"/>
                  </a:lnTo>
                  <a:lnTo>
                    <a:pt x="20" y="49"/>
                  </a:lnTo>
                  <a:lnTo>
                    <a:pt x="20" y="52"/>
                  </a:lnTo>
                  <a:lnTo>
                    <a:pt x="23" y="52"/>
                  </a:lnTo>
                  <a:lnTo>
                    <a:pt x="26" y="52"/>
                  </a:lnTo>
                  <a:lnTo>
                    <a:pt x="29" y="52"/>
                  </a:lnTo>
                  <a:lnTo>
                    <a:pt x="31" y="49"/>
                  </a:lnTo>
                  <a:lnTo>
                    <a:pt x="34" y="49"/>
                  </a:lnTo>
                  <a:lnTo>
                    <a:pt x="37" y="49"/>
                  </a:lnTo>
                  <a:lnTo>
                    <a:pt x="37" y="43"/>
                  </a:lnTo>
                  <a:lnTo>
                    <a:pt x="40" y="43"/>
                  </a:lnTo>
                  <a:lnTo>
                    <a:pt x="40" y="40"/>
                  </a:lnTo>
                  <a:lnTo>
                    <a:pt x="43" y="37"/>
                  </a:lnTo>
                  <a:lnTo>
                    <a:pt x="46" y="35"/>
                  </a:lnTo>
                  <a:lnTo>
                    <a:pt x="46" y="32"/>
                  </a:lnTo>
                  <a:lnTo>
                    <a:pt x="46" y="29"/>
                  </a:lnTo>
                  <a:lnTo>
                    <a:pt x="49" y="29"/>
                  </a:lnTo>
                  <a:lnTo>
                    <a:pt x="49" y="26"/>
                  </a:lnTo>
                  <a:lnTo>
                    <a:pt x="49" y="23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04" name="Group 234"/>
            <p:cNvGrpSpPr>
              <a:grpSpLocks/>
            </p:cNvGrpSpPr>
            <p:nvPr/>
          </p:nvGrpSpPr>
          <p:grpSpPr bwMode="auto">
            <a:xfrm>
              <a:off x="1370" y="2283"/>
              <a:ext cx="34" cy="39"/>
              <a:chOff x="1649" y="3157"/>
              <a:chExt cx="46" cy="49"/>
            </a:xfrm>
          </p:grpSpPr>
          <p:sp>
            <p:nvSpPr>
              <p:cNvPr id="17825" name="Freeform 235"/>
              <p:cNvSpPr>
                <a:spLocks/>
              </p:cNvSpPr>
              <p:nvPr/>
            </p:nvSpPr>
            <p:spPr bwMode="auto">
              <a:xfrm>
                <a:off x="1649" y="3157"/>
                <a:ext cx="46" cy="49"/>
              </a:xfrm>
              <a:custGeom>
                <a:avLst/>
                <a:gdLst>
                  <a:gd name="T0" fmla="*/ 46 w 46"/>
                  <a:gd name="T1" fmla="*/ 23 h 49"/>
                  <a:gd name="T2" fmla="*/ 46 w 46"/>
                  <a:gd name="T3" fmla="*/ 23 h 49"/>
                  <a:gd name="T4" fmla="*/ 43 w 46"/>
                  <a:gd name="T5" fmla="*/ 17 h 49"/>
                  <a:gd name="T6" fmla="*/ 43 w 46"/>
                  <a:gd name="T7" fmla="*/ 12 h 49"/>
                  <a:gd name="T8" fmla="*/ 43 w 46"/>
                  <a:gd name="T9" fmla="*/ 9 h 49"/>
                  <a:gd name="T10" fmla="*/ 37 w 46"/>
                  <a:gd name="T11" fmla="*/ 9 h 49"/>
                  <a:gd name="T12" fmla="*/ 37 w 46"/>
                  <a:gd name="T13" fmla="*/ 3 h 49"/>
                  <a:gd name="T14" fmla="*/ 31 w 46"/>
                  <a:gd name="T15" fmla="*/ 3 h 49"/>
                  <a:gd name="T16" fmla="*/ 28 w 46"/>
                  <a:gd name="T17" fmla="*/ 3 h 49"/>
                  <a:gd name="T18" fmla="*/ 28 w 46"/>
                  <a:gd name="T19" fmla="*/ 0 h 49"/>
                  <a:gd name="T20" fmla="*/ 23 w 46"/>
                  <a:gd name="T21" fmla="*/ 0 h 49"/>
                  <a:gd name="T22" fmla="*/ 17 w 46"/>
                  <a:gd name="T23" fmla="*/ 0 h 49"/>
                  <a:gd name="T24" fmla="*/ 14 w 46"/>
                  <a:gd name="T25" fmla="*/ 3 h 49"/>
                  <a:gd name="T26" fmla="*/ 8 w 46"/>
                  <a:gd name="T27" fmla="*/ 3 h 49"/>
                  <a:gd name="T28" fmla="*/ 3 w 46"/>
                  <a:gd name="T29" fmla="*/ 9 h 49"/>
                  <a:gd name="T30" fmla="*/ 3 w 46"/>
                  <a:gd name="T31" fmla="*/ 12 h 49"/>
                  <a:gd name="T32" fmla="*/ 0 w 46"/>
                  <a:gd name="T33" fmla="*/ 12 h 49"/>
                  <a:gd name="T34" fmla="*/ 0 w 46"/>
                  <a:gd name="T35" fmla="*/ 17 h 49"/>
                  <a:gd name="T36" fmla="*/ 0 w 46"/>
                  <a:gd name="T37" fmla="*/ 23 h 49"/>
                  <a:gd name="T38" fmla="*/ 0 w 46"/>
                  <a:gd name="T39" fmla="*/ 26 h 49"/>
                  <a:gd name="T40" fmla="*/ 0 w 46"/>
                  <a:gd name="T41" fmla="*/ 32 h 49"/>
                  <a:gd name="T42" fmla="*/ 0 w 46"/>
                  <a:gd name="T43" fmla="*/ 35 h 49"/>
                  <a:gd name="T44" fmla="*/ 3 w 46"/>
                  <a:gd name="T45" fmla="*/ 35 h 49"/>
                  <a:gd name="T46" fmla="*/ 3 w 46"/>
                  <a:gd name="T47" fmla="*/ 40 h 49"/>
                  <a:gd name="T48" fmla="*/ 8 w 46"/>
                  <a:gd name="T49" fmla="*/ 43 h 49"/>
                  <a:gd name="T50" fmla="*/ 14 w 46"/>
                  <a:gd name="T51" fmla="*/ 43 h 49"/>
                  <a:gd name="T52" fmla="*/ 17 w 46"/>
                  <a:gd name="T53" fmla="*/ 43 h 49"/>
                  <a:gd name="T54" fmla="*/ 17 w 46"/>
                  <a:gd name="T55" fmla="*/ 49 h 49"/>
                  <a:gd name="T56" fmla="*/ 23 w 46"/>
                  <a:gd name="T57" fmla="*/ 49 h 49"/>
                  <a:gd name="T58" fmla="*/ 28 w 46"/>
                  <a:gd name="T59" fmla="*/ 43 h 49"/>
                  <a:gd name="T60" fmla="*/ 31 w 46"/>
                  <a:gd name="T61" fmla="*/ 43 h 49"/>
                  <a:gd name="T62" fmla="*/ 37 w 46"/>
                  <a:gd name="T63" fmla="*/ 43 h 49"/>
                  <a:gd name="T64" fmla="*/ 37 w 46"/>
                  <a:gd name="T65" fmla="*/ 40 h 49"/>
                  <a:gd name="T66" fmla="*/ 43 w 46"/>
                  <a:gd name="T67" fmla="*/ 40 h 49"/>
                  <a:gd name="T68" fmla="*/ 43 w 46"/>
                  <a:gd name="T69" fmla="*/ 35 h 49"/>
                  <a:gd name="T70" fmla="*/ 43 w 46"/>
                  <a:gd name="T71" fmla="*/ 32 h 49"/>
                  <a:gd name="T72" fmla="*/ 46 w 46"/>
                  <a:gd name="T73" fmla="*/ 26 h 49"/>
                  <a:gd name="T74" fmla="*/ 46 w 46"/>
                  <a:gd name="T75" fmla="*/ 23 h 4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6"/>
                  <a:gd name="T115" fmla="*/ 0 h 49"/>
                  <a:gd name="T116" fmla="*/ 46 w 46"/>
                  <a:gd name="T117" fmla="*/ 49 h 4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6" h="49">
                    <a:moveTo>
                      <a:pt x="46" y="23"/>
                    </a:moveTo>
                    <a:lnTo>
                      <a:pt x="46" y="23"/>
                    </a:lnTo>
                    <a:lnTo>
                      <a:pt x="43" y="17"/>
                    </a:lnTo>
                    <a:lnTo>
                      <a:pt x="43" y="12"/>
                    </a:lnTo>
                    <a:lnTo>
                      <a:pt x="43" y="9"/>
                    </a:lnTo>
                    <a:lnTo>
                      <a:pt x="37" y="9"/>
                    </a:lnTo>
                    <a:lnTo>
                      <a:pt x="37" y="3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4" y="3"/>
                    </a:lnTo>
                    <a:lnTo>
                      <a:pt x="8" y="3"/>
                    </a:lnTo>
                    <a:lnTo>
                      <a:pt x="3" y="9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3" y="35"/>
                    </a:lnTo>
                    <a:lnTo>
                      <a:pt x="3" y="40"/>
                    </a:lnTo>
                    <a:lnTo>
                      <a:pt x="8" y="43"/>
                    </a:lnTo>
                    <a:lnTo>
                      <a:pt x="14" y="43"/>
                    </a:lnTo>
                    <a:lnTo>
                      <a:pt x="17" y="43"/>
                    </a:lnTo>
                    <a:lnTo>
                      <a:pt x="17" y="49"/>
                    </a:lnTo>
                    <a:lnTo>
                      <a:pt x="23" y="49"/>
                    </a:lnTo>
                    <a:lnTo>
                      <a:pt x="28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37" y="40"/>
                    </a:lnTo>
                    <a:lnTo>
                      <a:pt x="43" y="40"/>
                    </a:lnTo>
                    <a:lnTo>
                      <a:pt x="43" y="35"/>
                    </a:lnTo>
                    <a:lnTo>
                      <a:pt x="43" y="32"/>
                    </a:lnTo>
                    <a:lnTo>
                      <a:pt x="46" y="26"/>
                    </a:lnTo>
                    <a:lnTo>
                      <a:pt x="46" y="23"/>
                    </a:lnTo>
                    <a:close/>
                  </a:path>
                </a:pathLst>
              </a:custGeom>
              <a:solidFill>
                <a:srgbClr val="2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26" name="Freeform 236"/>
              <p:cNvSpPr>
                <a:spLocks/>
              </p:cNvSpPr>
              <p:nvPr/>
            </p:nvSpPr>
            <p:spPr bwMode="auto">
              <a:xfrm>
                <a:off x="1649" y="3157"/>
                <a:ext cx="46" cy="49"/>
              </a:xfrm>
              <a:custGeom>
                <a:avLst/>
                <a:gdLst>
                  <a:gd name="T0" fmla="*/ 46 w 46"/>
                  <a:gd name="T1" fmla="*/ 23 h 49"/>
                  <a:gd name="T2" fmla="*/ 46 w 46"/>
                  <a:gd name="T3" fmla="*/ 23 h 49"/>
                  <a:gd name="T4" fmla="*/ 43 w 46"/>
                  <a:gd name="T5" fmla="*/ 17 h 49"/>
                  <a:gd name="T6" fmla="*/ 43 w 46"/>
                  <a:gd name="T7" fmla="*/ 12 h 49"/>
                  <a:gd name="T8" fmla="*/ 43 w 46"/>
                  <a:gd name="T9" fmla="*/ 9 h 49"/>
                  <a:gd name="T10" fmla="*/ 37 w 46"/>
                  <a:gd name="T11" fmla="*/ 9 h 49"/>
                  <a:gd name="T12" fmla="*/ 37 w 46"/>
                  <a:gd name="T13" fmla="*/ 3 h 49"/>
                  <a:gd name="T14" fmla="*/ 31 w 46"/>
                  <a:gd name="T15" fmla="*/ 3 h 49"/>
                  <a:gd name="T16" fmla="*/ 28 w 46"/>
                  <a:gd name="T17" fmla="*/ 3 h 49"/>
                  <a:gd name="T18" fmla="*/ 28 w 46"/>
                  <a:gd name="T19" fmla="*/ 0 h 49"/>
                  <a:gd name="T20" fmla="*/ 23 w 46"/>
                  <a:gd name="T21" fmla="*/ 0 h 49"/>
                  <a:gd name="T22" fmla="*/ 17 w 46"/>
                  <a:gd name="T23" fmla="*/ 0 h 49"/>
                  <a:gd name="T24" fmla="*/ 14 w 46"/>
                  <a:gd name="T25" fmla="*/ 3 h 49"/>
                  <a:gd name="T26" fmla="*/ 8 w 46"/>
                  <a:gd name="T27" fmla="*/ 3 h 49"/>
                  <a:gd name="T28" fmla="*/ 3 w 46"/>
                  <a:gd name="T29" fmla="*/ 9 h 49"/>
                  <a:gd name="T30" fmla="*/ 3 w 46"/>
                  <a:gd name="T31" fmla="*/ 12 h 49"/>
                  <a:gd name="T32" fmla="*/ 0 w 46"/>
                  <a:gd name="T33" fmla="*/ 12 h 49"/>
                  <a:gd name="T34" fmla="*/ 0 w 46"/>
                  <a:gd name="T35" fmla="*/ 17 h 49"/>
                  <a:gd name="T36" fmla="*/ 0 w 46"/>
                  <a:gd name="T37" fmla="*/ 23 h 49"/>
                  <a:gd name="T38" fmla="*/ 0 w 46"/>
                  <a:gd name="T39" fmla="*/ 26 h 49"/>
                  <a:gd name="T40" fmla="*/ 0 w 46"/>
                  <a:gd name="T41" fmla="*/ 32 h 49"/>
                  <a:gd name="T42" fmla="*/ 0 w 46"/>
                  <a:gd name="T43" fmla="*/ 35 h 49"/>
                  <a:gd name="T44" fmla="*/ 3 w 46"/>
                  <a:gd name="T45" fmla="*/ 35 h 49"/>
                  <a:gd name="T46" fmla="*/ 3 w 46"/>
                  <a:gd name="T47" fmla="*/ 40 h 49"/>
                  <a:gd name="T48" fmla="*/ 8 w 46"/>
                  <a:gd name="T49" fmla="*/ 43 h 49"/>
                  <a:gd name="T50" fmla="*/ 14 w 46"/>
                  <a:gd name="T51" fmla="*/ 43 h 49"/>
                  <a:gd name="T52" fmla="*/ 17 w 46"/>
                  <a:gd name="T53" fmla="*/ 43 h 49"/>
                  <a:gd name="T54" fmla="*/ 17 w 46"/>
                  <a:gd name="T55" fmla="*/ 49 h 49"/>
                  <a:gd name="T56" fmla="*/ 23 w 46"/>
                  <a:gd name="T57" fmla="*/ 49 h 49"/>
                  <a:gd name="T58" fmla="*/ 28 w 46"/>
                  <a:gd name="T59" fmla="*/ 43 h 49"/>
                  <a:gd name="T60" fmla="*/ 31 w 46"/>
                  <a:gd name="T61" fmla="*/ 43 h 49"/>
                  <a:gd name="T62" fmla="*/ 37 w 46"/>
                  <a:gd name="T63" fmla="*/ 43 h 49"/>
                  <a:gd name="T64" fmla="*/ 37 w 46"/>
                  <a:gd name="T65" fmla="*/ 40 h 49"/>
                  <a:gd name="T66" fmla="*/ 43 w 46"/>
                  <a:gd name="T67" fmla="*/ 40 h 49"/>
                  <a:gd name="T68" fmla="*/ 43 w 46"/>
                  <a:gd name="T69" fmla="*/ 35 h 49"/>
                  <a:gd name="T70" fmla="*/ 43 w 46"/>
                  <a:gd name="T71" fmla="*/ 32 h 49"/>
                  <a:gd name="T72" fmla="*/ 46 w 46"/>
                  <a:gd name="T73" fmla="*/ 26 h 49"/>
                  <a:gd name="T74" fmla="*/ 46 w 46"/>
                  <a:gd name="T75" fmla="*/ 23 h 4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6"/>
                  <a:gd name="T115" fmla="*/ 0 h 49"/>
                  <a:gd name="T116" fmla="*/ 46 w 46"/>
                  <a:gd name="T117" fmla="*/ 49 h 4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6" h="49">
                    <a:moveTo>
                      <a:pt x="46" y="23"/>
                    </a:moveTo>
                    <a:lnTo>
                      <a:pt x="46" y="23"/>
                    </a:lnTo>
                    <a:lnTo>
                      <a:pt x="43" y="17"/>
                    </a:lnTo>
                    <a:lnTo>
                      <a:pt x="43" y="12"/>
                    </a:lnTo>
                    <a:lnTo>
                      <a:pt x="43" y="9"/>
                    </a:lnTo>
                    <a:lnTo>
                      <a:pt x="37" y="9"/>
                    </a:lnTo>
                    <a:lnTo>
                      <a:pt x="37" y="3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4" y="3"/>
                    </a:lnTo>
                    <a:lnTo>
                      <a:pt x="8" y="3"/>
                    </a:lnTo>
                    <a:lnTo>
                      <a:pt x="3" y="9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3" y="35"/>
                    </a:lnTo>
                    <a:lnTo>
                      <a:pt x="3" y="40"/>
                    </a:lnTo>
                    <a:lnTo>
                      <a:pt x="8" y="43"/>
                    </a:lnTo>
                    <a:lnTo>
                      <a:pt x="14" y="43"/>
                    </a:lnTo>
                    <a:lnTo>
                      <a:pt x="17" y="43"/>
                    </a:lnTo>
                    <a:lnTo>
                      <a:pt x="17" y="49"/>
                    </a:lnTo>
                    <a:lnTo>
                      <a:pt x="23" y="49"/>
                    </a:lnTo>
                    <a:lnTo>
                      <a:pt x="28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37" y="40"/>
                    </a:lnTo>
                    <a:lnTo>
                      <a:pt x="43" y="40"/>
                    </a:lnTo>
                    <a:lnTo>
                      <a:pt x="43" y="35"/>
                    </a:lnTo>
                    <a:lnTo>
                      <a:pt x="43" y="32"/>
                    </a:lnTo>
                    <a:lnTo>
                      <a:pt x="46" y="26"/>
                    </a:lnTo>
                    <a:lnTo>
                      <a:pt x="46" y="23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05" name="Freeform 237"/>
            <p:cNvSpPr>
              <a:spLocks/>
            </p:cNvSpPr>
            <p:nvPr/>
          </p:nvSpPr>
          <p:spPr bwMode="auto">
            <a:xfrm>
              <a:off x="1370" y="2283"/>
              <a:ext cx="36" cy="42"/>
            </a:xfrm>
            <a:custGeom>
              <a:avLst/>
              <a:gdLst>
                <a:gd name="T0" fmla="*/ 2 w 48"/>
                <a:gd name="T1" fmla="*/ 2 h 52"/>
                <a:gd name="T2" fmla="*/ 2 w 48"/>
                <a:gd name="T3" fmla="*/ 2 h 52"/>
                <a:gd name="T4" fmla="*/ 2 w 48"/>
                <a:gd name="T5" fmla="*/ 2 h 52"/>
                <a:gd name="T6" fmla="*/ 2 w 48"/>
                <a:gd name="T7" fmla="*/ 2 h 52"/>
                <a:gd name="T8" fmla="*/ 2 w 48"/>
                <a:gd name="T9" fmla="*/ 2 h 52"/>
                <a:gd name="T10" fmla="*/ 2 w 48"/>
                <a:gd name="T11" fmla="*/ 2 h 52"/>
                <a:gd name="T12" fmla="*/ 2 w 48"/>
                <a:gd name="T13" fmla="*/ 2 h 52"/>
                <a:gd name="T14" fmla="*/ 2 w 48"/>
                <a:gd name="T15" fmla="*/ 2 h 52"/>
                <a:gd name="T16" fmla="*/ 2 w 48"/>
                <a:gd name="T17" fmla="*/ 2 h 52"/>
                <a:gd name="T18" fmla="*/ 2 w 48"/>
                <a:gd name="T19" fmla="*/ 2 h 52"/>
                <a:gd name="T20" fmla="*/ 2 w 48"/>
                <a:gd name="T21" fmla="*/ 2 h 52"/>
                <a:gd name="T22" fmla="*/ 2 w 48"/>
                <a:gd name="T23" fmla="*/ 2 h 52"/>
                <a:gd name="T24" fmla="*/ 2 w 48"/>
                <a:gd name="T25" fmla="*/ 0 h 52"/>
                <a:gd name="T26" fmla="*/ 2 w 48"/>
                <a:gd name="T27" fmla="*/ 0 h 52"/>
                <a:gd name="T28" fmla="*/ 2 w 48"/>
                <a:gd name="T29" fmla="*/ 0 h 52"/>
                <a:gd name="T30" fmla="*/ 2 w 48"/>
                <a:gd name="T31" fmla="*/ 0 h 52"/>
                <a:gd name="T32" fmla="*/ 2 w 48"/>
                <a:gd name="T33" fmla="*/ 2 h 52"/>
                <a:gd name="T34" fmla="*/ 2 w 48"/>
                <a:gd name="T35" fmla="*/ 2 h 52"/>
                <a:gd name="T36" fmla="*/ 2 w 48"/>
                <a:gd name="T37" fmla="*/ 2 h 52"/>
                <a:gd name="T38" fmla="*/ 2 w 48"/>
                <a:gd name="T39" fmla="*/ 2 h 52"/>
                <a:gd name="T40" fmla="*/ 2 w 48"/>
                <a:gd name="T41" fmla="*/ 2 h 52"/>
                <a:gd name="T42" fmla="*/ 2 w 48"/>
                <a:gd name="T43" fmla="*/ 2 h 52"/>
                <a:gd name="T44" fmla="*/ 2 w 48"/>
                <a:gd name="T45" fmla="*/ 2 h 52"/>
                <a:gd name="T46" fmla="*/ 0 w 48"/>
                <a:gd name="T47" fmla="*/ 2 h 52"/>
                <a:gd name="T48" fmla="*/ 0 w 48"/>
                <a:gd name="T49" fmla="*/ 2 h 52"/>
                <a:gd name="T50" fmla="*/ 0 w 48"/>
                <a:gd name="T51" fmla="*/ 2 h 52"/>
                <a:gd name="T52" fmla="*/ 0 w 48"/>
                <a:gd name="T53" fmla="*/ 2 h 52"/>
                <a:gd name="T54" fmla="*/ 0 w 48"/>
                <a:gd name="T55" fmla="*/ 2 h 52"/>
                <a:gd name="T56" fmla="*/ 0 w 48"/>
                <a:gd name="T57" fmla="*/ 2 h 52"/>
                <a:gd name="T58" fmla="*/ 0 w 48"/>
                <a:gd name="T59" fmla="*/ 2 h 52"/>
                <a:gd name="T60" fmla="*/ 0 w 48"/>
                <a:gd name="T61" fmla="*/ 2 h 52"/>
                <a:gd name="T62" fmla="*/ 2 w 48"/>
                <a:gd name="T63" fmla="*/ 2 h 52"/>
                <a:gd name="T64" fmla="*/ 2 w 48"/>
                <a:gd name="T65" fmla="*/ 2 h 52"/>
                <a:gd name="T66" fmla="*/ 2 w 48"/>
                <a:gd name="T67" fmla="*/ 2 h 52"/>
                <a:gd name="T68" fmla="*/ 2 w 48"/>
                <a:gd name="T69" fmla="*/ 2 h 52"/>
                <a:gd name="T70" fmla="*/ 2 w 48"/>
                <a:gd name="T71" fmla="*/ 2 h 52"/>
                <a:gd name="T72" fmla="*/ 2 w 48"/>
                <a:gd name="T73" fmla="*/ 2 h 52"/>
                <a:gd name="T74" fmla="*/ 2 w 48"/>
                <a:gd name="T75" fmla="*/ 2 h 52"/>
                <a:gd name="T76" fmla="*/ 2 w 48"/>
                <a:gd name="T77" fmla="*/ 2 h 52"/>
                <a:gd name="T78" fmla="*/ 2 w 48"/>
                <a:gd name="T79" fmla="*/ 2 h 52"/>
                <a:gd name="T80" fmla="*/ 2 w 48"/>
                <a:gd name="T81" fmla="*/ 2 h 52"/>
                <a:gd name="T82" fmla="*/ 2 w 48"/>
                <a:gd name="T83" fmla="*/ 2 h 52"/>
                <a:gd name="T84" fmla="*/ 2 w 48"/>
                <a:gd name="T85" fmla="*/ 2 h 52"/>
                <a:gd name="T86" fmla="*/ 2 w 48"/>
                <a:gd name="T87" fmla="*/ 2 h 52"/>
                <a:gd name="T88" fmla="*/ 2 w 48"/>
                <a:gd name="T89" fmla="*/ 2 h 52"/>
                <a:gd name="T90" fmla="*/ 2 w 48"/>
                <a:gd name="T91" fmla="*/ 2 h 52"/>
                <a:gd name="T92" fmla="*/ 2 w 48"/>
                <a:gd name="T93" fmla="*/ 2 h 52"/>
                <a:gd name="T94" fmla="*/ 2 w 48"/>
                <a:gd name="T95" fmla="*/ 2 h 52"/>
                <a:gd name="T96" fmla="*/ 2 w 48"/>
                <a:gd name="T97" fmla="*/ 2 h 52"/>
                <a:gd name="T98" fmla="*/ 2 w 48"/>
                <a:gd name="T99" fmla="*/ 2 h 52"/>
                <a:gd name="T100" fmla="*/ 2 w 48"/>
                <a:gd name="T101" fmla="*/ 2 h 52"/>
                <a:gd name="T102" fmla="*/ 2 w 48"/>
                <a:gd name="T103" fmla="*/ 2 h 52"/>
                <a:gd name="T104" fmla="*/ 2 w 48"/>
                <a:gd name="T105" fmla="*/ 2 h 52"/>
                <a:gd name="T106" fmla="*/ 2 w 48"/>
                <a:gd name="T107" fmla="*/ 2 h 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8"/>
                <a:gd name="T163" fmla="*/ 0 h 52"/>
                <a:gd name="T164" fmla="*/ 48 w 48"/>
                <a:gd name="T165" fmla="*/ 52 h 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8" h="52">
                  <a:moveTo>
                    <a:pt x="48" y="23"/>
                  </a:moveTo>
                  <a:lnTo>
                    <a:pt x="48" y="20"/>
                  </a:lnTo>
                  <a:lnTo>
                    <a:pt x="46" y="17"/>
                  </a:lnTo>
                  <a:lnTo>
                    <a:pt x="46" y="14"/>
                  </a:lnTo>
                  <a:lnTo>
                    <a:pt x="46" y="12"/>
                  </a:lnTo>
                  <a:lnTo>
                    <a:pt x="43" y="9"/>
                  </a:lnTo>
                  <a:lnTo>
                    <a:pt x="40" y="9"/>
                  </a:lnTo>
                  <a:lnTo>
                    <a:pt x="40" y="6"/>
                  </a:lnTo>
                  <a:lnTo>
                    <a:pt x="37" y="6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28" y="3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1" y="3"/>
                  </a:lnTo>
                  <a:lnTo>
                    <a:pt x="8" y="6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3" y="37"/>
                  </a:lnTo>
                  <a:lnTo>
                    <a:pt x="3" y="40"/>
                  </a:lnTo>
                  <a:lnTo>
                    <a:pt x="5" y="40"/>
                  </a:lnTo>
                  <a:lnTo>
                    <a:pt x="8" y="43"/>
                  </a:lnTo>
                  <a:lnTo>
                    <a:pt x="11" y="49"/>
                  </a:lnTo>
                  <a:lnTo>
                    <a:pt x="14" y="49"/>
                  </a:lnTo>
                  <a:lnTo>
                    <a:pt x="17" y="49"/>
                  </a:lnTo>
                  <a:lnTo>
                    <a:pt x="20" y="52"/>
                  </a:lnTo>
                  <a:lnTo>
                    <a:pt x="23" y="52"/>
                  </a:lnTo>
                  <a:lnTo>
                    <a:pt x="25" y="49"/>
                  </a:lnTo>
                  <a:lnTo>
                    <a:pt x="28" y="49"/>
                  </a:lnTo>
                  <a:lnTo>
                    <a:pt x="34" y="49"/>
                  </a:lnTo>
                  <a:lnTo>
                    <a:pt x="37" y="49"/>
                  </a:lnTo>
                  <a:lnTo>
                    <a:pt x="37" y="43"/>
                  </a:lnTo>
                  <a:lnTo>
                    <a:pt x="40" y="43"/>
                  </a:lnTo>
                  <a:lnTo>
                    <a:pt x="40" y="40"/>
                  </a:lnTo>
                  <a:lnTo>
                    <a:pt x="43" y="40"/>
                  </a:lnTo>
                  <a:lnTo>
                    <a:pt x="46" y="37"/>
                  </a:lnTo>
                  <a:lnTo>
                    <a:pt x="46" y="35"/>
                  </a:lnTo>
                  <a:lnTo>
                    <a:pt x="46" y="32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3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06" name="Group 238"/>
            <p:cNvGrpSpPr>
              <a:grpSpLocks/>
            </p:cNvGrpSpPr>
            <p:nvPr/>
          </p:nvGrpSpPr>
          <p:grpSpPr bwMode="auto">
            <a:xfrm>
              <a:off x="1305" y="2283"/>
              <a:ext cx="36" cy="39"/>
              <a:chOff x="1560" y="3157"/>
              <a:chExt cx="49" cy="49"/>
            </a:xfrm>
          </p:grpSpPr>
          <p:sp>
            <p:nvSpPr>
              <p:cNvPr id="17823" name="Freeform 239"/>
              <p:cNvSpPr>
                <a:spLocks/>
              </p:cNvSpPr>
              <p:nvPr/>
            </p:nvSpPr>
            <p:spPr bwMode="auto">
              <a:xfrm>
                <a:off x="1560" y="3157"/>
                <a:ext cx="49" cy="49"/>
              </a:xfrm>
              <a:custGeom>
                <a:avLst/>
                <a:gdLst>
                  <a:gd name="T0" fmla="*/ 49 w 49"/>
                  <a:gd name="T1" fmla="*/ 23 h 49"/>
                  <a:gd name="T2" fmla="*/ 49 w 49"/>
                  <a:gd name="T3" fmla="*/ 23 h 49"/>
                  <a:gd name="T4" fmla="*/ 49 w 49"/>
                  <a:gd name="T5" fmla="*/ 17 h 49"/>
                  <a:gd name="T6" fmla="*/ 49 w 49"/>
                  <a:gd name="T7" fmla="*/ 12 h 49"/>
                  <a:gd name="T8" fmla="*/ 46 w 49"/>
                  <a:gd name="T9" fmla="*/ 12 h 49"/>
                  <a:gd name="T10" fmla="*/ 46 w 49"/>
                  <a:gd name="T11" fmla="*/ 9 h 49"/>
                  <a:gd name="T12" fmla="*/ 40 w 49"/>
                  <a:gd name="T13" fmla="*/ 3 h 49"/>
                  <a:gd name="T14" fmla="*/ 34 w 49"/>
                  <a:gd name="T15" fmla="*/ 3 h 49"/>
                  <a:gd name="T16" fmla="*/ 31 w 49"/>
                  <a:gd name="T17" fmla="*/ 0 h 49"/>
                  <a:gd name="T18" fmla="*/ 26 w 49"/>
                  <a:gd name="T19" fmla="*/ 0 h 49"/>
                  <a:gd name="T20" fmla="*/ 20 w 49"/>
                  <a:gd name="T21" fmla="*/ 0 h 49"/>
                  <a:gd name="T22" fmla="*/ 14 w 49"/>
                  <a:gd name="T23" fmla="*/ 3 h 49"/>
                  <a:gd name="T24" fmla="*/ 11 w 49"/>
                  <a:gd name="T25" fmla="*/ 3 h 49"/>
                  <a:gd name="T26" fmla="*/ 11 w 49"/>
                  <a:gd name="T27" fmla="*/ 9 h 49"/>
                  <a:gd name="T28" fmla="*/ 6 w 49"/>
                  <a:gd name="T29" fmla="*/ 9 h 49"/>
                  <a:gd name="T30" fmla="*/ 6 w 49"/>
                  <a:gd name="T31" fmla="*/ 12 h 49"/>
                  <a:gd name="T32" fmla="*/ 6 w 49"/>
                  <a:gd name="T33" fmla="*/ 17 h 49"/>
                  <a:gd name="T34" fmla="*/ 0 w 49"/>
                  <a:gd name="T35" fmla="*/ 23 h 49"/>
                  <a:gd name="T36" fmla="*/ 0 w 49"/>
                  <a:gd name="T37" fmla="*/ 26 h 49"/>
                  <a:gd name="T38" fmla="*/ 6 w 49"/>
                  <a:gd name="T39" fmla="*/ 32 h 49"/>
                  <a:gd name="T40" fmla="*/ 6 w 49"/>
                  <a:gd name="T41" fmla="*/ 35 h 49"/>
                  <a:gd name="T42" fmla="*/ 6 w 49"/>
                  <a:gd name="T43" fmla="*/ 40 h 49"/>
                  <a:gd name="T44" fmla="*/ 11 w 49"/>
                  <a:gd name="T45" fmla="*/ 40 h 49"/>
                  <a:gd name="T46" fmla="*/ 11 w 49"/>
                  <a:gd name="T47" fmla="*/ 43 h 49"/>
                  <a:gd name="T48" fmla="*/ 14 w 49"/>
                  <a:gd name="T49" fmla="*/ 43 h 49"/>
                  <a:gd name="T50" fmla="*/ 20 w 49"/>
                  <a:gd name="T51" fmla="*/ 43 h 49"/>
                  <a:gd name="T52" fmla="*/ 20 w 49"/>
                  <a:gd name="T53" fmla="*/ 49 h 49"/>
                  <a:gd name="T54" fmla="*/ 26 w 49"/>
                  <a:gd name="T55" fmla="*/ 49 h 49"/>
                  <a:gd name="T56" fmla="*/ 31 w 49"/>
                  <a:gd name="T57" fmla="*/ 49 h 49"/>
                  <a:gd name="T58" fmla="*/ 31 w 49"/>
                  <a:gd name="T59" fmla="*/ 43 h 49"/>
                  <a:gd name="T60" fmla="*/ 34 w 49"/>
                  <a:gd name="T61" fmla="*/ 43 h 49"/>
                  <a:gd name="T62" fmla="*/ 40 w 49"/>
                  <a:gd name="T63" fmla="*/ 43 h 49"/>
                  <a:gd name="T64" fmla="*/ 46 w 49"/>
                  <a:gd name="T65" fmla="*/ 40 h 49"/>
                  <a:gd name="T66" fmla="*/ 46 w 49"/>
                  <a:gd name="T67" fmla="*/ 35 h 49"/>
                  <a:gd name="T68" fmla="*/ 49 w 49"/>
                  <a:gd name="T69" fmla="*/ 35 h 49"/>
                  <a:gd name="T70" fmla="*/ 49 w 49"/>
                  <a:gd name="T71" fmla="*/ 32 h 49"/>
                  <a:gd name="T72" fmla="*/ 49 w 49"/>
                  <a:gd name="T73" fmla="*/ 26 h 49"/>
                  <a:gd name="T74" fmla="*/ 49 w 49"/>
                  <a:gd name="T75" fmla="*/ 23 h 4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9"/>
                  <a:gd name="T115" fmla="*/ 0 h 49"/>
                  <a:gd name="T116" fmla="*/ 49 w 49"/>
                  <a:gd name="T117" fmla="*/ 49 h 4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9" h="49">
                    <a:moveTo>
                      <a:pt x="49" y="23"/>
                    </a:moveTo>
                    <a:lnTo>
                      <a:pt x="49" y="23"/>
                    </a:lnTo>
                    <a:lnTo>
                      <a:pt x="49" y="17"/>
                    </a:lnTo>
                    <a:lnTo>
                      <a:pt x="49" y="12"/>
                    </a:lnTo>
                    <a:lnTo>
                      <a:pt x="46" y="12"/>
                    </a:lnTo>
                    <a:lnTo>
                      <a:pt x="46" y="9"/>
                    </a:lnTo>
                    <a:lnTo>
                      <a:pt x="40" y="3"/>
                    </a:lnTo>
                    <a:lnTo>
                      <a:pt x="34" y="3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4" y="3"/>
                    </a:lnTo>
                    <a:lnTo>
                      <a:pt x="11" y="3"/>
                    </a:lnTo>
                    <a:lnTo>
                      <a:pt x="11" y="9"/>
                    </a:lnTo>
                    <a:lnTo>
                      <a:pt x="6" y="9"/>
                    </a:lnTo>
                    <a:lnTo>
                      <a:pt x="6" y="12"/>
                    </a:lnTo>
                    <a:lnTo>
                      <a:pt x="6" y="17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6" y="32"/>
                    </a:lnTo>
                    <a:lnTo>
                      <a:pt x="6" y="35"/>
                    </a:lnTo>
                    <a:lnTo>
                      <a:pt x="6" y="40"/>
                    </a:lnTo>
                    <a:lnTo>
                      <a:pt x="11" y="40"/>
                    </a:lnTo>
                    <a:lnTo>
                      <a:pt x="11" y="43"/>
                    </a:lnTo>
                    <a:lnTo>
                      <a:pt x="14" y="43"/>
                    </a:lnTo>
                    <a:lnTo>
                      <a:pt x="20" y="43"/>
                    </a:lnTo>
                    <a:lnTo>
                      <a:pt x="20" y="49"/>
                    </a:lnTo>
                    <a:lnTo>
                      <a:pt x="26" y="49"/>
                    </a:lnTo>
                    <a:lnTo>
                      <a:pt x="31" y="49"/>
                    </a:lnTo>
                    <a:lnTo>
                      <a:pt x="31" y="43"/>
                    </a:lnTo>
                    <a:lnTo>
                      <a:pt x="34" y="43"/>
                    </a:lnTo>
                    <a:lnTo>
                      <a:pt x="40" y="43"/>
                    </a:lnTo>
                    <a:lnTo>
                      <a:pt x="46" y="40"/>
                    </a:lnTo>
                    <a:lnTo>
                      <a:pt x="46" y="35"/>
                    </a:lnTo>
                    <a:lnTo>
                      <a:pt x="49" y="35"/>
                    </a:lnTo>
                    <a:lnTo>
                      <a:pt x="49" y="32"/>
                    </a:lnTo>
                    <a:lnTo>
                      <a:pt x="49" y="26"/>
                    </a:lnTo>
                    <a:lnTo>
                      <a:pt x="49" y="23"/>
                    </a:lnTo>
                    <a:close/>
                  </a:path>
                </a:pathLst>
              </a:custGeom>
              <a:solidFill>
                <a:srgbClr val="2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24" name="Freeform 240"/>
              <p:cNvSpPr>
                <a:spLocks/>
              </p:cNvSpPr>
              <p:nvPr/>
            </p:nvSpPr>
            <p:spPr bwMode="auto">
              <a:xfrm>
                <a:off x="1560" y="3157"/>
                <a:ext cx="49" cy="49"/>
              </a:xfrm>
              <a:custGeom>
                <a:avLst/>
                <a:gdLst>
                  <a:gd name="T0" fmla="*/ 49 w 49"/>
                  <a:gd name="T1" fmla="*/ 23 h 49"/>
                  <a:gd name="T2" fmla="*/ 49 w 49"/>
                  <a:gd name="T3" fmla="*/ 23 h 49"/>
                  <a:gd name="T4" fmla="*/ 49 w 49"/>
                  <a:gd name="T5" fmla="*/ 17 h 49"/>
                  <a:gd name="T6" fmla="*/ 49 w 49"/>
                  <a:gd name="T7" fmla="*/ 12 h 49"/>
                  <a:gd name="T8" fmla="*/ 46 w 49"/>
                  <a:gd name="T9" fmla="*/ 12 h 49"/>
                  <a:gd name="T10" fmla="*/ 46 w 49"/>
                  <a:gd name="T11" fmla="*/ 9 h 49"/>
                  <a:gd name="T12" fmla="*/ 40 w 49"/>
                  <a:gd name="T13" fmla="*/ 3 h 49"/>
                  <a:gd name="T14" fmla="*/ 34 w 49"/>
                  <a:gd name="T15" fmla="*/ 3 h 49"/>
                  <a:gd name="T16" fmla="*/ 31 w 49"/>
                  <a:gd name="T17" fmla="*/ 0 h 49"/>
                  <a:gd name="T18" fmla="*/ 26 w 49"/>
                  <a:gd name="T19" fmla="*/ 0 h 49"/>
                  <a:gd name="T20" fmla="*/ 20 w 49"/>
                  <a:gd name="T21" fmla="*/ 0 h 49"/>
                  <a:gd name="T22" fmla="*/ 14 w 49"/>
                  <a:gd name="T23" fmla="*/ 3 h 49"/>
                  <a:gd name="T24" fmla="*/ 11 w 49"/>
                  <a:gd name="T25" fmla="*/ 3 h 49"/>
                  <a:gd name="T26" fmla="*/ 11 w 49"/>
                  <a:gd name="T27" fmla="*/ 9 h 49"/>
                  <a:gd name="T28" fmla="*/ 6 w 49"/>
                  <a:gd name="T29" fmla="*/ 9 h 49"/>
                  <a:gd name="T30" fmla="*/ 6 w 49"/>
                  <a:gd name="T31" fmla="*/ 12 h 49"/>
                  <a:gd name="T32" fmla="*/ 6 w 49"/>
                  <a:gd name="T33" fmla="*/ 17 h 49"/>
                  <a:gd name="T34" fmla="*/ 0 w 49"/>
                  <a:gd name="T35" fmla="*/ 23 h 49"/>
                  <a:gd name="T36" fmla="*/ 0 w 49"/>
                  <a:gd name="T37" fmla="*/ 26 h 49"/>
                  <a:gd name="T38" fmla="*/ 6 w 49"/>
                  <a:gd name="T39" fmla="*/ 32 h 49"/>
                  <a:gd name="T40" fmla="*/ 6 w 49"/>
                  <a:gd name="T41" fmla="*/ 35 h 49"/>
                  <a:gd name="T42" fmla="*/ 6 w 49"/>
                  <a:gd name="T43" fmla="*/ 40 h 49"/>
                  <a:gd name="T44" fmla="*/ 11 w 49"/>
                  <a:gd name="T45" fmla="*/ 40 h 49"/>
                  <a:gd name="T46" fmla="*/ 11 w 49"/>
                  <a:gd name="T47" fmla="*/ 43 h 49"/>
                  <a:gd name="T48" fmla="*/ 14 w 49"/>
                  <a:gd name="T49" fmla="*/ 43 h 49"/>
                  <a:gd name="T50" fmla="*/ 20 w 49"/>
                  <a:gd name="T51" fmla="*/ 43 h 49"/>
                  <a:gd name="T52" fmla="*/ 20 w 49"/>
                  <a:gd name="T53" fmla="*/ 49 h 49"/>
                  <a:gd name="T54" fmla="*/ 26 w 49"/>
                  <a:gd name="T55" fmla="*/ 49 h 49"/>
                  <a:gd name="T56" fmla="*/ 31 w 49"/>
                  <a:gd name="T57" fmla="*/ 49 h 49"/>
                  <a:gd name="T58" fmla="*/ 31 w 49"/>
                  <a:gd name="T59" fmla="*/ 43 h 49"/>
                  <a:gd name="T60" fmla="*/ 34 w 49"/>
                  <a:gd name="T61" fmla="*/ 43 h 49"/>
                  <a:gd name="T62" fmla="*/ 40 w 49"/>
                  <a:gd name="T63" fmla="*/ 43 h 49"/>
                  <a:gd name="T64" fmla="*/ 46 w 49"/>
                  <a:gd name="T65" fmla="*/ 40 h 49"/>
                  <a:gd name="T66" fmla="*/ 46 w 49"/>
                  <a:gd name="T67" fmla="*/ 35 h 49"/>
                  <a:gd name="T68" fmla="*/ 49 w 49"/>
                  <a:gd name="T69" fmla="*/ 35 h 49"/>
                  <a:gd name="T70" fmla="*/ 49 w 49"/>
                  <a:gd name="T71" fmla="*/ 32 h 49"/>
                  <a:gd name="T72" fmla="*/ 49 w 49"/>
                  <a:gd name="T73" fmla="*/ 26 h 49"/>
                  <a:gd name="T74" fmla="*/ 49 w 49"/>
                  <a:gd name="T75" fmla="*/ 23 h 4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9"/>
                  <a:gd name="T115" fmla="*/ 0 h 49"/>
                  <a:gd name="T116" fmla="*/ 49 w 49"/>
                  <a:gd name="T117" fmla="*/ 49 h 4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9" h="49">
                    <a:moveTo>
                      <a:pt x="49" y="23"/>
                    </a:moveTo>
                    <a:lnTo>
                      <a:pt x="49" y="23"/>
                    </a:lnTo>
                    <a:lnTo>
                      <a:pt x="49" y="17"/>
                    </a:lnTo>
                    <a:lnTo>
                      <a:pt x="49" y="12"/>
                    </a:lnTo>
                    <a:lnTo>
                      <a:pt x="46" y="12"/>
                    </a:lnTo>
                    <a:lnTo>
                      <a:pt x="46" y="9"/>
                    </a:lnTo>
                    <a:lnTo>
                      <a:pt x="40" y="3"/>
                    </a:lnTo>
                    <a:lnTo>
                      <a:pt x="34" y="3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4" y="3"/>
                    </a:lnTo>
                    <a:lnTo>
                      <a:pt x="11" y="3"/>
                    </a:lnTo>
                    <a:lnTo>
                      <a:pt x="11" y="9"/>
                    </a:lnTo>
                    <a:lnTo>
                      <a:pt x="6" y="9"/>
                    </a:lnTo>
                    <a:lnTo>
                      <a:pt x="6" y="12"/>
                    </a:lnTo>
                    <a:lnTo>
                      <a:pt x="6" y="17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6" y="32"/>
                    </a:lnTo>
                    <a:lnTo>
                      <a:pt x="6" y="35"/>
                    </a:lnTo>
                    <a:lnTo>
                      <a:pt x="6" y="40"/>
                    </a:lnTo>
                    <a:lnTo>
                      <a:pt x="11" y="40"/>
                    </a:lnTo>
                    <a:lnTo>
                      <a:pt x="11" y="43"/>
                    </a:lnTo>
                    <a:lnTo>
                      <a:pt x="14" y="43"/>
                    </a:lnTo>
                    <a:lnTo>
                      <a:pt x="20" y="43"/>
                    </a:lnTo>
                    <a:lnTo>
                      <a:pt x="20" y="49"/>
                    </a:lnTo>
                    <a:lnTo>
                      <a:pt x="26" y="49"/>
                    </a:lnTo>
                    <a:lnTo>
                      <a:pt x="31" y="49"/>
                    </a:lnTo>
                    <a:lnTo>
                      <a:pt x="31" y="43"/>
                    </a:lnTo>
                    <a:lnTo>
                      <a:pt x="34" y="43"/>
                    </a:lnTo>
                    <a:lnTo>
                      <a:pt x="40" y="43"/>
                    </a:lnTo>
                    <a:lnTo>
                      <a:pt x="46" y="40"/>
                    </a:lnTo>
                    <a:lnTo>
                      <a:pt x="46" y="35"/>
                    </a:lnTo>
                    <a:lnTo>
                      <a:pt x="49" y="35"/>
                    </a:lnTo>
                    <a:lnTo>
                      <a:pt x="49" y="32"/>
                    </a:lnTo>
                    <a:lnTo>
                      <a:pt x="49" y="26"/>
                    </a:lnTo>
                    <a:lnTo>
                      <a:pt x="49" y="23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07" name="Freeform 241"/>
            <p:cNvSpPr>
              <a:spLocks/>
            </p:cNvSpPr>
            <p:nvPr/>
          </p:nvSpPr>
          <p:spPr bwMode="auto">
            <a:xfrm>
              <a:off x="1305" y="2283"/>
              <a:ext cx="37" cy="42"/>
            </a:xfrm>
            <a:custGeom>
              <a:avLst/>
              <a:gdLst>
                <a:gd name="T0" fmla="*/ 1 w 51"/>
                <a:gd name="T1" fmla="*/ 2 h 52"/>
                <a:gd name="T2" fmla="*/ 1 w 51"/>
                <a:gd name="T3" fmla="*/ 2 h 52"/>
                <a:gd name="T4" fmla="*/ 1 w 51"/>
                <a:gd name="T5" fmla="*/ 2 h 52"/>
                <a:gd name="T6" fmla="*/ 1 w 51"/>
                <a:gd name="T7" fmla="*/ 2 h 52"/>
                <a:gd name="T8" fmla="*/ 1 w 51"/>
                <a:gd name="T9" fmla="*/ 2 h 52"/>
                <a:gd name="T10" fmla="*/ 1 w 51"/>
                <a:gd name="T11" fmla="*/ 2 h 52"/>
                <a:gd name="T12" fmla="*/ 1 w 51"/>
                <a:gd name="T13" fmla="*/ 2 h 52"/>
                <a:gd name="T14" fmla="*/ 1 w 51"/>
                <a:gd name="T15" fmla="*/ 2 h 52"/>
                <a:gd name="T16" fmla="*/ 1 w 51"/>
                <a:gd name="T17" fmla="*/ 2 h 52"/>
                <a:gd name="T18" fmla="*/ 1 w 51"/>
                <a:gd name="T19" fmla="*/ 2 h 52"/>
                <a:gd name="T20" fmla="*/ 1 w 51"/>
                <a:gd name="T21" fmla="*/ 0 h 52"/>
                <a:gd name="T22" fmla="*/ 1 w 51"/>
                <a:gd name="T23" fmla="*/ 0 h 52"/>
                <a:gd name="T24" fmla="*/ 1 w 51"/>
                <a:gd name="T25" fmla="*/ 0 h 52"/>
                <a:gd name="T26" fmla="*/ 1 w 51"/>
                <a:gd name="T27" fmla="*/ 0 h 52"/>
                <a:gd name="T28" fmla="*/ 1 w 51"/>
                <a:gd name="T29" fmla="*/ 2 h 52"/>
                <a:gd name="T30" fmla="*/ 1 w 51"/>
                <a:gd name="T31" fmla="*/ 2 h 52"/>
                <a:gd name="T32" fmla="*/ 1 w 51"/>
                <a:gd name="T33" fmla="*/ 2 h 52"/>
                <a:gd name="T34" fmla="*/ 1 w 51"/>
                <a:gd name="T35" fmla="*/ 2 h 52"/>
                <a:gd name="T36" fmla="*/ 1 w 51"/>
                <a:gd name="T37" fmla="*/ 2 h 52"/>
                <a:gd name="T38" fmla="*/ 1 w 51"/>
                <a:gd name="T39" fmla="*/ 2 h 52"/>
                <a:gd name="T40" fmla="*/ 1 w 51"/>
                <a:gd name="T41" fmla="*/ 2 h 52"/>
                <a:gd name="T42" fmla="*/ 1 w 51"/>
                <a:gd name="T43" fmla="*/ 2 h 52"/>
                <a:gd name="T44" fmla="*/ 1 w 51"/>
                <a:gd name="T45" fmla="*/ 2 h 52"/>
                <a:gd name="T46" fmla="*/ 0 w 51"/>
                <a:gd name="T47" fmla="*/ 2 h 52"/>
                <a:gd name="T48" fmla="*/ 0 w 51"/>
                <a:gd name="T49" fmla="*/ 2 h 52"/>
                <a:gd name="T50" fmla="*/ 0 w 51"/>
                <a:gd name="T51" fmla="*/ 2 h 52"/>
                <a:gd name="T52" fmla="*/ 0 w 51"/>
                <a:gd name="T53" fmla="*/ 2 h 52"/>
                <a:gd name="T54" fmla="*/ 1 w 51"/>
                <a:gd name="T55" fmla="*/ 2 h 52"/>
                <a:gd name="T56" fmla="*/ 1 w 51"/>
                <a:gd name="T57" fmla="*/ 2 h 52"/>
                <a:gd name="T58" fmla="*/ 1 w 51"/>
                <a:gd name="T59" fmla="*/ 2 h 52"/>
                <a:gd name="T60" fmla="*/ 1 w 51"/>
                <a:gd name="T61" fmla="*/ 2 h 52"/>
                <a:gd name="T62" fmla="*/ 1 w 51"/>
                <a:gd name="T63" fmla="*/ 2 h 52"/>
                <a:gd name="T64" fmla="*/ 1 w 51"/>
                <a:gd name="T65" fmla="*/ 2 h 52"/>
                <a:gd name="T66" fmla="*/ 1 w 51"/>
                <a:gd name="T67" fmla="*/ 2 h 52"/>
                <a:gd name="T68" fmla="*/ 1 w 51"/>
                <a:gd name="T69" fmla="*/ 2 h 52"/>
                <a:gd name="T70" fmla="*/ 1 w 51"/>
                <a:gd name="T71" fmla="*/ 2 h 52"/>
                <a:gd name="T72" fmla="*/ 1 w 51"/>
                <a:gd name="T73" fmla="*/ 2 h 52"/>
                <a:gd name="T74" fmla="*/ 1 w 51"/>
                <a:gd name="T75" fmla="*/ 2 h 52"/>
                <a:gd name="T76" fmla="*/ 1 w 51"/>
                <a:gd name="T77" fmla="*/ 2 h 52"/>
                <a:gd name="T78" fmla="*/ 1 w 51"/>
                <a:gd name="T79" fmla="*/ 2 h 52"/>
                <a:gd name="T80" fmla="*/ 1 w 51"/>
                <a:gd name="T81" fmla="*/ 2 h 52"/>
                <a:gd name="T82" fmla="*/ 1 w 51"/>
                <a:gd name="T83" fmla="*/ 2 h 52"/>
                <a:gd name="T84" fmla="*/ 1 w 51"/>
                <a:gd name="T85" fmla="*/ 2 h 52"/>
                <a:gd name="T86" fmla="*/ 1 w 51"/>
                <a:gd name="T87" fmla="*/ 2 h 52"/>
                <a:gd name="T88" fmla="*/ 1 w 51"/>
                <a:gd name="T89" fmla="*/ 2 h 52"/>
                <a:gd name="T90" fmla="*/ 1 w 51"/>
                <a:gd name="T91" fmla="*/ 2 h 52"/>
                <a:gd name="T92" fmla="*/ 1 w 51"/>
                <a:gd name="T93" fmla="*/ 2 h 52"/>
                <a:gd name="T94" fmla="*/ 1 w 51"/>
                <a:gd name="T95" fmla="*/ 2 h 52"/>
                <a:gd name="T96" fmla="*/ 1 w 51"/>
                <a:gd name="T97" fmla="*/ 2 h 52"/>
                <a:gd name="T98" fmla="*/ 1 w 51"/>
                <a:gd name="T99" fmla="*/ 2 h 52"/>
                <a:gd name="T100" fmla="*/ 1 w 51"/>
                <a:gd name="T101" fmla="*/ 2 h 52"/>
                <a:gd name="T102" fmla="*/ 1 w 51"/>
                <a:gd name="T103" fmla="*/ 2 h 52"/>
                <a:gd name="T104" fmla="*/ 1 w 51"/>
                <a:gd name="T105" fmla="*/ 2 h 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1"/>
                <a:gd name="T160" fmla="*/ 0 h 52"/>
                <a:gd name="T161" fmla="*/ 51 w 51"/>
                <a:gd name="T162" fmla="*/ 52 h 5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1" h="52">
                  <a:moveTo>
                    <a:pt x="51" y="23"/>
                  </a:moveTo>
                  <a:lnTo>
                    <a:pt x="51" y="20"/>
                  </a:lnTo>
                  <a:lnTo>
                    <a:pt x="51" y="17"/>
                  </a:lnTo>
                  <a:lnTo>
                    <a:pt x="51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6" y="9"/>
                  </a:lnTo>
                  <a:lnTo>
                    <a:pt x="43" y="6"/>
                  </a:lnTo>
                  <a:lnTo>
                    <a:pt x="40" y="3"/>
                  </a:lnTo>
                  <a:lnTo>
                    <a:pt x="34" y="3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4" y="6"/>
                  </a:lnTo>
                  <a:lnTo>
                    <a:pt x="11" y="6"/>
                  </a:lnTo>
                  <a:lnTo>
                    <a:pt x="11" y="9"/>
                  </a:lnTo>
                  <a:lnTo>
                    <a:pt x="6" y="9"/>
                  </a:lnTo>
                  <a:lnTo>
                    <a:pt x="6" y="12"/>
                  </a:lnTo>
                  <a:lnTo>
                    <a:pt x="3" y="14"/>
                  </a:lnTo>
                  <a:lnTo>
                    <a:pt x="3" y="17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3" y="37"/>
                  </a:lnTo>
                  <a:lnTo>
                    <a:pt x="6" y="37"/>
                  </a:lnTo>
                  <a:lnTo>
                    <a:pt x="6" y="40"/>
                  </a:lnTo>
                  <a:lnTo>
                    <a:pt x="11" y="40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4" y="49"/>
                  </a:lnTo>
                  <a:lnTo>
                    <a:pt x="17" y="49"/>
                  </a:lnTo>
                  <a:lnTo>
                    <a:pt x="20" y="49"/>
                  </a:lnTo>
                  <a:lnTo>
                    <a:pt x="20" y="52"/>
                  </a:lnTo>
                  <a:lnTo>
                    <a:pt x="23" y="52"/>
                  </a:lnTo>
                  <a:lnTo>
                    <a:pt x="26" y="52"/>
                  </a:lnTo>
                  <a:lnTo>
                    <a:pt x="31" y="52"/>
                  </a:lnTo>
                  <a:lnTo>
                    <a:pt x="31" y="49"/>
                  </a:lnTo>
                  <a:lnTo>
                    <a:pt x="34" y="49"/>
                  </a:lnTo>
                  <a:lnTo>
                    <a:pt x="40" y="49"/>
                  </a:lnTo>
                  <a:lnTo>
                    <a:pt x="43" y="43"/>
                  </a:lnTo>
                  <a:lnTo>
                    <a:pt x="46" y="40"/>
                  </a:lnTo>
                  <a:lnTo>
                    <a:pt x="49" y="37"/>
                  </a:lnTo>
                  <a:lnTo>
                    <a:pt x="51" y="35"/>
                  </a:lnTo>
                  <a:lnTo>
                    <a:pt x="51" y="32"/>
                  </a:lnTo>
                  <a:lnTo>
                    <a:pt x="51" y="29"/>
                  </a:lnTo>
                  <a:lnTo>
                    <a:pt x="51" y="26"/>
                  </a:lnTo>
                  <a:lnTo>
                    <a:pt x="51" y="23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08" name="Group 242"/>
            <p:cNvGrpSpPr>
              <a:grpSpLocks/>
            </p:cNvGrpSpPr>
            <p:nvPr/>
          </p:nvGrpSpPr>
          <p:grpSpPr bwMode="auto">
            <a:xfrm>
              <a:off x="1130" y="2271"/>
              <a:ext cx="40" cy="41"/>
              <a:chOff x="1322" y="3143"/>
              <a:chExt cx="54" cy="51"/>
            </a:xfrm>
          </p:grpSpPr>
          <p:sp>
            <p:nvSpPr>
              <p:cNvPr id="17821" name="Freeform 243"/>
              <p:cNvSpPr>
                <a:spLocks/>
              </p:cNvSpPr>
              <p:nvPr/>
            </p:nvSpPr>
            <p:spPr bwMode="auto">
              <a:xfrm>
                <a:off x="1322" y="3143"/>
                <a:ext cx="54" cy="51"/>
              </a:xfrm>
              <a:custGeom>
                <a:avLst/>
                <a:gdLst>
                  <a:gd name="T0" fmla="*/ 0 w 54"/>
                  <a:gd name="T1" fmla="*/ 26 h 51"/>
                  <a:gd name="T2" fmla="*/ 3 w 54"/>
                  <a:gd name="T3" fmla="*/ 20 h 51"/>
                  <a:gd name="T4" fmla="*/ 6 w 54"/>
                  <a:gd name="T5" fmla="*/ 17 h 51"/>
                  <a:gd name="T6" fmla="*/ 6 w 54"/>
                  <a:gd name="T7" fmla="*/ 11 h 51"/>
                  <a:gd name="T8" fmla="*/ 8 w 54"/>
                  <a:gd name="T9" fmla="*/ 8 h 51"/>
                  <a:gd name="T10" fmla="*/ 11 w 54"/>
                  <a:gd name="T11" fmla="*/ 6 h 51"/>
                  <a:gd name="T12" fmla="*/ 17 w 54"/>
                  <a:gd name="T13" fmla="*/ 3 h 51"/>
                  <a:gd name="T14" fmla="*/ 23 w 54"/>
                  <a:gd name="T15" fmla="*/ 0 h 51"/>
                  <a:gd name="T16" fmla="*/ 26 w 54"/>
                  <a:gd name="T17" fmla="*/ 0 h 51"/>
                  <a:gd name="T18" fmla="*/ 31 w 54"/>
                  <a:gd name="T19" fmla="*/ 0 h 51"/>
                  <a:gd name="T20" fmla="*/ 37 w 54"/>
                  <a:gd name="T21" fmla="*/ 3 h 51"/>
                  <a:gd name="T22" fmla="*/ 40 w 54"/>
                  <a:gd name="T23" fmla="*/ 6 h 51"/>
                  <a:gd name="T24" fmla="*/ 46 w 54"/>
                  <a:gd name="T25" fmla="*/ 6 h 51"/>
                  <a:gd name="T26" fmla="*/ 49 w 54"/>
                  <a:gd name="T27" fmla="*/ 11 h 51"/>
                  <a:gd name="T28" fmla="*/ 49 w 54"/>
                  <a:gd name="T29" fmla="*/ 14 h 51"/>
                  <a:gd name="T30" fmla="*/ 51 w 54"/>
                  <a:gd name="T31" fmla="*/ 17 h 51"/>
                  <a:gd name="T32" fmla="*/ 54 w 54"/>
                  <a:gd name="T33" fmla="*/ 23 h 51"/>
                  <a:gd name="T34" fmla="*/ 54 w 54"/>
                  <a:gd name="T35" fmla="*/ 26 h 51"/>
                  <a:gd name="T36" fmla="*/ 54 w 54"/>
                  <a:gd name="T37" fmla="*/ 31 h 51"/>
                  <a:gd name="T38" fmla="*/ 51 w 54"/>
                  <a:gd name="T39" fmla="*/ 34 h 51"/>
                  <a:gd name="T40" fmla="*/ 49 w 54"/>
                  <a:gd name="T41" fmla="*/ 37 h 51"/>
                  <a:gd name="T42" fmla="*/ 49 w 54"/>
                  <a:gd name="T43" fmla="*/ 43 h 51"/>
                  <a:gd name="T44" fmla="*/ 46 w 54"/>
                  <a:gd name="T45" fmla="*/ 46 h 51"/>
                  <a:gd name="T46" fmla="*/ 40 w 54"/>
                  <a:gd name="T47" fmla="*/ 49 h 51"/>
                  <a:gd name="T48" fmla="*/ 37 w 54"/>
                  <a:gd name="T49" fmla="*/ 49 h 51"/>
                  <a:gd name="T50" fmla="*/ 31 w 54"/>
                  <a:gd name="T51" fmla="*/ 51 h 51"/>
                  <a:gd name="T52" fmla="*/ 28 w 54"/>
                  <a:gd name="T53" fmla="*/ 51 h 51"/>
                  <a:gd name="T54" fmla="*/ 23 w 54"/>
                  <a:gd name="T55" fmla="*/ 51 h 51"/>
                  <a:gd name="T56" fmla="*/ 20 w 54"/>
                  <a:gd name="T57" fmla="*/ 49 h 51"/>
                  <a:gd name="T58" fmla="*/ 14 w 54"/>
                  <a:gd name="T59" fmla="*/ 49 h 51"/>
                  <a:gd name="T60" fmla="*/ 11 w 54"/>
                  <a:gd name="T61" fmla="*/ 46 h 51"/>
                  <a:gd name="T62" fmla="*/ 6 w 54"/>
                  <a:gd name="T63" fmla="*/ 43 h 51"/>
                  <a:gd name="T64" fmla="*/ 6 w 54"/>
                  <a:gd name="T65" fmla="*/ 37 h 51"/>
                  <a:gd name="T66" fmla="*/ 3 w 54"/>
                  <a:gd name="T67" fmla="*/ 34 h 51"/>
                  <a:gd name="T68" fmla="*/ 3 w 54"/>
                  <a:gd name="T69" fmla="*/ 31 h 51"/>
                  <a:gd name="T70" fmla="*/ 0 w 54"/>
                  <a:gd name="T71" fmla="*/ 26 h 5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4"/>
                  <a:gd name="T109" fmla="*/ 0 h 51"/>
                  <a:gd name="T110" fmla="*/ 54 w 54"/>
                  <a:gd name="T111" fmla="*/ 51 h 5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4" h="51">
                    <a:moveTo>
                      <a:pt x="0" y="26"/>
                    </a:moveTo>
                    <a:lnTo>
                      <a:pt x="0" y="26"/>
                    </a:lnTo>
                    <a:lnTo>
                      <a:pt x="3" y="23"/>
                    </a:lnTo>
                    <a:lnTo>
                      <a:pt x="3" y="20"/>
                    </a:lnTo>
                    <a:lnTo>
                      <a:pt x="3" y="17"/>
                    </a:lnTo>
                    <a:lnTo>
                      <a:pt x="6" y="17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8" y="8"/>
                    </a:lnTo>
                    <a:lnTo>
                      <a:pt x="11" y="6"/>
                    </a:lnTo>
                    <a:lnTo>
                      <a:pt x="14" y="6"/>
                    </a:lnTo>
                    <a:lnTo>
                      <a:pt x="17" y="3"/>
                    </a:lnTo>
                    <a:lnTo>
                      <a:pt x="20" y="3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3"/>
                    </a:lnTo>
                    <a:lnTo>
                      <a:pt x="40" y="3"/>
                    </a:lnTo>
                    <a:lnTo>
                      <a:pt x="40" y="6"/>
                    </a:lnTo>
                    <a:lnTo>
                      <a:pt x="43" y="6"/>
                    </a:lnTo>
                    <a:lnTo>
                      <a:pt x="46" y="6"/>
                    </a:lnTo>
                    <a:lnTo>
                      <a:pt x="46" y="8"/>
                    </a:lnTo>
                    <a:lnTo>
                      <a:pt x="49" y="11"/>
                    </a:lnTo>
                    <a:lnTo>
                      <a:pt x="49" y="14"/>
                    </a:lnTo>
                    <a:lnTo>
                      <a:pt x="51" y="17"/>
                    </a:lnTo>
                    <a:lnTo>
                      <a:pt x="51" y="20"/>
                    </a:lnTo>
                    <a:lnTo>
                      <a:pt x="54" y="23"/>
                    </a:lnTo>
                    <a:lnTo>
                      <a:pt x="54" y="26"/>
                    </a:lnTo>
                    <a:lnTo>
                      <a:pt x="54" y="28"/>
                    </a:lnTo>
                    <a:lnTo>
                      <a:pt x="54" y="31"/>
                    </a:lnTo>
                    <a:lnTo>
                      <a:pt x="51" y="34"/>
                    </a:lnTo>
                    <a:lnTo>
                      <a:pt x="51" y="37"/>
                    </a:lnTo>
                    <a:lnTo>
                      <a:pt x="49" y="37"/>
                    </a:lnTo>
                    <a:lnTo>
                      <a:pt x="49" y="40"/>
                    </a:lnTo>
                    <a:lnTo>
                      <a:pt x="49" y="43"/>
                    </a:lnTo>
                    <a:lnTo>
                      <a:pt x="46" y="43"/>
                    </a:lnTo>
                    <a:lnTo>
                      <a:pt x="46" y="46"/>
                    </a:lnTo>
                    <a:lnTo>
                      <a:pt x="43" y="49"/>
                    </a:lnTo>
                    <a:lnTo>
                      <a:pt x="40" y="49"/>
                    </a:lnTo>
                    <a:lnTo>
                      <a:pt x="37" y="49"/>
                    </a:lnTo>
                    <a:lnTo>
                      <a:pt x="34" y="51"/>
                    </a:lnTo>
                    <a:lnTo>
                      <a:pt x="31" y="51"/>
                    </a:lnTo>
                    <a:lnTo>
                      <a:pt x="28" y="51"/>
                    </a:lnTo>
                    <a:lnTo>
                      <a:pt x="26" y="51"/>
                    </a:lnTo>
                    <a:lnTo>
                      <a:pt x="23" y="51"/>
                    </a:lnTo>
                    <a:lnTo>
                      <a:pt x="20" y="49"/>
                    </a:lnTo>
                    <a:lnTo>
                      <a:pt x="17" y="49"/>
                    </a:lnTo>
                    <a:lnTo>
                      <a:pt x="14" y="49"/>
                    </a:lnTo>
                    <a:lnTo>
                      <a:pt x="11" y="49"/>
                    </a:lnTo>
                    <a:lnTo>
                      <a:pt x="11" y="46"/>
                    </a:lnTo>
                    <a:lnTo>
                      <a:pt x="8" y="43"/>
                    </a:lnTo>
                    <a:lnTo>
                      <a:pt x="6" y="43"/>
                    </a:lnTo>
                    <a:lnTo>
                      <a:pt x="6" y="40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3" y="31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22" name="Freeform 244"/>
              <p:cNvSpPr>
                <a:spLocks/>
              </p:cNvSpPr>
              <p:nvPr/>
            </p:nvSpPr>
            <p:spPr bwMode="auto">
              <a:xfrm>
                <a:off x="1322" y="3143"/>
                <a:ext cx="54" cy="51"/>
              </a:xfrm>
              <a:custGeom>
                <a:avLst/>
                <a:gdLst>
                  <a:gd name="T0" fmla="*/ 0 w 54"/>
                  <a:gd name="T1" fmla="*/ 26 h 51"/>
                  <a:gd name="T2" fmla="*/ 3 w 54"/>
                  <a:gd name="T3" fmla="*/ 20 h 51"/>
                  <a:gd name="T4" fmla="*/ 6 w 54"/>
                  <a:gd name="T5" fmla="*/ 17 h 51"/>
                  <a:gd name="T6" fmla="*/ 6 w 54"/>
                  <a:gd name="T7" fmla="*/ 11 h 51"/>
                  <a:gd name="T8" fmla="*/ 8 w 54"/>
                  <a:gd name="T9" fmla="*/ 8 h 51"/>
                  <a:gd name="T10" fmla="*/ 11 w 54"/>
                  <a:gd name="T11" fmla="*/ 6 h 51"/>
                  <a:gd name="T12" fmla="*/ 17 w 54"/>
                  <a:gd name="T13" fmla="*/ 3 h 51"/>
                  <a:gd name="T14" fmla="*/ 23 w 54"/>
                  <a:gd name="T15" fmla="*/ 0 h 51"/>
                  <a:gd name="T16" fmla="*/ 26 w 54"/>
                  <a:gd name="T17" fmla="*/ 0 h 51"/>
                  <a:gd name="T18" fmla="*/ 31 w 54"/>
                  <a:gd name="T19" fmla="*/ 0 h 51"/>
                  <a:gd name="T20" fmla="*/ 37 w 54"/>
                  <a:gd name="T21" fmla="*/ 3 h 51"/>
                  <a:gd name="T22" fmla="*/ 40 w 54"/>
                  <a:gd name="T23" fmla="*/ 6 h 51"/>
                  <a:gd name="T24" fmla="*/ 46 w 54"/>
                  <a:gd name="T25" fmla="*/ 6 h 51"/>
                  <a:gd name="T26" fmla="*/ 49 w 54"/>
                  <a:gd name="T27" fmla="*/ 11 h 51"/>
                  <a:gd name="T28" fmla="*/ 49 w 54"/>
                  <a:gd name="T29" fmla="*/ 14 h 51"/>
                  <a:gd name="T30" fmla="*/ 51 w 54"/>
                  <a:gd name="T31" fmla="*/ 17 h 51"/>
                  <a:gd name="T32" fmla="*/ 54 w 54"/>
                  <a:gd name="T33" fmla="*/ 23 h 51"/>
                  <a:gd name="T34" fmla="*/ 54 w 54"/>
                  <a:gd name="T35" fmla="*/ 26 h 51"/>
                  <a:gd name="T36" fmla="*/ 54 w 54"/>
                  <a:gd name="T37" fmla="*/ 31 h 51"/>
                  <a:gd name="T38" fmla="*/ 51 w 54"/>
                  <a:gd name="T39" fmla="*/ 34 h 51"/>
                  <a:gd name="T40" fmla="*/ 49 w 54"/>
                  <a:gd name="T41" fmla="*/ 37 h 51"/>
                  <a:gd name="T42" fmla="*/ 49 w 54"/>
                  <a:gd name="T43" fmla="*/ 43 h 51"/>
                  <a:gd name="T44" fmla="*/ 46 w 54"/>
                  <a:gd name="T45" fmla="*/ 46 h 51"/>
                  <a:gd name="T46" fmla="*/ 40 w 54"/>
                  <a:gd name="T47" fmla="*/ 49 h 51"/>
                  <a:gd name="T48" fmla="*/ 37 w 54"/>
                  <a:gd name="T49" fmla="*/ 49 h 51"/>
                  <a:gd name="T50" fmla="*/ 31 w 54"/>
                  <a:gd name="T51" fmla="*/ 51 h 51"/>
                  <a:gd name="T52" fmla="*/ 28 w 54"/>
                  <a:gd name="T53" fmla="*/ 51 h 51"/>
                  <a:gd name="T54" fmla="*/ 23 w 54"/>
                  <a:gd name="T55" fmla="*/ 51 h 51"/>
                  <a:gd name="T56" fmla="*/ 20 w 54"/>
                  <a:gd name="T57" fmla="*/ 49 h 51"/>
                  <a:gd name="T58" fmla="*/ 14 w 54"/>
                  <a:gd name="T59" fmla="*/ 49 h 51"/>
                  <a:gd name="T60" fmla="*/ 11 w 54"/>
                  <a:gd name="T61" fmla="*/ 46 h 51"/>
                  <a:gd name="T62" fmla="*/ 6 w 54"/>
                  <a:gd name="T63" fmla="*/ 43 h 51"/>
                  <a:gd name="T64" fmla="*/ 6 w 54"/>
                  <a:gd name="T65" fmla="*/ 37 h 51"/>
                  <a:gd name="T66" fmla="*/ 3 w 54"/>
                  <a:gd name="T67" fmla="*/ 34 h 51"/>
                  <a:gd name="T68" fmla="*/ 3 w 54"/>
                  <a:gd name="T69" fmla="*/ 31 h 51"/>
                  <a:gd name="T70" fmla="*/ 0 w 54"/>
                  <a:gd name="T71" fmla="*/ 26 h 5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4"/>
                  <a:gd name="T109" fmla="*/ 0 h 51"/>
                  <a:gd name="T110" fmla="*/ 54 w 54"/>
                  <a:gd name="T111" fmla="*/ 51 h 5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4" h="51">
                    <a:moveTo>
                      <a:pt x="0" y="26"/>
                    </a:moveTo>
                    <a:lnTo>
                      <a:pt x="0" y="26"/>
                    </a:lnTo>
                    <a:lnTo>
                      <a:pt x="3" y="23"/>
                    </a:lnTo>
                    <a:lnTo>
                      <a:pt x="3" y="20"/>
                    </a:lnTo>
                    <a:lnTo>
                      <a:pt x="3" y="17"/>
                    </a:lnTo>
                    <a:lnTo>
                      <a:pt x="6" y="17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8" y="8"/>
                    </a:lnTo>
                    <a:lnTo>
                      <a:pt x="11" y="6"/>
                    </a:lnTo>
                    <a:lnTo>
                      <a:pt x="14" y="6"/>
                    </a:lnTo>
                    <a:lnTo>
                      <a:pt x="17" y="3"/>
                    </a:lnTo>
                    <a:lnTo>
                      <a:pt x="20" y="3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3"/>
                    </a:lnTo>
                    <a:lnTo>
                      <a:pt x="40" y="3"/>
                    </a:lnTo>
                    <a:lnTo>
                      <a:pt x="40" y="6"/>
                    </a:lnTo>
                    <a:lnTo>
                      <a:pt x="43" y="6"/>
                    </a:lnTo>
                    <a:lnTo>
                      <a:pt x="46" y="6"/>
                    </a:lnTo>
                    <a:lnTo>
                      <a:pt x="46" y="8"/>
                    </a:lnTo>
                    <a:lnTo>
                      <a:pt x="49" y="11"/>
                    </a:lnTo>
                    <a:lnTo>
                      <a:pt x="49" y="14"/>
                    </a:lnTo>
                    <a:lnTo>
                      <a:pt x="51" y="17"/>
                    </a:lnTo>
                    <a:lnTo>
                      <a:pt x="51" y="20"/>
                    </a:lnTo>
                    <a:lnTo>
                      <a:pt x="54" y="23"/>
                    </a:lnTo>
                    <a:lnTo>
                      <a:pt x="54" y="26"/>
                    </a:lnTo>
                    <a:lnTo>
                      <a:pt x="54" y="28"/>
                    </a:lnTo>
                    <a:lnTo>
                      <a:pt x="54" y="31"/>
                    </a:lnTo>
                    <a:lnTo>
                      <a:pt x="51" y="34"/>
                    </a:lnTo>
                    <a:lnTo>
                      <a:pt x="51" y="37"/>
                    </a:lnTo>
                    <a:lnTo>
                      <a:pt x="49" y="37"/>
                    </a:lnTo>
                    <a:lnTo>
                      <a:pt x="49" y="40"/>
                    </a:lnTo>
                    <a:lnTo>
                      <a:pt x="49" y="43"/>
                    </a:lnTo>
                    <a:lnTo>
                      <a:pt x="46" y="43"/>
                    </a:lnTo>
                    <a:lnTo>
                      <a:pt x="46" y="46"/>
                    </a:lnTo>
                    <a:lnTo>
                      <a:pt x="43" y="49"/>
                    </a:lnTo>
                    <a:lnTo>
                      <a:pt x="40" y="49"/>
                    </a:lnTo>
                    <a:lnTo>
                      <a:pt x="37" y="49"/>
                    </a:lnTo>
                    <a:lnTo>
                      <a:pt x="34" y="51"/>
                    </a:lnTo>
                    <a:lnTo>
                      <a:pt x="31" y="51"/>
                    </a:lnTo>
                    <a:lnTo>
                      <a:pt x="28" y="51"/>
                    </a:lnTo>
                    <a:lnTo>
                      <a:pt x="26" y="51"/>
                    </a:lnTo>
                    <a:lnTo>
                      <a:pt x="23" y="51"/>
                    </a:lnTo>
                    <a:lnTo>
                      <a:pt x="20" y="49"/>
                    </a:lnTo>
                    <a:lnTo>
                      <a:pt x="17" y="49"/>
                    </a:lnTo>
                    <a:lnTo>
                      <a:pt x="14" y="49"/>
                    </a:lnTo>
                    <a:lnTo>
                      <a:pt x="11" y="49"/>
                    </a:lnTo>
                    <a:lnTo>
                      <a:pt x="11" y="46"/>
                    </a:lnTo>
                    <a:lnTo>
                      <a:pt x="8" y="43"/>
                    </a:lnTo>
                    <a:lnTo>
                      <a:pt x="6" y="43"/>
                    </a:lnTo>
                    <a:lnTo>
                      <a:pt x="6" y="40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3" y="31"/>
                    </a:lnTo>
                    <a:lnTo>
                      <a:pt x="0" y="28"/>
                    </a:lnTo>
                    <a:lnTo>
                      <a:pt x="0" y="26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09" name="Freeform 245"/>
            <p:cNvSpPr>
              <a:spLocks/>
            </p:cNvSpPr>
            <p:nvPr/>
          </p:nvSpPr>
          <p:spPr bwMode="auto">
            <a:xfrm>
              <a:off x="1130" y="2271"/>
              <a:ext cx="40" cy="41"/>
            </a:xfrm>
            <a:custGeom>
              <a:avLst/>
              <a:gdLst>
                <a:gd name="T0" fmla="*/ 0 w 54"/>
                <a:gd name="T1" fmla="*/ 2 h 51"/>
                <a:gd name="T2" fmla="*/ 1 w 54"/>
                <a:gd name="T3" fmla="*/ 2 h 51"/>
                <a:gd name="T4" fmla="*/ 1 w 54"/>
                <a:gd name="T5" fmla="*/ 2 h 51"/>
                <a:gd name="T6" fmla="*/ 1 w 54"/>
                <a:gd name="T7" fmla="*/ 2 h 51"/>
                <a:gd name="T8" fmla="*/ 1 w 54"/>
                <a:gd name="T9" fmla="*/ 2 h 51"/>
                <a:gd name="T10" fmla="*/ 1 w 54"/>
                <a:gd name="T11" fmla="*/ 2 h 51"/>
                <a:gd name="T12" fmla="*/ 1 w 54"/>
                <a:gd name="T13" fmla="*/ 2 h 51"/>
                <a:gd name="T14" fmla="*/ 1 w 54"/>
                <a:gd name="T15" fmla="*/ 0 h 51"/>
                <a:gd name="T16" fmla="*/ 1 w 54"/>
                <a:gd name="T17" fmla="*/ 0 h 51"/>
                <a:gd name="T18" fmla="*/ 1 w 54"/>
                <a:gd name="T19" fmla="*/ 0 h 51"/>
                <a:gd name="T20" fmla="*/ 1 w 54"/>
                <a:gd name="T21" fmla="*/ 0 h 51"/>
                <a:gd name="T22" fmla="*/ 1 w 54"/>
                <a:gd name="T23" fmla="*/ 2 h 51"/>
                <a:gd name="T24" fmla="*/ 1 w 54"/>
                <a:gd name="T25" fmla="*/ 2 h 51"/>
                <a:gd name="T26" fmla="*/ 1 w 54"/>
                <a:gd name="T27" fmla="*/ 2 h 51"/>
                <a:gd name="T28" fmla="*/ 1 w 54"/>
                <a:gd name="T29" fmla="*/ 2 h 51"/>
                <a:gd name="T30" fmla="*/ 1 w 54"/>
                <a:gd name="T31" fmla="*/ 2 h 51"/>
                <a:gd name="T32" fmla="*/ 1 w 54"/>
                <a:gd name="T33" fmla="*/ 2 h 51"/>
                <a:gd name="T34" fmla="*/ 1 w 54"/>
                <a:gd name="T35" fmla="*/ 2 h 51"/>
                <a:gd name="T36" fmla="*/ 1 w 54"/>
                <a:gd name="T37" fmla="*/ 2 h 51"/>
                <a:gd name="T38" fmla="*/ 1 w 54"/>
                <a:gd name="T39" fmla="*/ 2 h 51"/>
                <a:gd name="T40" fmla="*/ 1 w 54"/>
                <a:gd name="T41" fmla="*/ 2 h 51"/>
                <a:gd name="T42" fmla="*/ 1 w 54"/>
                <a:gd name="T43" fmla="*/ 2 h 51"/>
                <a:gd name="T44" fmla="*/ 1 w 54"/>
                <a:gd name="T45" fmla="*/ 2 h 51"/>
                <a:gd name="T46" fmla="*/ 1 w 54"/>
                <a:gd name="T47" fmla="*/ 2 h 51"/>
                <a:gd name="T48" fmla="*/ 1 w 54"/>
                <a:gd name="T49" fmla="*/ 2 h 51"/>
                <a:gd name="T50" fmla="*/ 1 w 54"/>
                <a:gd name="T51" fmla="*/ 2 h 51"/>
                <a:gd name="T52" fmla="*/ 1 w 54"/>
                <a:gd name="T53" fmla="*/ 2 h 51"/>
                <a:gd name="T54" fmla="*/ 1 w 54"/>
                <a:gd name="T55" fmla="*/ 2 h 51"/>
                <a:gd name="T56" fmla="*/ 1 w 54"/>
                <a:gd name="T57" fmla="*/ 2 h 51"/>
                <a:gd name="T58" fmla="*/ 1 w 54"/>
                <a:gd name="T59" fmla="*/ 2 h 51"/>
                <a:gd name="T60" fmla="*/ 1 w 54"/>
                <a:gd name="T61" fmla="*/ 2 h 51"/>
                <a:gd name="T62" fmla="*/ 1 w 54"/>
                <a:gd name="T63" fmla="*/ 2 h 51"/>
                <a:gd name="T64" fmla="*/ 1 w 54"/>
                <a:gd name="T65" fmla="*/ 2 h 51"/>
                <a:gd name="T66" fmla="*/ 1 w 54"/>
                <a:gd name="T67" fmla="*/ 2 h 51"/>
                <a:gd name="T68" fmla="*/ 1 w 54"/>
                <a:gd name="T69" fmla="*/ 2 h 51"/>
                <a:gd name="T70" fmla="*/ 0 w 54"/>
                <a:gd name="T71" fmla="*/ 2 h 5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4"/>
                <a:gd name="T109" fmla="*/ 0 h 51"/>
                <a:gd name="T110" fmla="*/ 54 w 54"/>
                <a:gd name="T111" fmla="*/ 51 h 5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4" h="51">
                  <a:moveTo>
                    <a:pt x="0" y="26"/>
                  </a:moveTo>
                  <a:lnTo>
                    <a:pt x="0" y="26"/>
                  </a:lnTo>
                  <a:lnTo>
                    <a:pt x="3" y="23"/>
                  </a:lnTo>
                  <a:lnTo>
                    <a:pt x="3" y="20"/>
                  </a:lnTo>
                  <a:lnTo>
                    <a:pt x="3" y="17"/>
                  </a:lnTo>
                  <a:lnTo>
                    <a:pt x="6" y="17"/>
                  </a:lnTo>
                  <a:lnTo>
                    <a:pt x="6" y="14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7" y="3"/>
                  </a:lnTo>
                  <a:lnTo>
                    <a:pt x="20" y="3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7" y="3"/>
                  </a:lnTo>
                  <a:lnTo>
                    <a:pt x="40" y="3"/>
                  </a:lnTo>
                  <a:lnTo>
                    <a:pt x="40" y="6"/>
                  </a:lnTo>
                  <a:lnTo>
                    <a:pt x="43" y="6"/>
                  </a:lnTo>
                  <a:lnTo>
                    <a:pt x="46" y="6"/>
                  </a:lnTo>
                  <a:lnTo>
                    <a:pt x="46" y="8"/>
                  </a:lnTo>
                  <a:lnTo>
                    <a:pt x="49" y="11"/>
                  </a:lnTo>
                  <a:lnTo>
                    <a:pt x="51" y="14"/>
                  </a:lnTo>
                  <a:lnTo>
                    <a:pt x="51" y="17"/>
                  </a:lnTo>
                  <a:lnTo>
                    <a:pt x="51" y="20"/>
                  </a:lnTo>
                  <a:lnTo>
                    <a:pt x="54" y="23"/>
                  </a:lnTo>
                  <a:lnTo>
                    <a:pt x="54" y="26"/>
                  </a:lnTo>
                  <a:lnTo>
                    <a:pt x="54" y="28"/>
                  </a:lnTo>
                  <a:lnTo>
                    <a:pt x="51" y="31"/>
                  </a:lnTo>
                  <a:lnTo>
                    <a:pt x="51" y="34"/>
                  </a:lnTo>
                  <a:lnTo>
                    <a:pt x="51" y="37"/>
                  </a:lnTo>
                  <a:lnTo>
                    <a:pt x="49" y="40"/>
                  </a:lnTo>
                  <a:lnTo>
                    <a:pt x="49" y="43"/>
                  </a:lnTo>
                  <a:lnTo>
                    <a:pt x="46" y="43"/>
                  </a:lnTo>
                  <a:lnTo>
                    <a:pt x="46" y="46"/>
                  </a:lnTo>
                  <a:lnTo>
                    <a:pt x="43" y="49"/>
                  </a:lnTo>
                  <a:lnTo>
                    <a:pt x="40" y="49"/>
                  </a:lnTo>
                  <a:lnTo>
                    <a:pt x="37" y="51"/>
                  </a:lnTo>
                  <a:lnTo>
                    <a:pt x="34" y="51"/>
                  </a:lnTo>
                  <a:lnTo>
                    <a:pt x="31" y="51"/>
                  </a:lnTo>
                  <a:lnTo>
                    <a:pt x="28" y="51"/>
                  </a:lnTo>
                  <a:lnTo>
                    <a:pt x="26" y="51"/>
                  </a:lnTo>
                  <a:lnTo>
                    <a:pt x="23" y="51"/>
                  </a:lnTo>
                  <a:lnTo>
                    <a:pt x="20" y="51"/>
                  </a:lnTo>
                  <a:lnTo>
                    <a:pt x="17" y="49"/>
                  </a:lnTo>
                  <a:lnTo>
                    <a:pt x="14" y="49"/>
                  </a:lnTo>
                  <a:lnTo>
                    <a:pt x="11" y="49"/>
                  </a:lnTo>
                  <a:lnTo>
                    <a:pt x="11" y="46"/>
                  </a:lnTo>
                  <a:lnTo>
                    <a:pt x="8" y="43"/>
                  </a:lnTo>
                  <a:lnTo>
                    <a:pt x="6" y="40"/>
                  </a:lnTo>
                  <a:lnTo>
                    <a:pt x="6" y="37"/>
                  </a:lnTo>
                  <a:lnTo>
                    <a:pt x="3" y="34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0" y="28"/>
                  </a:lnTo>
                  <a:lnTo>
                    <a:pt x="0" y="26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510" name="Freeform 246"/>
            <p:cNvSpPr>
              <a:spLocks/>
            </p:cNvSpPr>
            <p:nvPr/>
          </p:nvSpPr>
          <p:spPr bwMode="auto">
            <a:xfrm>
              <a:off x="1113" y="2165"/>
              <a:ext cx="110" cy="39"/>
            </a:xfrm>
            <a:custGeom>
              <a:avLst/>
              <a:gdLst>
                <a:gd name="T0" fmla="*/ 0 w 149"/>
                <a:gd name="T1" fmla="*/ 2 h 49"/>
                <a:gd name="T2" fmla="*/ 1 w 149"/>
                <a:gd name="T3" fmla="*/ 0 h 49"/>
                <a:gd name="T4" fmla="*/ 1 w 149"/>
                <a:gd name="T5" fmla="*/ 0 h 49"/>
                <a:gd name="T6" fmla="*/ 0 60000 65536"/>
                <a:gd name="T7" fmla="*/ 0 60000 65536"/>
                <a:gd name="T8" fmla="*/ 0 60000 65536"/>
                <a:gd name="T9" fmla="*/ 0 w 149"/>
                <a:gd name="T10" fmla="*/ 0 h 49"/>
                <a:gd name="T11" fmla="*/ 149 w 149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9" h="49">
                  <a:moveTo>
                    <a:pt x="0" y="49"/>
                  </a:moveTo>
                  <a:lnTo>
                    <a:pt x="8" y="0"/>
                  </a:lnTo>
                  <a:lnTo>
                    <a:pt x="149" y="0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511" name="Line 247"/>
            <p:cNvSpPr>
              <a:spLocks noChangeShapeType="1"/>
            </p:cNvSpPr>
            <p:nvPr/>
          </p:nvSpPr>
          <p:spPr bwMode="auto">
            <a:xfrm>
              <a:off x="1223" y="2257"/>
              <a:ext cx="2" cy="5"/>
            </a:xfrm>
            <a:prstGeom prst="line">
              <a:avLst/>
            </a:prstGeom>
            <a:noFill/>
            <a:ln w="47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12" name="Group 248"/>
            <p:cNvGrpSpPr>
              <a:grpSpLocks/>
            </p:cNvGrpSpPr>
            <p:nvPr/>
          </p:nvGrpSpPr>
          <p:grpSpPr bwMode="auto">
            <a:xfrm>
              <a:off x="1116" y="2250"/>
              <a:ext cx="157" cy="46"/>
              <a:chOff x="1302" y="3117"/>
              <a:chExt cx="215" cy="57"/>
            </a:xfrm>
          </p:grpSpPr>
          <p:sp>
            <p:nvSpPr>
              <p:cNvPr id="17819" name="Freeform 249"/>
              <p:cNvSpPr>
                <a:spLocks/>
              </p:cNvSpPr>
              <p:nvPr/>
            </p:nvSpPr>
            <p:spPr bwMode="auto">
              <a:xfrm>
                <a:off x="1302" y="3117"/>
                <a:ext cx="215" cy="57"/>
              </a:xfrm>
              <a:custGeom>
                <a:avLst/>
                <a:gdLst>
                  <a:gd name="T0" fmla="*/ 215 w 215"/>
                  <a:gd name="T1" fmla="*/ 17 h 57"/>
                  <a:gd name="T2" fmla="*/ 212 w 215"/>
                  <a:gd name="T3" fmla="*/ 14 h 57"/>
                  <a:gd name="T4" fmla="*/ 212 w 215"/>
                  <a:gd name="T5" fmla="*/ 14 h 57"/>
                  <a:gd name="T6" fmla="*/ 209 w 215"/>
                  <a:gd name="T7" fmla="*/ 14 h 57"/>
                  <a:gd name="T8" fmla="*/ 209 w 215"/>
                  <a:gd name="T9" fmla="*/ 12 h 57"/>
                  <a:gd name="T10" fmla="*/ 143 w 215"/>
                  <a:gd name="T11" fmla="*/ 12 h 57"/>
                  <a:gd name="T12" fmla="*/ 143 w 215"/>
                  <a:gd name="T13" fmla="*/ 12 h 57"/>
                  <a:gd name="T14" fmla="*/ 137 w 215"/>
                  <a:gd name="T15" fmla="*/ 12 h 57"/>
                  <a:gd name="T16" fmla="*/ 134 w 215"/>
                  <a:gd name="T17" fmla="*/ 14 h 57"/>
                  <a:gd name="T18" fmla="*/ 132 w 215"/>
                  <a:gd name="T19" fmla="*/ 14 h 57"/>
                  <a:gd name="T20" fmla="*/ 71 w 215"/>
                  <a:gd name="T21" fmla="*/ 14 h 57"/>
                  <a:gd name="T22" fmla="*/ 66 w 215"/>
                  <a:gd name="T23" fmla="*/ 9 h 57"/>
                  <a:gd name="T24" fmla="*/ 60 w 215"/>
                  <a:gd name="T25" fmla="*/ 6 h 57"/>
                  <a:gd name="T26" fmla="*/ 54 w 215"/>
                  <a:gd name="T27" fmla="*/ 3 h 57"/>
                  <a:gd name="T28" fmla="*/ 46 w 215"/>
                  <a:gd name="T29" fmla="*/ 0 h 57"/>
                  <a:gd name="T30" fmla="*/ 40 w 215"/>
                  <a:gd name="T31" fmla="*/ 0 h 57"/>
                  <a:gd name="T32" fmla="*/ 31 w 215"/>
                  <a:gd name="T33" fmla="*/ 3 h 57"/>
                  <a:gd name="T34" fmla="*/ 26 w 215"/>
                  <a:gd name="T35" fmla="*/ 6 h 57"/>
                  <a:gd name="T36" fmla="*/ 20 w 215"/>
                  <a:gd name="T37" fmla="*/ 9 h 57"/>
                  <a:gd name="T38" fmla="*/ 14 w 215"/>
                  <a:gd name="T39" fmla="*/ 14 h 57"/>
                  <a:gd name="T40" fmla="*/ 8 w 215"/>
                  <a:gd name="T41" fmla="*/ 20 h 57"/>
                  <a:gd name="T42" fmla="*/ 5 w 215"/>
                  <a:gd name="T43" fmla="*/ 26 h 57"/>
                  <a:gd name="T44" fmla="*/ 3 w 215"/>
                  <a:gd name="T45" fmla="*/ 34 h 57"/>
                  <a:gd name="T46" fmla="*/ 0 w 215"/>
                  <a:gd name="T47" fmla="*/ 40 h 57"/>
                  <a:gd name="T48" fmla="*/ 0 w 215"/>
                  <a:gd name="T49" fmla="*/ 49 h 57"/>
                  <a:gd name="T50" fmla="*/ 5 w 215"/>
                  <a:gd name="T51" fmla="*/ 52 h 57"/>
                  <a:gd name="T52" fmla="*/ 5 w 215"/>
                  <a:gd name="T53" fmla="*/ 49 h 57"/>
                  <a:gd name="T54" fmla="*/ 5 w 215"/>
                  <a:gd name="T55" fmla="*/ 43 h 57"/>
                  <a:gd name="T56" fmla="*/ 5 w 215"/>
                  <a:gd name="T57" fmla="*/ 37 h 57"/>
                  <a:gd name="T58" fmla="*/ 8 w 215"/>
                  <a:gd name="T59" fmla="*/ 29 h 57"/>
                  <a:gd name="T60" fmla="*/ 14 w 215"/>
                  <a:gd name="T61" fmla="*/ 23 h 57"/>
                  <a:gd name="T62" fmla="*/ 17 w 215"/>
                  <a:gd name="T63" fmla="*/ 17 h 57"/>
                  <a:gd name="T64" fmla="*/ 20 w 215"/>
                  <a:gd name="T65" fmla="*/ 14 h 57"/>
                  <a:gd name="T66" fmla="*/ 26 w 215"/>
                  <a:gd name="T67" fmla="*/ 12 h 57"/>
                  <a:gd name="T68" fmla="*/ 34 w 215"/>
                  <a:gd name="T69" fmla="*/ 9 h 57"/>
                  <a:gd name="T70" fmla="*/ 40 w 215"/>
                  <a:gd name="T71" fmla="*/ 9 h 57"/>
                  <a:gd name="T72" fmla="*/ 46 w 215"/>
                  <a:gd name="T73" fmla="*/ 9 h 57"/>
                  <a:gd name="T74" fmla="*/ 51 w 215"/>
                  <a:gd name="T75" fmla="*/ 9 h 57"/>
                  <a:gd name="T76" fmla="*/ 57 w 215"/>
                  <a:gd name="T77" fmla="*/ 12 h 57"/>
                  <a:gd name="T78" fmla="*/ 63 w 215"/>
                  <a:gd name="T79" fmla="*/ 14 h 57"/>
                  <a:gd name="T80" fmla="*/ 69 w 215"/>
                  <a:gd name="T81" fmla="*/ 17 h 57"/>
                  <a:gd name="T82" fmla="*/ 71 w 215"/>
                  <a:gd name="T83" fmla="*/ 23 h 57"/>
                  <a:gd name="T84" fmla="*/ 77 w 215"/>
                  <a:gd name="T85" fmla="*/ 29 h 57"/>
                  <a:gd name="T86" fmla="*/ 80 w 215"/>
                  <a:gd name="T87" fmla="*/ 37 h 57"/>
                  <a:gd name="T88" fmla="*/ 80 w 215"/>
                  <a:gd name="T89" fmla="*/ 43 h 57"/>
                  <a:gd name="T90" fmla="*/ 80 w 215"/>
                  <a:gd name="T91" fmla="*/ 49 h 57"/>
                  <a:gd name="T92" fmla="*/ 132 w 215"/>
                  <a:gd name="T93" fmla="*/ 52 h 57"/>
                  <a:gd name="T94" fmla="*/ 132 w 215"/>
                  <a:gd name="T95" fmla="*/ 52 h 57"/>
                  <a:gd name="T96" fmla="*/ 134 w 215"/>
                  <a:gd name="T97" fmla="*/ 54 h 57"/>
                  <a:gd name="T98" fmla="*/ 134 w 215"/>
                  <a:gd name="T99" fmla="*/ 57 h 57"/>
                  <a:gd name="T100" fmla="*/ 137 w 215"/>
                  <a:gd name="T101" fmla="*/ 57 h 57"/>
                  <a:gd name="T102" fmla="*/ 209 w 215"/>
                  <a:gd name="T103" fmla="*/ 57 h 57"/>
                  <a:gd name="T104" fmla="*/ 209 w 215"/>
                  <a:gd name="T105" fmla="*/ 57 h 57"/>
                  <a:gd name="T106" fmla="*/ 212 w 215"/>
                  <a:gd name="T107" fmla="*/ 54 h 57"/>
                  <a:gd name="T108" fmla="*/ 212 w 215"/>
                  <a:gd name="T109" fmla="*/ 52 h 5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15"/>
                  <a:gd name="T166" fmla="*/ 0 h 57"/>
                  <a:gd name="T167" fmla="*/ 215 w 215"/>
                  <a:gd name="T168" fmla="*/ 57 h 5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15" h="57">
                    <a:moveTo>
                      <a:pt x="215" y="52"/>
                    </a:moveTo>
                    <a:lnTo>
                      <a:pt x="215" y="17"/>
                    </a:lnTo>
                    <a:lnTo>
                      <a:pt x="212" y="17"/>
                    </a:lnTo>
                    <a:lnTo>
                      <a:pt x="212" y="14"/>
                    </a:lnTo>
                    <a:lnTo>
                      <a:pt x="209" y="14"/>
                    </a:lnTo>
                    <a:lnTo>
                      <a:pt x="209" y="12"/>
                    </a:lnTo>
                    <a:lnTo>
                      <a:pt x="206" y="12"/>
                    </a:lnTo>
                    <a:lnTo>
                      <a:pt x="143" y="12"/>
                    </a:lnTo>
                    <a:lnTo>
                      <a:pt x="143" y="9"/>
                    </a:lnTo>
                    <a:lnTo>
                      <a:pt x="143" y="12"/>
                    </a:lnTo>
                    <a:lnTo>
                      <a:pt x="137" y="12"/>
                    </a:lnTo>
                    <a:lnTo>
                      <a:pt x="134" y="14"/>
                    </a:lnTo>
                    <a:lnTo>
                      <a:pt x="132" y="14"/>
                    </a:lnTo>
                    <a:lnTo>
                      <a:pt x="74" y="14"/>
                    </a:lnTo>
                    <a:lnTo>
                      <a:pt x="71" y="14"/>
                    </a:lnTo>
                    <a:lnTo>
                      <a:pt x="69" y="12"/>
                    </a:lnTo>
                    <a:lnTo>
                      <a:pt x="66" y="9"/>
                    </a:lnTo>
                    <a:lnTo>
                      <a:pt x="63" y="6"/>
                    </a:lnTo>
                    <a:lnTo>
                      <a:pt x="60" y="6"/>
                    </a:lnTo>
                    <a:lnTo>
                      <a:pt x="57" y="6"/>
                    </a:lnTo>
                    <a:lnTo>
                      <a:pt x="54" y="3"/>
                    </a:lnTo>
                    <a:lnTo>
                      <a:pt x="51" y="3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4" y="3"/>
                    </a:lnTo>
                    <a:lnTo>
                      <a:pt x="31" y="3"/>
                    </a:lnTo>
                    <a:lnTo>
                      <a:pt x="28" y="6"/>
                    </a:lnTo>
                    <a:lnTo>
                      <a:pt x="26" y="6"/>
                    </a:lnTo>
                    <a:lnTo>
                      <a:pt x="20" y="6"/>
                    </a:lnTo>
                    <a:lnTo>
                      <a:pt x="20" y="9"/>
                    </a:lnTo>
                    <a:lnTo>
                      <a:pt x="17" y="12"/>
                    </a:lnTo>
                    <a:lnTo>
                      <a:pt x="14" y="14"/>
                    </a:lnTo>
                    <a:lnTo>
                      <a:pt x="11" y="17"/>
                    </a:lnTo>
                    <a:lnTo>
                      <a:pt x="8" y="20"/>
                    </a:lnTo>
                    <a:lnTo>
                      <a:pt x="5" y="23"/>
                    </a:lnTo>
                    <a:lnTo>
                      <a:pt x="5" y="26"/>
                    </a:lnTo>
                    <a:lnTo>
                      <a:pt x="3" y="32"/>
                    </a:lnTo>
                    <a:lnTo>
                      <a:pt x="3" y="34"/>
                    </a:lnTo>
                    <a:lnTo>
                      <a:pt x="3" y="37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5" y="52"/>
                    </a:lnTo>
                    <a:lnTo>
                      <a:pt x="5" y="49"/>
                    </a:lnTo>
                    <a:lnTo>
                      <a:pt x="5" y="46"/>
                    </a:lnTo>
                    <a:lnTo>
                      <a:pt x="5" y="43"/>
                    </a:lnTo>
                    <a:lnTo>
                      <a:pt x="5" y="37"/>
                    </a:lnTo>
                    <a:lnTo>
                      <a:pt x="8" y="32"/>
                    </a:lnTo>
                    <a:lnTo>
                      <a:pt x="8" y="29"/>
                    </a:lnTo>
                    <a:lnTo>
                      <a:pt x="11" y="26"/>
                    </a:lnTo>
                    <a:lnTo>
                      <a:pt x="14" y="23"/>
                    </a:lnTo>
                    <a:lnTo>
                      <a:pt x="14" y="20"/>
                    </a:lnTo>
                    <a:lnTo>
                      <a:pt x="17" y="17"/>
                    </a:lnTo>
                    <a:lnTo>
                      <a:pt x="20" y="17"/>
                    </a:lnTo>
                    <a:lnTo>
                      <a:pt x="20" y="14"/>
                    </a:lnTo>
                    <a:lnTo>
                      <a:pt x="23" y="14"/>
                    </a:lnTo>
                    <a:lnTo>
                      <a:pt x="26" y="12"/>
                    </a:lnTo>
                    <a:lnTo>
                      <a:pt x="28" y="12"/>
                    </a:lnTo>
                    <a:lnTo>
                      <a:pt x="34" y="9"/>
                    </a:lnTo>
                    <a:lnTo>
                      <a:pt x="37" y="9"/>
                    </a:lnTo>
                    <a:lnTo>
                      <a:pt x="40" y="9"/>
                    </a:lnTo>
                    <a:lnTo>
                      <a:pt x="43" y="6"/>
                    </a:lnTo>
                    <a:lnTo>
                      <a:pt x="46" y="9"/>
                    </a:lnTo>
                    <a:lnTo>
                      <a:pt x="48" y="9"/>
                    </a:lnTo>
                    <a:lnTo>
                      <a:pt x="51" y="9"/>
                    </a:lnTo>
                    <a:lnTo>
                      <a:pt x="54" y="12"/>
                    </a:lnTo>
                    <a:lnTo>
                      <a:pt x="57" y="12"/>
                    </a:lnTo>
                    <a:lnTo>
                      <a:pt x="60" y="14"/>
                    </a:lnTo>
                    <a:lnTo>
                      <a:pt x="63" y="14"/>
                    </a:lnTo>
                    <a:lnTo>
                      <a:pt x="66" y="17"/>
                    </a:lnTo>
                    <a:lnTo>
                      <a:pt x="69" y="17"/>
                    </a:lnTo>
                    <a:lnTo>
                      <a:pt x="71" y="20"/>
                    </a:lnTo>
                    <a:lnTo>
                      <a:pt x="71" y="23"/>
                    </a:lnTo>
                    <a:lnTo>
                      <a:pt x="74" y="26"/>
                    </a:lnTo>
                    <a:lnTo>
                      <a:pt x="77" y="29"/>
                    </a:lnTo>
                    <a:lnTo>
                      <a:pt x="77" y="32"/>
                    </a:lnTo>
                    <a:lnTo>
                      <a:pt x="80" y="37"/>
                    </a:lnTo>
                    <a:lnTo>
                      <a:pt x="80" y="43"/>
                    </a:lnTo>
                    <a:lnTo>
                      <a:pt x="80" y="46"/>
                    </a:lnTo>
                    <a:lnTo>
                      <a:pt x="80" y="49"/>
                    </a:lnTo>
                    <a:lnTo>
                      <a:pt x="80" y="52"/>
                    </a:lnTo>
                    <a:lnTo>
                      <a:pt x="132" y="52"/>
                    </a:lnTo>
                    <a:lnTo>
                      <a:pt x="132" y="54"/>
                    </a:lnTo>
                    <a:lnTo>
                      <a:pt x="134" y="54"/>
                    </a:lnTo>
                    <a:lnTo>
                      <a:pt x="134" y="57"/>
                    </a:lnTo>
                    <a:lnTo>
                      <a:pt x="137" y="57"/>
                    </a:lnTo>
                    <a:lnTo>
                      <a:pt x="206" y="57"/>
                    </a:lnTo>
                    <a:lnTo>
                      <a:pt x="209" y="57"/>
                    </a:lnTo>
                    <a:lnTo>
                      <a:pt x="212" y="57"/>
                    </a:lnTo>
                    <a:lnTo>
                      <a:pt x="212" y="54"/>
                    </a:lnTo>
                    <a:lnTo>
                      <a:pt x="212" y="52"/>
                    </a:lnTo>
                    <a:lnTo>
                      <a:pt x="215" y="52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20" name="Freeform 250"/>
              <p:cNvSpPr>
                <a:spLocks/>
              </p:cNvSpPr>
              <p:nvPr/>
            </p:nvSpPr>
            <p:spPr bwMode="auto">
              <a:xfrm>
                <a:off x="1302" y="3117"/>
                <a:ext cx="215" cy="57"/>
              </a:xfrm>
              <a:custGeom>
                <a:avLst/>
                <a:gdLst>
                  <a:gd name="T0" fmla="*/ 215 w 215"/>
                  <a:gd name="T1" fmla="*/ 17 h 57"/>
                  <a:gd name="T2" fmla="*/ 212 w 215"/>
                  <a:gd name="T3" fmla="*/ 14 h 57"/>
                  <a:gd name="T4" fmla="*/ 212 w 215"/>
                  <a:gd name="T5" fmla="*/ 14 h 57"/>
                  <a:gd name="T6" fmla="*/ 209 w 215"/>
                  <a:gd name="T7" fmla="*/ 14 h 57"/>
                  <a:gd name="T8" fmla="*/ 209 w 215"/>
                  <a:gd name="T9" fmla="*/ 12 h 57"/>
                  <a:gd name="T10" fmla="*/ 143 w 215"/>
                  <a:gd name="T11" fmla="*/ 12 h 57"/>
                  <a:gd name="T12" fmla="*/ 143 w 215"/>
                  <a:gd name="T13" fmla="*/ 12 h 57"/>
                  <a:gd name="T14" fmla="*/ 137 w 215"/>
                  <a:gd name="T15" fmla="*/ 12 h 57"/>
                  <a:gd name="T16" fmla="*/ 134 w 215"/>
                  <a:gd name="T17" fmla="*/ 14 h 57"/>
                  <a:gd name="T18" fmla="*/ 132 w 215"/>
                  <a:gd name="T19" fmla="*/ 14 h 57"/>
                  <a:gd name="T20" fmla="*/ 71 w 215"/>
                  <a:gd name="T21" fmla="*/ 14 h 57"/>
                  <a:gd name="T22" fmla="*/ 66 w 215"/>
                  <a:gd name="T23" fmla="*/ 9 h 57"/>
                  <a:gd name="T24" fmla="*/ 60 w 215"/>
                  <a:gd name="T25" fmla="*/ 6 h 57"/>
                  <a:gd name="T26" fmla="*/ 54 w 215"/>
                  <a:gd name="T27" fmla="*/ 3 h 57"/>
                  <a:gd name="T28" fmla="*/ 46 w 215"/>
                  <a:gd name="T29" fmla="*/ 0 h 57"/>
                  <a:gd name="T30" fmla="*/ 40 w 215"/>
                  <a:gd name="T31" fmla="*/ 0 h 57"/>
                  <a:gd name="T32" fmla="*/ 31 w 215"/>
                  <a:gd name="T33" fmla="*/ 3 h 57"/>
                  <a:gd name="T34" fmla="*/ 26 w 215"/>
                  <a:gd name="T35" fmla="*/ 6 h 57"/>
                  <a:gd name="T36" fmla="*/ 20 w 215"/>
                  <a:gd name="T37" fmla="*/ 9 h 57"/>
                  <a:gd name="T38" fmla="*/ 14 w 215"/>
                  <a:gd name="T39" fmla="*/ 14 h 57"/>
                  <a:gd name="T40" fmla="*/ 8 w 215"/>
                  <a:gd name="T41" fmla="*/ 20 h 57"/>
                  <a:gd name="T42" fmla="*/ 5 w 215"/>
                  <a:gd name="T43" fmla="*/ 26 h 57"/>
                  <a:gd name="T44" fmla="*/ 3 w 215"/>
                  <a:gd name="T45" fmla="*/ 34 h 57"/>
                  <a:gd name="T46" fmla="*/ 0 w 215"/>
                  <a:gd name="T47" fmla="*/ 40 h 57"/>
                  <a:gd name="T48" fmla="*/ 0 w 215"/>
                  <a:gd name="T49" fmla="*/ 49 h 57"/>
                  <a:gd name="T50" fmla="*/ 5 w 215"/>
                  <a:gd name="T51" fmla="*/ 52 h 57"/>
                  <a:gd name="T52" fmla="*/ 5 w 215"/>
                  <a:gd name="T53" fmla="*/ 49 h 57"/>
                  <a:gd name="T54" fmla="*/ 5 w 215"/>
                  <a:gd name="T55" fmla="*/ 43 h 57"/>
                  <a:gd name="T56" fmla="*/ 5 w 215"/>
                  <a:gd name="T57" fmla="*/ 37 h 57"/>
                  <a:gd name="T58" fmla="*/ 8 w 215"/>
                  <a:gd name="T59" fmla="*/ 29 h 57"/>
                  <a:gd name="T60" fmla="*/ 14 w 215"/>
                  <a:gd name="T61" fmla="*/ 23 h 57"/>
                  <a:gd name="T62" fmla="*/ 17 w 215"/>
                  <a:gd name="T63" fmla="*/ 17 h 57"/>
                  <a:gd name="T64" fmla="*/ 20 w 215"/>
                  <a:gd name="T65" fmla="*/ 14 h 57"/>
                  <a:gd name="T66" fmla="*/ 26 w 215"/>
                  <a:gd name="T67" fmla="*/ 12 h 57"/>
                  <a:gd name="T68" fmla="*/ 34 w 215"/>
                  <a:gd name="T69" fmla="*/ 9 h 57"/>
                  <a:gd name="T70" fmla="*/ 40 w 215"/>
                  <a:gd name="T71" fmla="*/ 9 h 57"/>
                  <a:gd name="T72" fmla="*/ 46 w 215"/>
                  <a:gd name="T73" fmla="*/ 9 h 57"/>
                  <a:gd name="T74" fmla="*/ 51 w 215"/>
                  <a:gd name="T75" fmla="*/ 9 h 57"/>
                  <a:gd name="T76" fmla="*/ 57 w 215"/>
                  <a:gd name="T77" fmla="*/ 12 h 57"/>
                  <a:gd name="T78" fmla="*/ 63 w 215"/>
                  <a:gd name="T79" fmla="*/ 14 h 57"/>
                  <a:gd name="T80" fmla="*/ 69 w 215"/>
                  <a:gd name="T81" fmla="*/ 17 h 57"/>
                  <a:gd name="T82" fmla="*/ 71 w 215"/>
                  <a:gd name="T83" fmla="*/ 23 h 57"/>
                  <a:gd name="T84" fmla="*/ 77 w 215"/>
                  <a:gd name="T85" fmla="*/ 29 h 57"/>
                  <a:gd name="T86" fmla="*/ 80 w 215"/>
                  <a:gd name="T87" fmla="*/ 37 h 57"/>
                  <a:gd name="T88" fmla="*/ 80 w 215"/>
                  <a:gd name="T89" fmla="*/ 43 h 57"/>
                  <a:gd name="T90" fmla="*/ 80 w 215"/>
                  <a:gd name="T91" fmla="*/ 49 h 57"/>
                  <a:gd name="T92" fmla="*/ 132 w 215"/>
                  <a:gd name="T93" fmla="*/ 52 h 57"/>
                  <a:gd name="T94" fmla="*/ 132 w 215"/>
                  <a:gd name="T95" fmla="*/ 52 h 57"/>
                  <a:gd name="T96" fmla="*/ 134 w 215"/>
                  <a:gd name="T97" fmla="*/ 54 h 57"/>
                  <a:gd name="T98" fmla="*/ 134 w 215"/>
                  <a:gd name="T99" fmla="*/ 57 h 57"/>
                  <a:gd name="T100" fmla="*/ 137 w 215"/>
                  <a:gd name="T101" fmla="*/ 57 h 57"/>
                  <a:gd name="T102" fmla="*/ 209 w 215"/>
                  <a:gd name="T103" fmla="*/ 57 h 57"/>
                  <a:gd name="T104" fmla="*/ 209 w 215"/>
                  <a:gd name="T105" fmla="*/ 57 h 57"/>
                  <a:gd name="T106" fmla="*/ 212 w 215"/>
                  <a:gd name="T107" fmla="*/ 54 h 57"/>
                  <a:gd name="T108" fmla="*/ 212 w 215"/>
                  <a:gd name="T109" fmla="*/ 52 h 5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15"/>
                  <a:gd name="T166" fmla="*/ 0 h 57"/>
                  <a:gd name="T167" fmla="*/ 215 w 215"/>
                  <a:gd name="T168" fmla="*/ 57 h 5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15" h="57">
                    <a:moveTo>
                      <a:pt x="215" y="52"/>
                    </a:moveTo>
                    <a:lnTo>
                      <a:pt x="215" y="17"/>
                    </a:lnTo>
                    <a:lnTo>
                      <a:pt x="212" y="17"/>
                    </a:lnTo>
                    <a:lnTo>
                      <a:pt x="212" y="14"/>
                    </a:lnTo>
                    <a:lnTo>
                      <a:pt x="209" y="14"/>
                    </a:lnTo>
                    <a:lnTo>
                      <a:pt x="209" y="12"/>
                    </a:lnTo>
                    <a:lnTo>
                      <a:pt x="206" y="12"/>
                    </a:lnTo>
                    <a:lnTo>
                      <a:pt x="143" y="12"/>
                    </a:lnTo>
                    <a:lnTo>
                      <a:pt x="143" y="9"/>
                    </a:lnTo>
                    <a:lnTo>
                      <a:pt x="143" y="12"/>
                    </a:lnTo>
                    <a:lnTo>
                      <a:pt x="137" y="12"/>
                    </a:lnTo>
                    <a:lnTo>
                      <a:pt x="134" y="14"/>
                    </a:lnTo>
                    <a:lnTo>
                      <a:pt x="132" y="14"/>
                    </a:lnTo>
                    <a:lnTo>
                      <a:pt x="74" y="14"/>
                    </a:lnTo>
                    <a:lnTo>
                      <a:pt x="71" y="14"/>
                    </a:lnTo>
                    <a:lnTo>
                      <a:pt x="69" y="12"/>
                    </a:lnTo>
                    <a:lnTo>
                      <a:pt x="66" y="9"/>
                    </a:lnTo>
                    <a:lnTo>
                      <a:pt x="63" y="6"/>
                    </a:lnTo>
                    <a:lnTo>
                      <a:pt x="60" y="6"/>
                    </a:lnTo>
                    <a:lnTo>
                      <a:pt x="57" y="6"/>
                    </a:lnTo>
                    <a:lnTo>
                      <a:pt x="54" y="3"/>
                    </a:lnTo>
                    <a:lnTo>
                      <a:pt x="51" y="3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4" y="3"/>
                    </a:lnTo>
                    <a:lnTo>
                      <a:pt x="31" y="3"/>
                    </a:lnTo>
                    <a:lnTo>
                      <a:pt x="28" y="6"/>
                    </a:lnTo>
                    <a:lnTo>
                      <a:pt x="26" y="6"/>
                    </a:lnTo>
                    <a:lnTo>
                      <a:pt x="20" y="6"/>
                    </a:lnTo>
                    <a:lnTo>
                      <a:pt x="20" y="9"/>
                    </a:lnTo>
                    <a:lnTo>
                      <a:pt x="17" y="12"/>
                    </a:lnTo>
                    <a:lnTo>
                      <a:pt x="14" y="14"/>
                    </a:lnTo>
                    <a:lnTo>
                      <a:pt x="11" y="17"/>
                    </a:lnTo>
                    <a:lnTo>
                      <a:pt x="8" y="20"/>
                    </a:lnTo>
                    <a:lnTo>
                      <a:pt x="5" y="23"/>
                    </a:lnTo>
                    <a:lnTo>
                      <a:pt x="5" y="26"/>
                    </a:lnTo>
                    <a:lnTo>
                      <a:pt x="3" y="32"/>
                    </a:lnTo>
                    <a:lnTo>
                      <a:pt x="3" y="34"/>
                    </a:lnTo>
                    <a:lnTo>
                      <a:pt x="3" y="37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5" y="52"/>
                    </a:lnTo>
                    <a:lnTo>
                      <a:pt x="5" y="49"/>
                    </a:lnTo>
                    <a:lnTo>
                      <a:pt x="5" y="46"/>
                    </a:lnTo>
                    <a:lnTo>
                      <a:pt x="5" y="43"/>
                    </a:lnTo>
                    <a:lnTo>
                      <a:pt x="5" y="37"/>
                    </a:lnTo>
                    <a:lnTo>
                      <a:pt x="8" y="32"/>
                    </a:lnTo>
                    <a:lnTo>
                      <a:pt x="8" y="29"/>
                    </a:lnTo>
                    <a:lnTo>
                      <a:pt x="11" y="26"/>
                    </a:lnTo>
                    <a:lnTo>
                      <a:pt x="14" y="23"/>
                    </a:lnTo>
                    <a:lnTo>
                      <a:pt x="14" y="20"/>
                    </a:lnTo>
                    <a:lnTo>
                      <a:pt x="17" y="17"/>
                    </a:lnTo>
                    <a:lnTo>
                      <a:pt x="20" y="17"/>
                    </a:lnTo>
                    <a:lnTo>
                      <a:pt x="20" y="14"/>
                    </a:lnTo>
                    <a:lnTo>
                      <a:pt x="23" y="14"/>
                    </a:lnTo>
                    <a:lnTo>
                      <a:pt x="26" y="12"/>
                    </a:lnTo>
                    <a:lnTo>
                      <a:pt x="28" y="12"/>
                    </a:lnTo>
                    <a:lnTo>
                      <a:pt x="34" y="9"/>
                    </a:lnTo>
                    <a:lnTo>
                      <a:pt x="37" y="9"/>
                    </a:lnTo>
                    <a:lnTo>
                      <a:pt x="40" y="9"/>
                    </a:lnTo>
                    <a:lnTo>
                      <a:pt x="43" y="6"/>
                    </a:lnTo>
                    <a:lnTo>
                      <a:pt x="46" y="9"/>
                    </a:lnTo>
                    <a:lnTo>
                      <a:pt x="48" y="9"/>
                    </a:lnTo>
                    <a:lnTo>
                      <a:pt x="51" y="9"/>
                    </a:lnTo>
                    <a:lnTo>
                      <a:pt x="54" y="12"/>
                    </a:lnTo>
                    <a:lnTo>
                      <a:pt x="57" y="12"/>
                    </a:lnTo>
                    <a:lnTo>
                      <a:pt x="60" y="14"/>
                    </a:lnTo>
                    <a:lnTo>
                      <a:pt x="63" y="14"/>
                    </a:lnTo>
                    <a:lnTo>
                      <a:pt x="66" y="17"/>
                    </a:lnTo>
                    <a:lnTo>
                      <a:pt x="69" y="17"/>
                    </a:lnTo>
                    <a:lnTo>
                      <a:pt x="71" y="20"/>
                    </a:lnTo>
                    <a:lnTo>
                      <a:pt x="71" y="23"/>
                    </a:lnTo>
                    <a:lnTo>
                      <a:pt x="74" y="26"/>
                    </a:lnTo>
                    <a:lnTo>
                      <a:pt x="77" y="29"/>
                    </a:lnTo>
                    <a:lnTo>
                      <a:pt x="77" y="32"/>
                    </a:lnTo>
                    <a:lnTo>
                      <a:pt x="80" y="37"/>
                    </a:lnTo>
                    <a:lnTo>
                      <a:pt x="80" y="43"/>
                    </a:lnTo>
                    <a:lnTo>
                      <a:pt x="80" y="46"/>
                    </a:lnTo>
                    <a:lnTo>
                      <a:pt x="80" y="49"/>
                    </a:lnTo>
                    <a:lnTo>
                      <a:pt x="80" y="52"/>
                    </a:lnTo>
                    <a:lnTo>
                      <a:pt x="132" y="52"/>
                    </a:lnTo>
                    <a:lnTo>
                      <a:pt x="132" y="54"/>
                    </a:lnTo>
                    <a:lnTo>
                      <a:pt x="134" y="54"/>
                    </a:lnTo>
                    <a:lnTo>
                      <a:pt x="134" y="57"/>
                    </a:lnTo>
                    <a:lnTo>
                      <a:pt x="137" y="57"/>
                    </a:lnTo>
                    <a:lnTo>
                      <a:pt x="206" y="57"/>
                    </a:lnTo>
                    <a:lnTo>
                      <a:pt x="209" y="57"/>
                    </a:lnTo>
                    <a:lnTo>
                      <a:pt x="212" y="57"/>
                    </a:lnTo>
                    <a:lnTo>
                      <a:pt x="212" y="54"/>
                    </a:lnTo>
                    <a:lnTo>
                      <a:pt x="212" y="52"/>
                    </a:lnTo>
                    <a:lnTo>
                      <a:pt x="215" y="52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13" name="Freeform 251"/>
            <p:cNvSpPr>
              <a:spLocks/>
            </p:cNvSpPr>
            <p:nvPr/>
          </p:nvSpPr>
          <p:spPr bwMode="auto">
            <a:xfrm>
              <a:off x="1116" y="2250"/>
              <a:ext cx="161" cy="51"/>
            </a:xfrm>
            <a:custGeom>
              <a:avLst/>
              <a:gdLst>
                <a:gd name="T0" fmla="*/ 1 w 220"/>
                <a:gd name="T1" fmla="*/ 2 h 63"/>
                <a:gd name="T2" fmla="*/ 1 w 220"/>
                <a:gd name="T3" fmla="*/ 2 h 63"/>
                <a:gd name="T4" fmla="*/ 1 w 220"/>
                <a:gd name="T5" fmla="*/ 2 h 63"/>
                <a:gd name="T6" fmla="*/ 1 w 220"/>
                <a:gd name="T7" fmla="*/ 2 h 63"/>
                <a:gd name="T8" fmla="*/ 1 w 220"/>
                <a:gd name="T9" fmla="*/ 2 h 63"/>
                <a:gd name="T10" fmla="*/ 1 w 220"/>
                <a:gd name="T11" fmla="*/ 2 h 63"/>
                <a:gd name="T12" fmla="*/ 1 w 220"/>
                <a:gd name="T13" fmla="*/ 2 h 63"/>
                <a:gd name="T14" fmla="*/ 1 w 220"/>
                <a:gd name="T15" fmla="*/ 2 h 63"/>
                <a:gd name="T16" fmla="*/ 1 w 220"/>
                <a:gd name="T17" fmla="*/ 2 h 63"/>
                <a:gd name="T18" fmla="*/ 1 w 220"/>
                <a:gd name="T19" fmla="*/ 2 h 63"/>
                <a:gd name="T20" fmla="*/ 1 w 220"/>
                <a:gd name="T21" fmla="*/ 2 h 63"/>
                <a:gd name="T22" fmla="*/ 1 w 220"/>
                <a:gd name="T23" fmla="*/ 2 h 63"/>
                <a:gd name="T24" fmla="*/ 1 w 220"/>
                <a:gd name="T25" fmla="*/ 2 h 63"/>
                <a:gd name="T26" fmla="*/ 1 w 220"/>
                <a:gd name="T27" fmla="*/ 2 h 63"/>
                <a:gd name="T28" fmla="*/ 1 w 220"/>
                <a:gd name="T29" fmla="*/ 0 h 63"/>
                <a:gd name="T30" fmla="*/ 1 w 220"/>
                <a:gd name="T31" fmla="*/ 0 h 63"/>
                <a:gd name="T32" fmla="*/ 1 w 220"/>
                <a:gd name="T33" fmla="*/ 2 h 63"/>
                <a:gd name="T34" fmla="*/ 1 w 220"/>
                <a:gd name="T35" fmla="*/ 2 h 63"/>
                <a:gd name="T36" fmla="*/ 1 w 220"/>
                <a:gd name="T37" fmla="*/ 2 h 63"/>
                <a:gd name="T38" fmla="*/ 1 w 220"/>
                <a:gd name="T39" fmla="*/ 2 h 63"/>
                <a:gd name="T40" fmla="*/ 1 w 220"/>
                <a:gd name="T41" fmla="*/ 2 h 63"/>
                <a:gd name="T42" fmla="*/ 1 w 220"/>
                <a:gd name="T43" fmla="*/ 2 h 63"/>
                <a:gd name="T44" fmla="*/ 1 w 220"/>
                <a:gd name="T45" fmla="*/ 2 h 63"/>
                <a:gd name="T46" fmla="*/ 0 w 220"/>
                <a:gd name="T47" fmla="*/ 2 h 63"/>
                <a:gd name="T48" fmla="*/ 0 w 220"/>
                <a:gd name="T49" fmla="*/ 2 h 63"/>
                <a:gd name="T50" fmla="*/ 1 w 220"/>
                <a:gd name="T51" fmla="*/ 2 h 63"/>
                <a:gd name="T52" fmla="*/ 1 w 220"/>
                <a:gd name="T53" fmla="*/ 2 h 63"/>
                <a:gd name="T54" fmla="*/ 1 w 220"/>
                <a:gd name="T55" fmla="*/ 2 h 63"/>
                <a:gd name="T56" fmla="*/ 1 w 220"/>
                <a:gd name="T57" fmla="*/ 2 h 63"/>
                <a:gd name="T58" fmla="*/ 1 w 220"/>
                <a:gd name="T59" fmla="*/ 2 h 63"/>
                <a:gd name="T60" fmla="*/ 1 w 220"/>
                <a:gd name="T61" fmla="*/ 2 h 63"/>
                <a:gd name="T62" fmla="*/ 1 w 220"/>
                <a:gd name="T63" fmla="*/ 2 h 63"/>
                <a:gd name="T64" fmla="*/ 1 w 220"/>
                <a:gd name="T65" fmla="*/ 2 h 63"/>
                <a:gd name="T66" fmla="*/ 1 w 220"/>
                <a:gd name="T67" fmla="*/ 2 h 63"/>
                <a:gd name="T68" fmla="*/ 1 w 220"/>
                <a:gd name="T69" fmla="*/ 2 h 63"/>
                <a:gd name="T70" fmla="*/ 1 w 220"/>
                <a:gd name="T71" fmla="*/ 2 h 63"/>
                <a:gd name="T72" fmla="*/ 1 w 220"/>
                <a:gd name="T73" fmla="*/ 2 h 63"/>
                <a:gd name="T74" fmla="*/ 1 w 220"/>
                <a:gd name="T75" fmla="*/ 2 h 63"/>
                <a:gd name="T76" fmla="*/ 1 w 220"/>
                <a:gd name="T77" fmla="*/ 2 h 63"/>
                <a:gd name="T78" fmla="*/ 1 w 220"/>
                <a:gd name="T79" fmla="*/ 2 h 63"/>
                <a:gd name="T80" fmla="*/ 1 w 220"/>
                <a:gd name="T81" fmla="*/ 2 h 63"/>
                <a:gd name="T82" fmla="*/ 1 w 220"/>
                <a:gd name="T83" fmla="*/ 2 h 63"/>
                <a:gd name="T84" fmla="*/ 1 w 220"/>
                <a:gd name="T85" fmla="*/ 2 h 63"/>
                <a:gd name="T86" fmla="*/ 1 w 220"/>
                <a:gd name="T87" fmla="*/ 2 h 63"/>
                <a:gd name="T88" fmla="*/ 1 w 220"/>
                <a:gd name="T89" fmla="*/ 2 h 63"/>
                <a:gd name="T90" fmla="*/ 1 w 220"/>
                <a:gd name="T91" fmla="*/ 2 h 63"/>
                <a:gd name="T92" fmla="*/ 1 w 220"/>
                <a:gd name="T93" fmla="*/ 2 h 63"/>
                <a:gd name="T94" fmla="*/ 1 w 220"/>
                <a:gd name="T95" fmla="*/ 2 h 63"/>
                <a:gd name="T96" fmla="*/ 1 w 220"/>
                <a:gd name="T97" fmla="*/ 2 h 63"/>
                <a:gd name="T98" fmla="*/ 1 w 220"/>
                <a:gd name="T99" fmla="*/ 2 h 63"/>
                <a:gd name="T100" fmla="*/ 1 w 220"/>
                <a:gd name="T101" fmla="*/ 2 h 63"/>
                <a:gd name="T102" fmla="*/ 1 w 220"/>
                <a:gd name="T103" fmla="*/ 2 h 63"/>
                <a:gd name="T104" fmla="*/ 1 w 220"/>
                <a:gd name="T105" fmla="*/ 2 h 63"/>
                <a:gd name="T106" fmla="*/ 1 w 220"/>
                <a:gd name="T107" fmla="*/ 2 h 63"/>
                <a:gd name="T108" fmla="*/ 1 w 220"/>
                <a:gd name="T109" fmla="*/ 2 h 63"/>
                <a:gd name="T110" fmla="*/ 1 w 220"/>
                <a:gd name="T111" fmla="*/ 2 h 6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20"/>
                <a:gd name="T169" fmla="*/ 0 h 63"/>
                <a:gd name="T170" fmla="*/ 220 w 220"/>
                <a:gd name="T171" fmla="*/ 63 h 6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20" h="63">
                  <a:moveTo>
                    <a:pt x="220" y="57"/>
                  </a:moveTo>
                  <a:lnTo>
                    <a:pt x="220" y="20"/>
                  </a:lnTo>
                  <a:lnTo>
                    <a:pt x="220" y="17"/>
                  </a:lnTo>
                  <a:lnTo>
                    <a:pt x="218" y="17"/>
                  </a:lnTo>
                  <a:lnTo>
                    <a:pt x="218" y="14"/>
                  </a:lnTo>
                  <a:lnTo>
                    <a:pt x="215" y="14"/>
                  </a:lnTo>
                  <a:lnTo>
                    <a:pt x="146" y="14"/>
                  </a:lnTo>
                  <a:lnTo>
                    <a:pt x="146" y="9"/>
                  </a:lnTo>
                  <a:lnTo>
                    <a:pt x="146" y="14"/>
                  </a:lnTo>
                  <a:lnTo>
                    <a:pt x="143" y="14"/>
                  </a:lnTo>
                  <a:lnTo>
                    <a:pt x="140" y="14"/>
                  </a:lnTo>
                  <a:lnTo>
                    <a:pt x="140" y="17"/>
                  </a:lnTo>
                  <a:lnTo>
                    <a:pt x="137" y="17"/>
                  </a:lnTo>
                  <a:lnTo>
                    <a:pt x="77" y="17"/>
                  </a:lnTo>
                  <a:lnTo>
                    <a:pt x="74" y="17"/>
                  </a:lnTo>
                  <a:lnTo>
                    <a:pt x="71" y="14"/>
                  </a:lnTo>
                  <a:lnTo>
                    <a:pt x="69" y="12"/>
                  </a:lnTo>
                  <a:lnTo>
                    <a:pt x="66" y="9"/>
                  </a:lnTo>
                  <a:lnTo>
                    <a:pt x="63" y="6"/>
                  </a:lnTo>
                  <a:lnTo>
                    <a:pt x="60" y="6"/>
                  </a:lnTo>
                  <a:lnTo>
                    <a:pt x="54" y="3"/>
                  </a:lnTo>
                  <a:lnTo>
                    <a:pt x="51" y="3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3" y="9"/>
                  </a:lnTo>
                  <a:lnTo>
                    <a:pt x="20" y="12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1" y="17"/>
                  </a:lnTo>
                  <a:lnTo>
                    <a:pt x="8" y="23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3" y="34"/>
                  </a:lnTo>
                  <a:lnTo>
                    <a:pt x="3" y="37"/>
                  </a:lnTo>
                  <a:lnTo>
                    <a:pt x="3" y="40"/>
                  </a:lnTo>
                  <a:lnTo>
                    <a:pt x="0" y="46"/>
                  </a:lnTo>
                  <a:lnTo>
                    <a:pt x="0" y="49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5" y="60"/>
                  </a:lnTo>
                  <a:lnTo>
                    <a:pt x="5" y="57"/>
                  </a:lnTo>
                  <a:lnTo>
                    <a:pt x="5" y="54"/>
                  </a:lnTo>
                  <a:lnTo>
                    <a:pt x="5" y="49"/>
                  </a:lnTo>
                  <a:lnTo>
                    <a:pt x="5" y="46"/>
                  </a:lnTo>
                  <a:lnTo>
                    <a:pt x="5" y="43"/>
                  </a:lnTo>
                  <a:lnTo>
                    <a:pt x="5" y="40"/>
                  </a:lnTo>
                  <a:lnTo>
                    <a:pt x="8" y="34"/>
                  </a:lnTo>
                  <a:lnTo>
                    <a:pt x="11" y="32"/>
                  </a:lnTo>
                  <a:lnTo>
                    <a:pt x="11" y="29"/>
                  </a:lnTo>
                  <a:lnTo>
                    <a:pt x="14" y="26"/>
                  </a:lnTo>
                  <a:lnTo>
                    <a:pt x="14" y="23"/>
                  </a:lnTo>
                  <a:lnTo>
                    <a:pt x="17" y="20"/>
                  </a:lnTo>
                  <a:lnTo>
                    <a:pt x="20" y="17"/>
                  </a:lnTo>
                  <a:lnTo>
                    <a:pt x="23" y="17"/>
                  </a:lnTo>
                  <a:lnTo>
                    <a:pt x="26" y="14"/>
                  </a:lnTo>
                  <a:lnTo>
                    <a:pt x="28" y="12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7" y="9"/>
                  </a:lnTo>
                  <a:lnTo>
                    <a:pt x="40" y="9"/>
                  </a:lnTo>
                  <a:lnTo>
                    <a:pt x="46" y="9"/>
                  </a:lnTo>
                  <a:lnTo>
                    <a:pt x="48" y="9"/>
                  </a:lnTo>
                  <a:lnTo>
                    <a:pt x="51" y="9"/>
                  </a:lnTo>
                  <a:lnTo>
                    <a:pt x="54" y="12"/>
                  </a:lnTo>
                  <a:lnTo>
                    <a:pt x="57" y="12"/>
                  </a:lnTo>
                  <a:lnTo>
                    <a:pt x="60" y="12"/>
                  </a:lnTo>
                  <a:lnTo>
                    <a:pt x="63" y="14"/>
                  </a:lnTo>
                  <a:lnTo>
                    <a:pt x="66" y="17"/>
                  </a:lnTo>
                  <a:lnTo>
                    <a:pt x="69" y="17"/>
                  </a:lnTo>
                  <a:lnTo>
                    <a:pt x="71" y="20"/>
                  </a:lnTo>
                  <a:lnTo>
                    <a:pt x="74" y="23"/>
                  </a:lnTo>
                  <a:lnTo>
                    <a:pt x="74" y="26"/>
                  </a:lnTo>
                  <a:lnTo>
                    <a:pt x="77" y="29"/>
                  </a:lnTo>
                  <a:lnTo>
                    <a:pt x="80" y="32"/>
                  </a:lnTo>
                  <a:lnTo>
                    <a:pt x="80" y="34"/>
                  </a:lnTo>
                  <a:lnTo>
                    <a:pt x="83" y="40"/>
                  </a:lnTo>
                  <a:lnTo>
                    <a:pt x="83" y="43"/>
                  </a:lnTo>
                  <a:lnTo>
                    <a:pt x="83" y="46"/>
                  </a:lnTo>
                  <a:lnTo>
                    <a:pt x="83" y="49"/>
                  </a:lnTo>
                  <a:lnTo>
                    <a:pt x="83" y="54"/>
                  </a:lnTo>
                  <a:lnTo>
                    <a:pt x="83" y="57"/>
                  </a:lnTo>
                  <a:lnTo>
                    <a:pt x="137" y="57"/>
                  </a:lnTo>
                  <a:lnTo>
                    <a:pt x="137" y="60"/>
                  </a:lnTo>
                  <a:lnTo>
                    <a:pt x="140" y="60"/>
                  </a:lnTo>
                  <a:lnTo>
                    <a:pt x="140" y="63"/>
                  </a:lnTo>
                  <a:lnTo>
                    <a:pt x="143" y="63"/>
                  </a:lnTo>
                  <a:lnTo>
                    <a:pt x="215" y="63"/>
                  </a:lnTo>
                  <a:lnTo>
                    <a:pt x="218" y="63"/>
                  </a:lnTo>
                  <a:lnTo>
                    <a:pt x="220" y="60"/>
                  </a:lnTo>
                  <a:lnTo>
                    <a:pt x="220" y="57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14" name="Group 252"/>
            <p:cNvGrpSpPr>
              <a:grpSpLocks/>
            </p:cNvGrpSpPr>
            <p:nvPr/>
          </p:nvGrpSpPr>
          <p:grpSpPr bwMode="auto">
            <a:xfrm>
              <a:off x="1631" y="2257"/>
              <a:ext cx="50" cy="63"/>
              <a:chOff x="2004" y="3126"/>
              <a:chExt cx="69" cy="77"/>
            </a:xfrm>
          </p:grpSpPr>
          <p:sp>
            <p:nvSpPr>
              <p:cNvPr id="17817" name="Freeform 253"/>
              <p:cNvSpPr>
                <a:spLocks/>
              </p:cNvSpPr>
              <p:nvPr/>
            </p:nvSpPr>
            <p:spPr bwMode="auto">
              <a:xfrm>
                <a:off x="2004" y="3126"/>
                <a:ext cx="69" cy="77"/>
              </a:xfrm>
              <a:custGeom>
                <a:avLst/>
                <a:gdLst>
                  <a:gd name="T0" fmla="*/ 69 w 69"/>
                  <a:gd name="T1" fmla="*/ 43 h 77"/>
                  <a:gd name="T2" fmla="*/ 66 w 69"/>
                  <a:gd name="T3" fmla="*/ 51 h 77"/>
                  <a:gd name="T4" fmla="*/ 63 w 69"/>
                  <a:gd name="T5" fmla="*/ 60 h 77"/>
                  <a:gd name="T6" fmla="*/ 55 w 69"/>
                  <a:gd name="T7" fmla="*/ 68 h 77"/>
                  <a:gd name="T8" fmla="*/ 49 w 69"/>
                  <a:gd name="T9" fmla="*/ 71 h 77"/>
                  <a:gd name="T10" fmla="*/ 40 w 69"/>
                  <a:gd name="T11" fmla="*/ 77 h 77"/>
                  <a:gd name="T12" fmla="*/ 32 w 69"/>
                  <a:gd name="T13" fmla="*/ 77 h 77"/>
                  <a:gd name="T14" fmla="*/ 23 w 69"/>
                  <a:gd name="T15" fmla="*/ 74 h 77"/>
                  <a:gd name="T16" fmla="*/ 15 w 69"/>
                  <a:gd name="T17" fmla="*/ 71 h 77"/>
                  <a:gd name="T18" fmla="*/ 9 w 69"/>
                  <a:gd name="T19" fmla="*/ 63 h 77"/>
                  <a:gd name="T20" fmla="*/ 3 w 69"/>
                  <a:gd name="T21" fmla="*/ 54 h 77"/>
                  <a:gd name="T22" fmla="*/ 0 w 69"/>
                  <a:gd name="T23" fmla="*/ 45 h 77"/>
                  <a:gd name="T24" fmla="*/ 0 w 69"/>
                  <a:gd name="T25" fmla="*/ 37 h 77"/>
                  <a:gd name="T26" fmla="*/ 17 w 69"/>
                  <a:gd name="T27" fmla="*/ 34 h 77"/>
                  <a:gd name="T28" fmla="*/ 17 w 69"/>
                  <a:gd name="T29" fmla="*/ 28 h 77"/>
                  <a:gd name="T30" fmla="*/ 23 w 69"/>
                  <a:gd name="T31" fmla="*/ 25 h 77"/>
                  <a:gd name="T32" fmla="*/ 26 w 69"/>
                  <a:gd name="T33" fmla="*/ 23 h 77"/>
                  <a:gd name="T34" fmla="*/ 29 w 69"/>
                  <a:gd name="T35" fmla="*/ 20 h 77"/>
                  <a:gd name="T36" fmla="*/ 35 w 69"/>
                  <a:gd name="T37" fmla="*/ 17 h 77"/>
                  <a:gd name="T38" fmla="*/ 40 w 69"/>
                  <a:gd name="T39" fmla="*/ 20 h 77"/>
                  <a:gd name="T40" fmla="*/ 43 w 69"/>
                  <a:gd name="T41" fmla="*/ 23 h 77"/>
                  <a:gd name="T42" fmla="*/ 46 w 69"/>
                  <a:gd name="T43" fmla="*/ 25 h 77"/>
                  <a:gd name="T44" fmla="*/ 49 w 69"/>
                  <a:gd name="T45" fmla="*/ 28 h 77"/>
                  <a:gd name="T46" fmla="*/ 52 w 69"/>
                  <a:gd name="T47" fmla="*/ 34 h 77"/>
                  <a:gd name="T48" fmla="*/ 52 w 69"/>
                  <a:gd name="T49" fmla="*/ 37 h 77"/>
                  <a:gd name="T50" fmla="*/ 52 w 69"/>
                  <a:gd name="T51" fmla="*/ 43 h 77"/>
                  <a:gd name="T52" fmla="*/ 49 w 69"/>
                  <a:gd name="T53" fmla="*/ 48 h 77"/>
                  <a:gd name="T54" fmla="*/ 46 w 69"/>
                  <a:gd name="T55" fmla="*/ 51 h 77"/>
                  <a:gd name="T56" fmla="*/ 43 w 69"/>
                  <a:gd name="T57" fmla="*/ 57 h 77"/>
                  <a:gd name="T58" fmla="*/ 37 w 69"/>
                  <a:gd name="T59" fmla="*/ 57 h 77"/>
                  <a:gd name="T60" fmla="*/ 32 w 69"/>
                  <a:gd name="T61" fmla="*/ 57 h 77"/>
                  <a:gd name="T62" fmla="*/ 29 w 69"/>
                  <a:gd name="T63" fmla="*/ 57 h 77"/>
                  <a:gd name="T64" fmla="*/ 23 w 69"/>
                  <a:gd name="T65" fmla="*/ 54 h 77"/>
                  <a:gd name="T66" fmla="*/ 20 w 69"/>
                  <a:gd name="T67" fmla="*/ 51 h 77"/>
                  <a:gd name="T68" fmla="*/ 17 w 69"/>
                  <a:gd name="T69" fmla="*/ 45 h 77"/>
                  <a:gd name="T70" fmla="*/ 17 w 69"/>
                  <a:gd name="T71" fmla="*/ 43 h 77"/>
                  <a:gd name="T72" fmla="*/ 17 w 69"/>
                  <a:gd name="T73" fmla="*/ 37 h 77"/>
                  <a:gd name="T74" fmla="*/ 0 w 69"/>
                  <a:gd name="T75" fmla="*/ 28 h 77"/>
                  <a:gd name="T76" fmla="*/ 6 w 69"/>
                  <a:gd name="T77" fmla="*/ 17 h 77"/>
                  <a:gd name="T78" fmla="*/ 9 w 69"/>
                  <a:gd name="T79" fmla="*/ 11 h 77"/>
                  <a:gd name="T80" fmla="*/ 17 w 69"/>
                  <a:gd name="T81" fmla="*/ 5 h 77"/>
                  <a:gd name="T82" fmla="*/ 26 w 69"/>
                  <a:gd name="T83" fmla="*/ 0 h 77"/>
                  <a:gd name="T84" fmla="*/ 35 w 69"/>
                  <a:gd name="T85" fmla="*/ 0 h 77"/>
                  <a:gd name="T86" fmla="*/ 43 w 69"/>
                  <a:gd name="T87" fmla="*/ 0 h 77"/>
                  <a:gd name="T88" fmla="*/ 52 w 69"/>
                  <a:gd name="T89" fmla="*/ 5 h 77"/>
                  <a:gd name="T90" fmla="*/ 58 w 69"/>
                  <a:gd name="T91" fmla="*/ 11 h 77"/>
                  <a:gd name="T92" fmla="*/ 63 w 69"/>
                  <a:gd name="T93" fmla="*/ 17 h 77"/>
                  <a:gd name="T94" fmla="*/ 69 w 69"/>
                  <a:gd name="T95" fmla="*/ 28 h 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9"/>
                  <a:gd name="T145" fmla="*/ 0 h 77"/>
                  <a:gd name="T146" fmla="*/ 69 w 69"/>
                  <a:gd name="T147" fmla="*/ 77 h 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9" h="77">
                    <a:moveTo>
                      <a:pt x="69" y="37"/>
                    </a:moveTo>
                    <a:lnTo>
                      <a:pt x="69" y="37"/>
                    </a:lnTo>
                    <a:lnTo>
                      <a:pt x="69" y="43"/>
                    </a:lnTo>
                    <a:lnTo>
                      <a:pt x="69" y="45"/>
                    </a:lnTo>
                    <a:lnTo>
                      <a:pt x="69" y="48"/>
                    </a:lnTo>
                    <a:lnTo>
                      <a:pt x="66" y="51"/>
                    </a:lnTo>
                    <a:lnTo>
                      <a:pt x="66" y="54"/>
                    </a:lnTo>
                    <a:lnTo>
                      <a:pt x="63" y="57"/>
                    </a:lnTo>
                    <a:lnTo>
                      <a:pt x="63" y="60"/>
                    </a:lnTo>
                    <a:lnTo>
                      <a:pt x="60" y="63"/>
                    </a:lnTo>
                    <a:lnTo>
                      <a:pt x="58" y="66"/>
                    </a:lnTo>
                    <a:lnTo>
                      <a:pt x="55" y="68"/>
                    </a:lnTo>
                    <a:lnTo>
                      <a:pt x="52" y="71"/>
                    </a:lnTo>
                    <a:lnTo>
                      <a:pt x="49" y="71"/>
                    </a:lnTo>
                    <a:lnTo>
                      <a:pt x="46" y="74"/>
                    </a:lnTo>
                    <a:lnTo>
                      <a:pt x="43" y="74"/>
                    </a:lnTo>
                    <a:lnTo>
                      <a:pt x="40" y="77"/>
                    </a:lnTo>
                    <a:lnTo>
                      <a:pt x="37" y="77"/>
                    </a:lnTo>
                    <a:lnTo>
                      <a:pt x="35" y="77"/>
                    </a:lnTo>
                    <a:lnTo>
                      <a:pt x="32" y="77"/>
                    </a:lnTo>
                    <a:lnTo>
                      <a:pt x="29" y="77"/>
                    </a:lnTo>
                    <a:lnTo>
                      <a:pt x="26" y="74"/>
                    </a:lnTo>
                    <a:lnTo>
                      <a:pt x="23" y="74"/>
                    </a:lnTo>
                    <a:lnTo>
                      <a:pt x="20" y="71"/>
                    </a:lnTo>
                    <a:lnTo>
                      <a:pt x="17" y="71"/>
                    </a:lnTo>
                    <a:lnTo>
                      <a:pt x="15" y="71"/>
                    </a:lnTo>
                    <a:lnTo>
                      <a:pt x="12" y="68"/>
                    </a:lnTo>
                    <a:lnTo>
                      <a:pt x="9" y="66"/>
                    </a:lnTo>
                    <a:lnTo>
                      <a:pt x="9" y="63"/>
                    </a:lnTo>
                    <a:lnTo>
                      <a:pt x="6" y="60"/>
                    </a:lnTo>
                    <a:lnTo>
                      <a:pt x="6" y="57"/>
                    </a:lnTo>
                    <a:lnTo>
                      <a:pt x="3" y="54"/>
                    </a:lnTo>
                    <a:lnTo>
                      <a:pt x="3" y="51"/>
                    </a:lnTo>
                    <a:lnTo>
                      <a:pt x="0" y="48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17" y="37"/>
                    </a:lnTo>
                    <a:lnTo>
                      <a:pt x="17" y="34"/>
                    </a:lnTo>
                    <a:lnTo>
                      <a:pt x="17" y="31"/>
                    </a:lnTo>
                    <a:lnTo>
                      <a:pt x="17" y="28"/>
                    </a:lnTo>
                    <a:lnTo>
                      <a:pt x="20" y="25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9" y="20"/>
                    </a:lnTo>
                    <a:lnTo>
                      <a:pt x="32" y="17"/>
                    </a:lnTo>
                    <a:lnTo>
                      <a:pt x="35" y="17"/>
                    </a:lnTo>
                    <a:lnTo>
                      <a:pt x="37" y="17"/>
                    </a:lnTo>
                    <a:lnTo>
                      <a:pt x="40" y="20"/>
                    </a:lnTo>
                    <a:lnTo>
                      <a:pt x="43" y="23"/>
                    </a:lnTo>
                    <a:lnTo>
                      <a:pt x="46" y="23"/>
                    </a:lnTo>
                    <a:lnTo>
                      <a:pt x="46" y="25"/>
                    </a:lnTo>
                    <a:lnTo>
                      <a:pt x="49" y="25"/>
                    </a:lnTo>
                    <a:lnTo>
                      <a:pt x="49" y="28"/>
                    </a:lnTo>
                    <a:lnTo>
                      <a:pt x="52" y="31"/>
                    </a:lnTo>
                    <a:lnTo>
                      <a:pt x="52" y="34"/>
                    </a:lnTo>
                    <a:lnTo>
                      <a:pt x="52" y="37"/>
                    </a:lnTo>
                    <a:lnTo>
                      <a:pt x="52" y="40"/>
                    </a:lnTo>
                    <a:lnTo>
                      <a:pt x="52" y="43"/>
                    </a:lnTo>
                    <a:lnTo>
                      <a:pt x="52" y="45"/>
                    </a:lnTo>
                    <a:lnTo>
                      <a:pt x="49" y="45"/>
                    </a:lnTo>
                    <a:lnTo>
                      <a:pt x="49" y="48"/>
                    </a:lnTo>
                    <a:lnTo>
                      <a:pt x="46" y="51"/>
                    </a:lnTo>
                    <a:lnTo>
                      <a:pt x="46" y="54"/>
                    </a:lnTo>
                    <a:lnTo>
                      <a:pt x="43" y="54"/>
                    </a:lnTo>
                    <a:lnTo>
                      <a:pt x="43" y="57"/>
                    </a:lnTo>
                    <a:lnTo>
                      <a:pt x="40" y="57"/>
                    </a:lnTo>
                    <a:lnTo>
                      <a:pt x="37" y="57"/>
                    </a:lnTo>
                    <a:lnTo>
                      <a:pt x="35" y="57"/>
                    </a:lnTo>
                    <a:lnTo>
                      <a:pt x="32" y="57"/>
                    </a:lnTo>
                    <a:lnTo>
                      <a:pt x="29" y="57"/>
                    </a:lnTo>
                    <a:lnTo>
                      <a:pt x="26" y="57"/>
                    </a:lnTo>
                    <a:lnTo>
                      <a:pt x="23" y="54"/>
                    </a:lnTo>
                    <a:lnTo>
                      <a:pt x="23" y="51"/>
                    </a:lnTo>
                    <a:lnTo>
                      <a:pt x="20" y="51"/>
                    </a:lnTo>
                    <a:lnTo>
                      <a:pt x="20" y="48"/>
                    </a:lnTo>
                    <a:lnTo>
                      <a:pt x="17" y="48"/>
                    </a:lnTo>
                    <a:lnTo>
                      <a:pt x="17" y="45"/>
                    </a:lnTo>
                    <a:lnTo>
                      <a:pt x="17" y="43"/>
                    </a:lnTo>
                    <a:lnTo>
                      <a:pt x="17" y="40"/>
                    </a:lnTo>
                    <a:lnTo>
                      <a:pt x="15" y="37"/>
                    </a:lnTo>
                    <a:lnTo>
                      <a:pt x="17" y="37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3" y="23"/>
                    </a:lnTo>
                    <a:lnTo>
                      <a:pt x="6" y="17"/>
                    </a:lnTo>
                    <a:lnTo>
                      <a:pt x="9" y="14"/>
                    </a:lnTo>
                    <a:lnTo>
                      <a:pt x="9" y="11"/>
                    </a:lnTo>
                    <a:lnTo>
                      <a:pt x="12" y="8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20" y="3"/>
                    </a:lnTo>
                    <a:lnTo>
                      <a:pt x="23" y="3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32" y="0"/>
                    </a:lnTo>
                    <a:lnTo>
                      <a:pt x="35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3"/>
                    </a:lnTo>
                    <a:lnTo>
                      <a:pt x="49" y="3"/>
                    </a:lnTo>
                    <a:lnTo>
                      <a:pt x="52" y="5"/>
                    </a:lnTo>
                    <a:lnTo>
                      <a:pt x="55" y="8"/>
                    </a:lnTo>
                    <a:lnTo>
                      <a:pt x="58" y="11"/>
                    </a:lnTo>
                    <a:lnTo>
                      <a:pt x="60" y="14"/>
                    </a:lnTo>
                    <a:lnTo>
                      <a:pt x="63" y="17"/>
                    </a:lnTo>
                    <a:lnTo>
                      <a:pt x="66" y="23"/>
                    </a:lnTo>
                    <a:lnTo>
                      <a:pt x="66" y="25"/>
                    </a:lnTo>
                    <a:lnTo>
                      <a:pt x="69" y="28"/>
                    </a:lnTo>
                    <a:lnTo>
                      <a:pt x="69" y="31"/>
                    </a:lnTo>
                    <a:lnTo>
                      <a:pt x="69" y="37"/>
                    </a:lnTo>
                    <a:close/>
                  </a:path>
                </a:pathLst>
              </a:custGeom>
              <a:solidFill>
                <a:srgbClr val="2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18" name="Freeform 254"/>
              <p:cNvSpPr>
                <a:spLocks/>
              </p:cNvSpPr>
              <p:nvPr/>
            </p:nvSpPr>
            <p:spPr bwMode="auto">
              <a:xfrm>
                <a:off x="2004" y="3126"/>
                <a:ext cx="69" cy="77"/>
              </a:xfrm>
              <a:custGeom>
                <a:avLst/>
                <a:gdLst>
                  <a:gd name="T0" fmla="*/ 69 w 69"/>
                  <a:gd name="T1" fmla="*/ 43 h 77"/>
                  <a:gd name="T2" fmla="*/ 66 w 69"/>
                  <a:gd name="T3" fmla="*/ 51 h 77"/>
                  <a:gd name="T4" fmla="*/ 63 w 69"/>
                  <a:gd name="T5" fmla="*/ 60 h 77"/>
                  <a:gd name="T6" fmla="*/ 55 w 69"/>
                  <a:gd name="T7" fmla="*/ 68 h 77"/>
                  <a:gd name="T8" fmla="*/ 49 w 69"/>
                  <a:gd name="T9" fmla="*/ 71 h 77"/>
                  <a:gd name="T10" fmla="*/ 40 w 69"/>
                  <a:gd name="T11" fmla="*/ 77 h 77"/>
                  <a:gd name="T12" fmla="*/ 32 w 69"/>
                  <a:gd name="T13" fmla="*/ 77 h 77"/>
                  <a:gd name="T14" fmla="*/ 23 w 69"/>
                  <a:gd name="T15" fmla="*/ 74 h 77"/>
                  <a:gd name="T16" fmla="*/ 15 w 69"/>
                  <a:gd name="T17" fmla="*/ 71 h 77"/>
                  <a:gd name="T18" fmla="*/ 9 w 69"/>
                  <a:gd name="T19" fmla="*/ 63 h 77"/>
                  <a:gd name="T20" fmla="*/ 3 w 69"/>
                  <a:gd name="T21" fmla="*/ 54 h 77"/>
                  <a:gd name="T22" fmla="*/ 0 w 69"/>
                  <a:gd name="T23" fmla="*/ 45 h 77"/>
                  <a:gd name="T24" fmla="*/ 0 w 69"/>
                  <a:gd name="T25" fmla="*/ 37 h 77"/>
                  <a:gd name="T26" fmla="*/ 17 w 69"/>
                  <a:gd name="T27" fmla="*/ 34 h 77"/>
                  <a:gd name="T28" fmla="*/ 17 w 69"/>
                  <a:gd name="T29" fmla="*/ 28 h 77"/>
                  <a:gd name="T30" fmla="*/ 23 w 69"/>
                  <a:gd name="T31" fmla="*/ 25 h 77"/>
                  <a:gd name="T32" fmla="*/ 26 w 69"/>
                  <a:gd name="T33" fmla="*/ 23 h 77"/>
                  <a:gd name="T34" fmla="*/ 29 w 69"/>
                  <a:gd name="T35" fmla="*/ 20 h 77"/>
                  <a:gd name="T36" fmla="*/ 35 w 69"/>
                  <a:gd name="T37" fmla="*/ 17 h 77"/>
                  <a:gd name="T38" fmla="*/ 40 w 69"/>
                  <a:gd name="T39" fmla="*/ 20 h 77"/>
                  <a:gd name="T40" fmla="*/ 43 w 69"/>
                  <a:gd name="T41" fmla="*/ 23 h 77"/>
                  <a:gd name="T42" fmla="*/ 46 w 69"/>
                  <a:gd name="T43" fmla="*/ 25 h 77"/>
                  <a:gd name="T44" fmla="*/ 49 w 69"/>
                  <a:gd name="T45" fmla="*/ 28 h 77"/>
                  <a:gd name="T46" fmla="*/ 52 w 69"/>
                  <a:gd name="T47" fmla="*/ 34 h 77"/>
                  <a:gd name="T48" fmla="*/ 52 w 69"/>
                  <a:gd name="T49" fmla="*/ 37 h 77"/>
                  <a:gd name="T50" fmla="*/ 52 w 69"/>
                  <a:gd name="T51" fmla="*/ 43 h 77"/>
                  <a:gd name="T52" fmla="*/ 49 w 69"/>
                  <a:gd name="T53" fmla="*/ 48 h 77"/>
                  <a:gd name="T54" fmla="*/ 46 w 69"/>
                  <a:gd name="T55" fmla="*/ 51 h 77"/>
                  <a:gd name="T56" fmla="*/ 43 w 69"/>
                  <a:gd name="T57" fmla="*/ 57 h 77"/>
                  <a:gd name="T58" fmla="*/ 37 w 69"/>
                  <a:gd name="T59" fmla="*/ 57 h 77"/>
                  <a:gd name="T60" fmla="*/ 32 w 69"/>
                  <a:gd name="T61" fmla="*/ 57 h 77"/>
                  <a:gd name="T62" fmla="*/ 29 w 69"/>
                  <a:gd name="T63" fmla="*/ 57 h 77"/>
                  <a:gd name="T64" fmla="*/ 23 w 69"/>
                  <a:gd name="T65" fmla="*/ 54 h 77"/>
                  <a:gd name="T66" fmla="*/ 20 w 69"/>
                  <a:gd name="T67" fmla="*/ 51 h 77"/>
                  <a:gd name="T68" fmla="*/ 17 w 69"/>
                  <a:gd name="T69" fmla="*/ 45 h 77"/>
                  <a:gd name="T70" fmla="*/ 17 w 69"/>
                  <a:gd name="T71" fmla="*/ 43 h 77"/>
                  <a:gd name="T72" fmla="*/ 17 w 69"/>
                  <a:gd name="T73" fmla="*/ 37 h 77"/>
                  <a:gd name="T74" fmla="*/ 0 w 69"/>
                  <a:gd name="T75" fmla="*/ 28 h 77"/>
                  <a:gd name="T76" fmla="*/ 6 w 69"/>
                  <a:gd name="T77" fmla="*/ 17 h 77"/>
                  <a:gd name="T78" fmla="*/ 9 w 69"/>
                  <a:gd name="T79" fmla="*/ 11 h 77"/>
                  <a:gd name="T80" fmla="*/ 17 w 69"/>
                  <a:gd name="T81" fmla="*/ 5 h 77"/>
                  <a:gd name="T82" fmla="*/ 26 w 69"/>
                  <a:gd name="T83" fmla="*/ 0 h 77"/>
                  <a:gd name="T84" fmla="*/ 35 w 69"/>
                  <a:gd name="T85" fmla="*/ 0 h 77"/>
                  <a:gd name="T86" fmla="*/ 43 w 69"/>
                  <a:gd name="T87" fmla="*/ 0 h 77"/>
                  <a:gd name="T88" fmla="*/ 52 w 69"/>
                  <a:gd name="T89" fmla="*/ 5 h 77"/>
                  <a:gd name="T90" fmla="*/ 58 w 69"/>
                  <a:gd name="T91" fmla="*/ 11 h 77"/>
                  <a:gd name="T92" fmla="*/ 63 w 69"/>
                  <a:gd name="T93" fmla="*/ 17 h 77"/>
                  <a:gd name="T94" fmla="*/ 69 w 69"/>
                  <a:gd name="T95" fmla="*/ 28 h 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9"/>
                  <a:gd name="T145" fmla="*/ 0 h 77"/>
                  <a:gd name="T146" fmla="*/ 69 w 69"/>
                  <a:gd name="T147" fmla="*/ 77 h 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9" h="77">
                    <a:moveTo>
                      <a:pt x="69" y="37"/>
                    </a:moveTo>
                    <a:lnTo>
                      <a:pt x="69" y="37"/>
                    </a:lnTo>
                    <a:lnTo>
                      <a:pt x="69" y="43"/>
                    </a:lnTo>
                    <a:lnTo>
                      <a:pt x="69" y="45"/>
                    </a:lnTo>
                    <a:lnTo>
                      <a:pt x="69" y="48"/>
                    </a:lnTo>
                    <a:lnTo>
                      <a:pt x="66" y="51"/>
                    </a:lnTo>
                    <a:lnTo>
                      <a:pt x="66" y="54"/>
                    </a:lnTo>
                    <a:lnTo>
                      <a:pt x="63" y="57"/>
                    </a:lnTo>
                    <a:lnTo>
                      <a:pt x="63" y="60"/>
                    </a:lnTo>
                    <a:lnTo>
                      <a:pt x="60" y="63"/>
                    </a:lnTo>
                    <a:lnTo>
                      <a:pt x="58" y="66"/>
                    </a:lnTo>
                    <a:lnTo>
                      <a:pt x="55" y="68"/>
                    </a:lnTo>
                    <a:lnTo>
                      <a:pt x="52" y="71"/>
                    </a:lnTo>
                    <a:lnTo>
                      <a:pt x="49" y="71"/>
                    </a:lnTo>
                    <a:lnTo>
                      <a:pt x="46" y="74"/>
                    </a:lnTo>
                    <a:lnTo>
                      <a:pt x="43" y="74"/>
                    </a:lnTo>
                    <a:lnTo>
                      <a:pt x="40" y="77"/>
                    </a:lnTo>
                    <a:lnTo>
                      <a:pt x="37" y="77"/>
                    </a:lnTo>
                    <a:lnTo>
                      <a:pt x="35" y="77"/>
                    </a:lnTo>
                    <a:lnTo>
                      <a:pt x="32" y="77"/>
                    </a:lnTo>
                    <a:lnTo>
                      <a:pt x="29" y="77"/>
                    </a:lnTo>
                    <a:lnTo>
                      <a:pt x="26" y="74"/>
                    </a:lnTo>
                    <a:lnTo>
                      <a:pt x="23" y="74"/>
                    </a:lnTo>
                    <a:lnTo>
                      <a:pt x="20" y="71"/>
                    </a:lnTo>
                    <a:lnTo>
                      <a:pt x="17" y="71"/>
                    </a:lnTo>
                    <a:lnTo>
                      <a:pt x="15" y="71"/>
                    </a:lnTo>
                    <a:lnTo>
                      <a:pt x="12" y="68"/>
                    </a:lnTo>
                    <a:lnTo>
                      <a:pt x="9" y="66"/>
                    </a:lnTo>
                    <a:lnTo>
                      <a:pt x="9" y="63"/>
                    </a:lnTo>
                    <a:lnTo>
                      <a:pt x="6" y="60"/>
                    </a:lnTo>
                    <a:lnTo>
                      <a:pt x="6" y="57"/>
                    </a:lnTo>
                    <a:lnTo>
                      <a:pt x="3" y="54"/>
                    </a:lnTo>
                    <a:lnTo>
                      <a:pt x="3" y="51"/>
                    </a:lnTo>
                    <a:lnTo>
                      <a:pt x="0" y="48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17" y="37"/>
                    </a:lnTo>
                    <a:lnTo>
                      <a:pt x="17" y="34"/>
                    </a:lnTo>
                    <a:lnTo>
                      <a:pt x="17" y="31"/>
                    </a:lnTo>
                    <a:lnTo>
                      <a:pt x="17" y="28"/>
                    </a:lnTo>
                    <a:lnTo>
                      <a:pt x="20" y="25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9" y="20"/>
                    </a:lnTo>
                    <a:lnTo>
                      <a:pt x="32" y="17"/>
                    </a:lnTo>
                    <a:lnTo>
                      <a:pt x="35" y="17"/>
                    </a:lnTo>
                    <a:lnTo>
                      <a:pt x="37" y="17"/>
                    </a:lnTo>
                    <a:lnTo>
                      <a:pt x="40" y="20"/>
                    </a:lnTo>
                    <a:lnTo>
                      <a:pt x="43" y="23"/>
                    </a:lnTo>
                    <a:lnTo>
                      <a:pt x="46" y="23"/>
                    </a:lnTo>
                    <a:lnTo>
                      <a:pt x="46" y="25"/>
                    </a:lnTo>
                    <a:lnTo>
                      <a:pt x="49" y="25"/>
                    </a:lnTo>
                    <a:lnTo>
                      <a:pt x="49" y="28"/>
                    </a:lnTo>
                    <a:lnTo>
                      <a:pt x="52" y="31"/>
                    </a:lnTo>
                    <a:lnTo>
                      <a:pt x="52" y="34"/>
                    </a:lnTo>
                    <a:lnTo>
                      <a:pt x="52" y="37"/>
                    </a:lnTo>
                    <a:lnTo>
                      <a:pt x="52" y="40"/>
                    </a:lnTo>
                    <a:lnTo>
                      <a:pt x="52" y="43"/>
                    </a:lnTo>
                    <a:lnTo>
                      <a:pt x="52" y="45"/>
                    </a:lnTo>
                    <a:lnTo>
                      <a:pt x="49" y="45"/>
                    </a:lnTo>
                    <a:lnTo>
                      <a:pt x="49" y="48"/>
                    </a:lnTo>
                    <a:lnTo>
                      <a:pt x="46" y="51"/>
                    </a:lnTo>
                    <a:lnTo>
                      <a:pt x="46" y="54"/>
                    </a:lnTo>
                    <a:lnTo>
                      <a:pt x="43" y="54"/>
                    </a:lnTo>
                    <a:lnTo>
                      <a:pt x="43" y="57"/>
                    </a:lnTo>
                    <a:lnTo>
                      <a:pt x="40" y="57"/>
                    </a:lnTo>
                    <a:lnTo>
                      <a:pt x="37" y="57"/>
                    </a:lnTo>
                    <a:lnTo>
                      <a:pt x="35" y="57"/>
                    </a:lnTo>
                    <a:lnTo>
                      <a:pt x="32" y="57"/>
                    </a:lnTo>
                    <a:lnTo>
                      <a:pt x="29" y="57"/>
                    </a:lnTo>
                    <a:lnTo>
                      <a:pt x="26" y="57"/>
                    </a:lnTo>
                    <a:lnTo>
                      <a:pt x="23" y="54"/>
                    </a:lnTo>
                    <a:lnTo>
                      <a:pt x="23" y="51"/>
                    </a:lnTo>
                    <a:lnTo>
                      <a:pt x="20" y="51"/>
                    </a:lnTo>
                    <a:lnTo>
                      <a:pt x="20" y="48"/>
                    </a:lnTo>
                    <a:lnTo>
                      <a:pt x="17" y="48"/>
                    </a:lnTo>
                    <a:lnTo>
                      <a:pt x="17" y="45"/>
                    </a:lnTo>
                    <a:lnTo>
                      <a:pt x="17" y="43"/>
                    </a:lnTo>
                    <a:lnTo>
                      <a:pt x="17" y="40"/>
                    </a:lnTo>
                    <a:lnTo>
                      <a:pt x="15" y="37"/>
                    </a:lnTo>
                    <a:lnTo>
                      <a:pt x="17" y="37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3" y="23"/>
                    </a:lnTo>
                    <a:lnTo>
                      <a:pt x="6" y="17"/>
                    </a:lnTo>
                    <a:lnTo>
                      <a:pt x="9" y="14"/>
                    </a:lnTo>
                    <a:lnTo>
                      <a:pt x="9" y="11"/>
                    </a:lnTo>
                    <a:lnTo>
                      <a:pt x="12" y="8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20" y="3"/>
                    </a:lnTo>
                    <a:lnTo>
                      <a:pt x="23" y="3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32" y="0"/>
                    </a:lnTo>
                    <a:lnTo>
                      <a:pt x="35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3"/>
                    </a:lnTo>
                    <a:lnTo>
                      <a:pt x="49" y="3"/>
                    </a:lnTo>
                    <a:lnTo>
                      <a:pt x="52" y="5"/>
                    </a:lnTo>
                    <a:lnTo>
                      <a:pt x="55" y="8"/>
                    </a:lnTo>
                    <a:lnTo>
                      <a:pt x="58" y="11"/>
                    </a:lnTo>
                    <a:lnTo>
                      <a:pt x="60" y="14"/>
                    </a:lnTo>
                    <a:lnTo>
                      <a:pt x="63" y="17"/>
                    </a:lnTo>
                    <a:lnTo>
                      <a:pt x="66" y="23"/>
                    </a:lnTo>
                    <a:lnTo>
                      <a:pt x="66" y="25"/>
                    </a:lnTo>
                    <a:lnTo>
                      <a:pt x="69" y="28"/>
                    </a:lnTo>
                    <a:lnTo>
                      <a:pt x="69" y="31"/>
                    </a:lnTo>
                    <a:lnTo>
                      <a:pt x="69" y="37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15" name="Freeform 255"/>
            <p:cNvSpPr>
              <a:spLocks/>
            </p:cNvSpPr>
            <p:nvPr/>
          </p:nvSpPr>
          <p:spPr bwMode="auto">
            <a:xfrm>
              <a:off x="1631" y="2257"/>
              <a:ext cx="55" cy="68"/>
            </a:xfrm>
            <a:custGeom>
              <a:avLst/>
              <a:gdLst>
                <a:gd name="T0" fmla="*/ 1 w 75"/>
                <a:gd name="T1" fmla="*/ 2 h 83"/>
                <a:gd name="T2" fmla="*/ 1 w 75"/>
                <a:gd name="T3" fmla="*/ 2 h 83"/>
                <a:gd name="T4" fmla="*/ 1 w 75"/>
                <a:gd name="T5" fmla="*/ 2 h 83"/>
                <a:gd name="T6" fmla="*/ 1 w 75"/>
                <a:gd name="T7" fmla="*/ 2 h 83"/>
                <a:gd name="T8" fmla="*/ 1 w 75"/>
                <a:gd name="T9" fmla="*/ 2 h 83"/>
                <a:gd name="T10" fmla="*/ 1 w 75"/>
                <a:gd name="T11" fmla="*/ 2 h 83"/>
                <a:gd name="T12" fmla="*/ 1 w 75"/>
                <a:gd name="T13" fmla="*/ 2 h 83"/>
                <a:gd name="T14" fmla="*/ 1 w 75"/>
                <a:gd name="T15" fmla="*/ 2 h 83"/>
                <a:gd name="T16" fmla="*/ 1 w 75"/>
                <a:gd name="T17" fmla="*/ 2 h 83"/>
                <a:gd name="T18" fmla="*/ 1 w 75"/>
                <a:gd name="T19" fmla="*/ 2 h 83"/>
                <a:gd name="T20" fmla="*/ 1 w 75"/>
                <a:gd name="T21" fmla="*/ 2 h 83"/>
                <a:gd name="T22" fmla="*/ 0 w 75"/>
                <a:gd name="T23" fmla="*/ 2 h 83"/>
                <a:gd name="T24" fmla="*/ 0 w 75"/>
                <a:gd name="T25" fmla="*/ 2 h 83"/>
                <a:gd name="T26" fmla="*/ 1 w 75"/>
                <a:gd name="T27" fmla="*/ 2 h 83"/>
                <a:gd name="T28" fmla="*/ 1 w 75"/>
                <a:gd name="T29" fmla="*/ 2 h 83"/>
                <a:gd name="T30" fmla="*/ 1 w 75"/>
                <a:gd name="T31" fmla="*/ 2 h 83"/>
                <a:gd name="T32" fmla="*/ 1 w 75"/>
                <a:gd name="T33" fmla="*/ 2 h 83"/>
                <a:gd name="T34" fmla="*/ 1 w 75"/>
                <a:gd name="T35" fmla="*/ 2 h 83"/>
                <a:gd name="T36" fmla="*/ 1 w 75"/>
                <a:gd name="T37" fmla="*/ 2 h 83"/>
                <a:gd name="T38" fmla="*/ 1 w 75"/>
                <a:gd name="T39" fmla="*/ 2 h 83"/>
                <a:gd name="T40" fmla="*/ 1 w 75"/>
                <a:gd name="T41" fmla="*/ 2 h 83"/>
                <a:gd name="T42" fmla="*/ 1 w 75"/>
                <a:gd name="T43" fmla="*/ 2 h 83"/>
                <a:gd name="T44" fmla="*/ 1 w 75"/>
                <a:gd name="T45" fmla="*/ 2 h 83"/>
                <a:gd name="T46" fmla="*/ 1 w 75"/>
                <a:gd name="T47" fmla="*/ 2 h 83"/>
                <a:gd name="T48" fmla="*/ 1 w 75"/>
                <a:gd name="T49" fmla="*/ 2 h 83"/>
                <a:gd name="T50" fmla="*/ 1 w 75"/>
                <a:gd name="T51" fmla="*/ 2 h 83"/>
                <a:gd name="T52" fmla="*/ 1 w 75"/>
                <a:gd name="T53" fmla="*/ 2 h 83"/>
                <a:gd name="T54" fmla="*/ 1 w 75"/>
                <a:gd name="T55" fmla="*/ 2 h 83"/>
                <a:gd name="T56" fmla="*/ 1 w 75"/>
                <a:gd name="T57" fmla="*/ 2 h 83"/>
                <a:gd name="T58" fmla="*/ 1 w 75"/>
                <a:gd name="T59" fmla="*/ 2 h 83"/>
                <a:gd name="T60" fmla="*/ 1 w 75"/>
                <a:gd name="T61" fmla="*/ 2 h 83"/>
                <a:gd name="T62" fmla="*/ 1 w 75"/>
                <a:gd name="T63" fmla="*/ 2 h 83"/>
                <a:gd name="T64" fmla="*/ 1 w 75"/>
                <a:gd name="T65" fmla="*/ 2 h 83"/>
                <a:gd name="T66" fmla="*/ 1 w 75"/>
                <a:gd name="T67" fmla="*/ 2 h 83"/>
                <a:gd name="T68" fmla="*/ 1 w 75"/>
                <a:gd name="T69" fmla="*/ 2 h 83"/>
                <a:gd name="T70" fmla="*/ 1 w 75"/>
                <a:gd name="T71" fmla="*/ 2 h 83"/>
                <a:gd name="T72" fmla="*/ 1 w 75"/>
                <a:gd name="T73" fmla="*/ 2 h 83"/>
                <a:gd name="T74" fmla="*/ 0 w 75"/>
                <a:gd name="T75" fmla="*/ 2 h 83"/>
                <a:gd name="T76" fmla="*/ 1 w 75"/>
                <a:gd name="T77" fmla="*/ 2 h 83"/>
                <a:gd name="T78" fmla="*/ 1 w 75"/>
                <a:gd name="T79" fmla="*/ 2 h 83"/>
                <a:gd name="T80" fmla="*/ 1 w 75"/>
                <a:gd name="T81" fmla="*/ 2 h 83"/>
                <a:gd name="T82" fmla="*/ 1 w 75"/>
                <a:gd name="T83" fmla="*/ 0 h 83"/>
                <a:gd name="T84" fmla="*/ 1 w 75"/>
                <a:gd name="T85" fmla="*/ 0 h 83"/>
                <a:gd name="T86" fmla="*/ 1 w 75"/>
                <a:gd name="T87" fmla="*/ 0 h 83"/>
                <a:gd name="T88" fmla="*/ 1 w 75"/>
                <a:gd name="T89" fmla="*/ 2 h 83"/>
                <a:gd name="T90" fmla="*/ 1 w 75"/>
                <a:gd name="T91" fmla="*/ 2 h 83"/>
                <a:gd name="T92" fmla="*/ 1 w 75"/>
                <a:gd name="T93" fmla="*/ 2 h 83"/>
                <a:gd name="T94" fmla="*/ 1 w 75"/>
                <a:gd name="T95" fmla="*/ 2 h 8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"/>
                <a:gd name="T145" fmla="*/ 0 h 83"/>
                <a:gd name="T146" fmla="*/ 75 w 75"/>
                <a:gd name="T147" fmla="*/ 83 h 8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" h="83">
                  <a:moveTo>
                    <a:pt x="75" y="37"/>
                  </a:moveTo>
                  <a:lnTo>
                    <a:pt x="75" y="40"/>
                  </a:lnTo>
                  <a:lnTo>
                    <a:pt x="75" y="45"/>
                  </a:lnTo>
                  <a:lnTo>
                    <a:pt x="75" y="48"/>
                  </a:lnTo>
                  <a:lnTo>
                    <a:pt x="75" y="54"/>
                  </a:lnTo>
                  <a:lnTo>
                    <a:pt x="75" y="57"/>
                  </a:lnTo>
                  <a:lnTo>
                    <a:pt x="72" y="60"/>
                  </a:lnTo>
                  <a:lnTo>
                    <a:pt x="72" y="63"/>
                  </a:lnTo>
                  <a:lnTo>
                    <a:pt x="69" y="66"/>
                  </a:lnTo>
                  <a:lnTo>
                    <a:pt x="66" y="68"/>
                  </a:lnTo>
                  <a:lnTo>
                    <a:pt x="63" y="71"/>
                  </a:lnTo>
                  <a:lnTo>
                    <a:pt x="60" y="74"/>
                  </a:lnTo>
                  <a:lnTo>
                    <a:pt x="58" y="77"/>
                  </a:lnTo>
                  <a:lnTo>
                    <a:pt x="52" y="80"/>
                  </a:lnTo>
                  <a:lnTo>
                    <a:pt x="49" y="80"/>
                  </a:lnTo>
                  <a:lnTo>
                    <a:pt x="46" y="83"/>
                  </a:lnTo>
                  <a:lnTo>
                    <a:pt x="43" y="83"/>
                  </a:lnTo>
                  <a:lnTo>
                    <a:pt x="37" y="83"/>
                  </a:lnTo>
                  <a:lnTo>
                    <a:pt x="35" y="83"/>
                  </a:lnTo>
                  <a:lnTo>
                    <a:pt x="32" y="83"/>
                  </a:lnTo>
                  <a:lnTo>
                    <a:pt x="29" y="80"/>
                  </a:lnTo>
                  <a:lnTo>
                    <a:pt x="23" y="80"/>
                  </a:lnTo>
                  <a:lnTo>
                    <a:pt x="20" y="80"/>
                  </a:lnTo>
                  <a:lnTo>
                    <a:pt x="17" y="77"/>
                  </a:lnTo>
                  <a:lnTo>
                    <a:pt x="15" y="74"/>
                  </a:lnTo>
                  <a:lnTo>
                    <a:pt x="15" y="71"/>
                  </a:lnTo>
                  <a:lnTo>
                    <a:pt x="12" y="71"/>
                  </a:lnTo>
                  <a:lnTo>
                    <a:pt x="9" y="68"/>
                  </a:lnTo>
                  <a:lnTo>
                    <a:pt x="6" y="66"/>
                  </a:lnTo>
                  <a:lnTo>
                    <a:pt x="6" y="63"/>
                  </a:lnTo>
                  <a:lnTo>
                    <a:pt x="3" y="60"/>
                  </a:lnTo>
                  <a:lnTo>
                    <a:pt x="3" y="57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17" y="37"/>
                  </a:lnTo>
                  <a:lnTo>
                    <a:pt x="20" y="34"/>
                  </a:lnTo>
                  <a:lnTo>
                    <a:pt x="20" y="31"/>
                  </a:lnTo>
                  <a:lnTo>
                    <a:pt x="20" y="28"/>
                  </a:lnTo>
                  <a:lnTo>
                    <a:pt x="23" y="28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9" y="23"/>
                  </a:lnTo>
                  <a:lnTo>
                    <a:pt x="32" y="20"/>
                  </a:lnTo>
                  <a:lnTo>
                    <a:pt x="35" y="20"/>
                  </a:lnTo>
                  <a:lnTo>
                    <a:pt x="37" y="20"/>
                  </a:lnTo>
                  <a:lnTo>
                    <a:pt x="40" y="20"/>
                  </a:lnTo>
                  <a:lnTo>
                    <a:pt x="43" y="20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9" y="23"/>
                  </a:lnTo>
                  <a:lnTo>
                    <a:pt x="49" y="25"/>
                  </a:lnTo>
                  <a:lnTo>
                    <a:pt x="52" y="25"/>
                  </a:lnTo>
                  <a:lnTo>
                    <a:pt x="52" y="28"/>
                  </a:lnTo>
                  <a:lnTo>
                    <a:pt x="55" y="31"/>
                  </a:lnTo>
                  <a:lnTo>
                    <a:pt x="58" y="34"/>
                  </a:lnTo>
                  <a:lnTo>
                    <a:pt x="58" y="37"/>
                  </a:lnTo>
                  <a:lnTo>
                    <a:pt x="58" y="40"/>
                  </a:lnTo>
                  <a:lnTo>
                    <a:pt x="58" y="43"/>
                  </a:lnTo>
                  <a:lnTo>
                    <a:pt x="58" y="45"/>
                  </a:lnTo>
                  <a:lnTo>
                    <a:pt x="58" y="48"/>
                  </a:lnTo>
                  <a:lnTo>
                    <a:pt x="55" y="48"/>
                  </a:lnTo>
                  <a:lnTo>
                    <a:pt x="55" y="51"/>
                  </a:lnTo>
                  <a:lnTo>
                    <a:pt x="52" y="54"/>
                  </a:lnTo>
                  <a:lnTo>
                    <a:pt x="52" y="57"/>
                  </a:lnTo>
                  <a:lnTo>
                    <a:pt x="49" y="60"/>
                  </a:lnTo>
                  <a:lnTo>
                    <a:pt x="46" y="60"/>
                  </a:lnTo>
                  <a:lnTo>
                    <a:pt x="46" y="63"/>
                  </a:lnTo>
                  <a:lnTo>
                    <a:pt x="43" y="63"/>
                  </a:lnTo>
                  <a:lnTo>
                    <a:pt x="40" y="63"/>
                  </a:lnTo>
                  <a:lnTo>
                    <a:pt x="37" y="63"/>
                  </a:lnTo>
                  <a:lnTo>
                    <a:pt x="35" y="63"/>
                  </a:lnTo>
                  <a:lnTo>
                    <a:pt x="32" y="63"/>
                  </a:lnTo>
                  <a:lnTo>
                    <a:pt x="29" y="63"/>
                  </a:lnTo>
                  <a:lnTo>
                    <a:pt x="29" y="60"/>
                  </a:lnTo>
                  <a:lnTo>
                    <a:pt x="26" y="60"/>
                  </a:lnTo>
                  <a:lnTo>
                    <a:pt x="23" y="57"/>
                  </a:lnTo>
                  <a:lnTo>
                    <a:pt x="23" y="54"/>
                  </a:lnTo>
                  <a:lnTo>
                    <a:pt x="20" y="54"/>
                  </a:lnTo>
                  <a:lnTo>
                    <a:pt x="20" y="51"/>
                  </a:lnTo>
                  <a:lnTo>
                    <a:pt x="20" y="48"/>
                  </a:lnTo>
                  <a:lnTo>
                    <a:pt x="17" y="45"/>
                  </a:lnTo>
                  <a:lnTo>
                    <a:pt x="17" y="43"/>
                  </a:lnTo>
                  <a:lnTo>
                    <a:pt x="17" y="40"/>
                  </a:lnTo>
                  <a:lnTo>
                    <a:pt x="17" y="37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3" y="28"/>
                  </a:lnTo>
                  <a:lnTo>
                    <a:pt x="3" y="23"/>
                  </a:lnTo>
                  <a:lnTo>
                    <a:pt x="6" y="20"/>
                  </a:lnTo>
                  <a:lnTo>
                    <a:pt x="6" y="17"/>
                  </a:lnTo>
                  <a:lnTo>
                    <a:pt x="9" y="14"/>
                  </a:lnTo>
                  <a:lnTo>
                    <a:pt x="12" y="11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7" y="5"/>
                  </a:lnTo>
                  <a:lnTo>
                    <a:pt x="20" y="3"/>
                  </a:lnTo>
                  <a:lnTo>
                    <a:pt x="23" y="3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49" y="3"/>
                  </a:lnTo>
                  <a:lnTo>
                    <a:pt x="52" y="3"/>
                  </a:lnTo>
                  <a:lnTo>
                    <a:pt x="58" y="5"/>
                  </a:lnTo>
                  <a:lnTo>
                    <a:pt x="60" y="5"/>
                  </a:lnTo>
                  <a:lnTo>
                    <a:pt x="63" y="8"/>
                  </a:lnTo>
                  <a:lnTo>
                    <a:pt x="63" y="11"/>
                  </a:lnTo>
                  <a:lnTo>
                    <a:pt x="66" y="14"/>
                  </a:lnTo>
                  <a:lnTo>
                    <a:pt x="69" y="17"/>
                  </a:lnTo>
                  <a:lnTo>
                    <a:pt x="72" y="20"/>
                  </a:lnTo>
                  <a:lnTo>
                    <a:pt x="72" y="23"/>
                  </a:lnTo>
                  <a:lnTo>
                    <a:pt x="75" y="28"/>
                  </a:lnTo>
                  <a:lnTo>
                    <a:pt x="75" y="31"/>
                  </a:lnTo>
                  <a:lnTo>
                    <a:pt x="75" y="34"/>
                  </a:lnTo>
                  <a:lnTo>
                    <a:pt x="75" y="37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16" name="Group 256"/>
            <p:cNvGrpSpPr>
              <a:grpSpLocks/>
            </p:cNvGrpSpPr>
            <p:nvPr/>
          </p:nvGrpSpPr>
          <p:grpSpPr bwMode="auto">
            <a:xfrm>
              <a:off x="1566" y="2257"/>
              <a:ext cx="50" cy="63"/>
              <a:chOff x="1915" y="3126"/>
              <a:chExt cx="69" cy="77"/>
            </a:xfrm>
          </p:grpSpPr>
          <p:sp>
            <p:nvSpPr>
              <p:cNvPr id="17815" name="Freeform 257"/>
              <p:cNvSpPr>
                <a:spLocks/>
              </p:cNvSpPr>
              <p:nvPr/>
            </p:nvSpPr>
            <p:spPr bwMode="auto">
              <a:xfrm>
                <a:off x="1915" y="3126"/>
                <a:ext cx="69" cy="77"/>
              </a:xfrm>
              <a:custGeom>
                <a:avLst/>
                <a:gdLst>
                  <a:gd name="T0" fmla="*/ 3 w 69"/>
                  <a:gd name="T1" fmla="*/ 25 h 77"/>
                  <a:gd name="T2" fmla="*/ 0 w 69"/>
                  <a:gd name="T3" fmla="*/ 37 h 77"/>
                  <a:gd name="T4" fmla="*/ 0 w 69"/>
                  <a:gd name="T5" fmla="*/ 45 h 77"/>
                  <a:gd name="T6" fmla="*/ 3 w 69"/>
                  <a:gd name="T7" fmla="*/ 54 h 77"/>
                  <a:gd name="T8" fmla="*/ 9 w 69"/>
                  <a:gd name="T9" fmla="*/ 63 h 77"/>
                  <a:gd name="T10" fmla="*/ 15 w 69"/>
                  <a:gd name="T11" fmla="*/ 71 h 77"/>
                  <a:gd name="T12" fmla="*/ 23 w 69"/>
                  <a:gd name="T13" fmla="*/ 74 h 77"/>
                  <a:gd name="T14" fmla="*/ 32 w 69"/>
                  <a:gd name="T15" fmla="*/ 77 h 77"/>
                  <a:gd name="T16" fmla="*/ 40 w 69"/>
                  <a:gd name="T17" fmla="*/ 77 h 77"/>
                  <a:gd name="T18" fmla="*/ 52 w 69"/>
                  <a:gd name="T19" fmla="*/ 71 h 77"/>
                  <a:gd name="T20" fmla="*/ 58 w 69"/>
                  <a:gd name="T21" fmla="*/ 68 h 77"/>
                  <a:gd name="T22" fmla="*/ 63 w 69"/>
                  <a:gd name="T23" fmla="*/ 60 h 77"/>
                  <a:gd name="T24" fmla="*/ 69 w 69"/>
                  <a:gd name="T25" fmla="*/ 51 h 77"/>
                  <a:gd name="T26" fmla="*/ 69 w 69"/>
                  <a:gd name="T27" fmla="*/ 43 h 77"/>
                  <a:gd name="T28" fmla="*/ 69 w 69"/>
                  <a:gd name="T29" fmla="*/ 31 h 77"/>
                  <a:gd name="T30" fmla="*/ 55 w 69"/>
                  <a:gd name="T31" fmla="*/ 37 h 77"/>
                  <a:gd name="T32" fmla="*/ 52 w 69"/>
                  <a:gd name="T33" fmla="*/ 43 h 77"/>
                  <a:gd name="T34" fmla="*/ 52 w 69"/>
                  <a:gd name="T35" fmla="*/ 45 h 77"/>
                  <a:gd name="T36" fmla="*/ 49 w 69"/>
                  <a:gd name="T37" fmla="*/ 51 h 77"/>
                  <a:gd name="T38" fmla="*/ 46 w 69"/>
                  <a:gd name="T39" fmla="*/ 54 h 77"/>
                  <a:gd name="T40" fmla="*/ 40 w 69"/>
                  <a:gd name="T41" fmla="*/ 57 h 77"/>
                  <a:gd name="T42" fmla="*/ 38 w 69"/>
                  <a:gd name="T43" fmla="*/ 57 h 77"/>
                  <a:gd name="T44" fmla="*/ 32 w 69"/>
                  <a:gd name="T45" fmla="*/ 57 h 77"/>
                  <a:gd name="T46" fmla="*/ 29 w 69"/>
                  <a:gd name="T47" fmla="*/ 57 h 77"/>
                  <a:gd name="T48" fmla="*/ 23 w 69"/>
                  <a:gd name="T49" fmla="*/ 54 h 77"/>
                  <a:gd name="T50" fmla="*/ 20 w 69"/>
                  <a:gd name="T51" fmla="*/ 48 h 77"/>
                  <a:gd name="T52" fmla="*/ 18 w 69"/>
                  <a:gd name="T53" fmla="*/ 45 h 77"/>
                  <a:gd name="T54" fmla="*/ 18 w 69"/>
                  <a:gd name="T55" fmla="*/ 40 h 77"/>
                  <a:gd name="T56" fmla="*/ 18 w 69"/>
                  <a:gd name="T57" fmla="*/ 37 h 77"/>
                  <a:gd name="T58" fmla="*/ 18 w 69"/>
                  <a:gd name="T59" fmla="*/ 28 h 77"/>
                  <a:gd name="T60" fmla="*/ 20 w 69"/>
                  <a:gd name="T61" fmla="*/ 25 h 77"/>
                  <a:gd name="T62" fmla="*/ 26 w 69"/>
                  <a:gd name="T63" fmla="*/ 23 h 77"/>
                  <a:gd name="T64" fmla="*/ 29 w 69"/>
                  <a:gd name="T65" fmla="*/ 20 h 77"/>
                  <a:gd name="T66" fmla="*/ 35 w 69"/>
                  <a:gd name="T67" fmla="*/ 17 h 77"/>
                  <a:gd name="T68" fmla="*/ 40 w 69"/>
                  <a:gd name="T69" fmla="*/ 17 h 77"/>
                  <a:gd name="T70" fmla="*/ 43 w 69"/>
                  <a:gd name="T71" fmla="*/ 20 h 77"/>
                  <a:gd name="T72" fmla="*/ 46 w 69"/>
                  <a:gd name="T73" fmla="*/ 23 h 77"/>
                  <a:gd name="T74" fmla="*/ 52 w 69"/>
                  <a:gd name="T75" fmla="*/ 25 h 77"/>
                  <a:gd name="T76" fmla="*/ 52 w 69"/>
                  <a:gd name="T77" fmla="*/ 31 h 77"/>
                  <a:gd name="T78" fmla="*/ 69 w 69"/>
                  <a:gd name="T79" fmla="*/ 28 h 77"/>
                  <a:gd name="T80" fmla="*/ 66 w 69"/>
                  <a:gd name="T81" fmla="*/ 17 h 77"/>
                  <a:gd name="T82" fmla="*/ 61 w 69"/>
                  <a:gd name="T83" fmla="*/ 11 h 77"/>
                  <a:gd name="T84" fmla="*/ 52 w 69"/>
                  <a:gd name="T85" fmla="*/ 5 h 77"/>
                  <a:gd name="T86" fmla="*/ 43 w 69"/>
                  <a:gd name="T87" fmla="*/ 0 h 77"/>
                  <a:gd name="T88" fmla="*/ 38 w 69"/>
                  <a:gd name="T89" fmla="*/ 0 h 77"/>
                  <a:gd name="T90" fmla="*/ 26 w 69"/>
                  <a:gd name="T91" fmla="*/ 0 h 77"/>
                  <a:gd name="T92" fmla="*/ 18 w 69"/>
                  <a:gd name="T93" fmla="*/ 5 h 77"/>
                  <a:gd name="T94" fmla="*/ 12 w 69"/>
                  <a:gd name="T95" fmla="*/ 11 h 77"/>
                  <a:gd name="T96" fmla="*/ 6 w 69"/>
                  <a:gd name="T97" fmla="*/ 17 h 7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9"/>
                  <a:gd name="T148" fmla="*/ 0 h 77"/>
                  <a:gd name="T149" fmla="*/ 69 w 69"/>
                  <a:gd name="T150" fmla="*/ 77 h 7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9" h="77">
                    <a:moveTo>
                      <a:pt x="6" y="17"/>
                    </a:moveTo>
                    <a:lnTo>
                      <a:pt x="3" y="23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3" y="48"/>
                    </a:lnTo>
                    <a:lnTo>
                      <a:pt x="3" y="51"/>
                    </a:lnTo>
                    <a:lnTo>
                      <a:pt x="3" y="54"/>
                    </a:lnTo>
                    <a:lnTo>
                      <a:pt x="6" y="57"/>
                    </a:lnTo>
                    <a:lnTo>
                      <a:pt x="6" y="60"/>
                    </a:lnTo>
                    <a:lnTo>
                      <a:pt x="9" y="63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5" y="71"/>
                    </a:lnTo>
                    <a:lnTo>
                      <a:pt x="18" y="71"/>
                    </a:lnTo>
                    <a:lnTo>
                      <a:pt x="20" y="71"/>
                    </a:lnTo>
                    <a:lnTo>
                      <a:pt x="23" y="74"/>
                    </a:lnTo>
                    <a:lnTo>
                      <a:pt x="26" y="74"/>
                    </a:lnTo>
                    <a:lnTo>
                      <a:pt x="29" y="77"/>
                    </a:lnTo>
                    <a:lnTo>
                      <a:pt x="32" y="77"/>
                    </a:lnTo>
                    <a:lnTo>
                      <a:pt x="38" y="77"/>
                    </a:lnTo>
                    <a:lnTo>
                      <a:pt x="40" y="77"/>
                    </a:lnTo>
                    <a:lnTo>
                      <a:pt x="43" y="74"/>
                    </a:lnTo>
                    <a:lnTo>
                      <a:pt x="46" y="74"/>
                    </a:lnTo>
                    <a:lnTo>
                      <a:pt x="52" y="71"/>
                    </a:lnTo>
                    <a:lnTo>
                      <a:pt x="55" y="71"/>
                    </a:lnTo>
                    <a:lnTo>
                      <a:pt x="58" y="68"/>
                    </a:lnTo>
                    <a:lnTo>
                      <a:pt x="61" y="66"/>
                    </a:lnTo>
                    <a:lnTo>
                      <a:pt x="63" y="63"/>
                    </a:lnTo>
                    <a:lnTo>
                      <a:pt x="63" y="60"/>
                    </a:lnTo>
                    <a:lnTo>
                      <a:pt x="66" y="57"/>
                    </a:lnTo>
                    <a:lnTo>
                      <a:pt x="66" y="54"/>
                    </a:lnTo>
                    <a:lnTo>
                      <a:pt x="69" y="51"/>
                    </a:lnTo>
                    <a:lnTo>
                      <a:pt x="69" y="48"/>
                    </a:lnTo>
                    <a:lnTo>
                      <a:pt x="69" y="45"/>
                    </a:lnTo>
                    <a:lnTo>
                      <a:pt x="69" y="43"/>
                    </a:lnTo>
                    <a:lnTo>
                      <a:pt x="69" y="37"/>
                    </a:lnTo>
                    <a:lnTo>
                      <a:pt x="69" y="31"/>
                    </a:lnTo>
                    <a:lnTo>
                      <a:pt x="52" y="34"/>
                    </a:lnTo>
                    <a:lnTo>
                      <a:pt x="52" y="37"/>
                    </a:lnTo>
                    <a:lnTo>
                      <a:pt x="55" y="37"/>
                    </a:lnTo>
                    <a:lnTo>
                      <a:pt x="55" y="40"/>
                    </a:lnTo>
                    <a:lnTo>
                      <a:pt x="52" y="43"/>
                    </a:lnTo>
                    <a:lnTo>
                      <a:pt x="52" y="45"/>
                    </a:lnTo>
                    <a:lnTo>
                      <a:pt x="52" y="48"/>
                    </a:lnTo>
                    <a:lnTo>
                      <a:pt x="49" y="51"/>
                    </a:lnTo>
                    <a:lnTo>
                      <a:pt x="46" y="54"/>
                    </a:lnTo>
                    <a:lnTo>
                      <a:pt x="43" y="57"/>
                    </a:lnTo>
                    <a:lnTo>
                      <a:pt x="40" y="57"/>
                    </a:lnTo>
                    <a:lnTo>
                      <a:pt x="38" y="57"/>
                    </a:lnTo>
                    <a:lnTo>
                      <a:pt x="35" y="57"/>
                    </a:lnTo>
                    <a:lnTo>
                      <a:pt x="32" y="57"/>
                    </a:lnTo>
                    <a:lnTo>
                      <a:pt x="29" y="57"/>
                    </a:lnTo>
                    <a:lnTo>
                      <a:pt x="26" y="57"/>
                    </a:lnTo>
                    <a:lnTo>
                      <a:pt x="26" y="54"/>
                    </a:lnTo>
                    <a:lnTo>
                      <a:pt x="23" y="54"/>
                    </a:lnTo>
                    <a:lnTo>
                      <a:pt x="23" y="51"/>
                    </a:lnTo>
                    <a:lnTo>
                      <a:pt x="20" y="51"/>
                    </a:lnTo>
                    <a:lnTo>
                      <a:pt x="20" y="48"/>
                    </a:lnTo>
                    <a:lnTo>
                      <a:pt x="18" y="45"/>
                    </a:lnTo>
                    <a:lnTo>
                      <a:pt x="18" y="43"/>
                    </a:lnTo>
                    <a:lnTo>
                      <a:pt x="18" y="40"/>
                    </a:lnTo>
                    <a:lnTo>
                      <a:pt x="18" y="37"/>
                    </a:lnTo>
                    <a:lnTo>
                      <a:pt x="18" y="34"/>
                    </a:lnTo>
                    <a:lnTo>
                      <a:pt x="18" y="31"/>
                    </a:lnTo>
                    <a:lnTo>
                      <a:pt x="18" y="28"/>
                    </a:lnTo>
                    <a:lnTo>
                      <a:pt x="20" y="28"/>
                    </a:lnTo>
                    <a:lnTo>
                      <a:pt x="20" y="25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6" y="23"/>
                    </a:lnTo>
                    <a:lnTo>
                      <a:pt x="29" y="20"/>
                    </a:lnTo>
                    <a:lnTo>
                      <a:pt x="32" y="20"/>
                    </a:lnTo>
                    <a:lnTo>
                      <a:pt x="32" y="17"/>
                    </a:lnTo>
                    <a:lnTo>
                      <a:pt x="35" y="17"/>
                    </a:lnTo>
                    <a:lnTo>
                      <a:pt x="38" y="17"/>
                    </a:lnTo>
                    <a:lnTo>
                      <a:pt x="40" y="17"/>
                    </a:lnTo>
                    <a:lnTo>
                      <a:pt x="40" y="20"/>
                    </a:lnTo>
                    <a:lnTo>
                      <a:pt x="43" y="20"/>
                    </a:lnTo>
                    <a:lnTo>
                      <a:pt x="43" y="23"/>
                    </a:lnTo>
                    <a:lnTo>
                      <a:pt x="46" y="23"/>
                    </a:lnTo>
                    <a:lnTo>
                      <a:pt x="49" y="25"/>
                    </a:lnTo>
                    <a:lnTo>
                      <a:pt x="52" y="25"/>
                    </a:lnTo>
                    <a:lnTo>
                      <a:pt x="52" y="28"/>
                    </a:lnTo>
                    <a:lnTo>
                      <a:pt x="52" y="31"/>
                    </a:lnTo>
                    <a:lnTo>
                      <a:pt x="52" y="34"/>
                    </a:lnTo>
                    <a:lnTo>
                      <a:pt x="69" y="31"/>
                    </a:lnTo>
                    <a:lnTo>
                      <a:pt x="69" y="28"/>
                    </a:lnTo>
                    <a:lnTo>
                      <a:pt x="69" y="25"/>
                    </a:lnTo>
                    <a:lnTo>
                      <a:pt x="66" y="23"/>
                    </a:lnTo>
                    <a:lnTo>
                      <a:pt x="66" y="17"/>
                    </a:lnTo>
                    <a:lnTo>
                      <a:pt x="63" y="17"/>
                    </a:lnTo>
                    <a:lnTo>
                      <a:pt x="63" y="14"/>
                    </a:lnTo>
                    <a:lnTo>
                      <a:pt x="61" y="11"/>
                    </a:lnTo>
                    <a:lnTo>
                      <a:pt x="58" y="8"/>
                    </a:lnTo>
                    <a:lnTo>
                      <a:pt x="55" y="5"/>
                    </a:lnTo>
                    <a:lnTo>
                      <a:pt x="52" y="5"/>
                    </a:lnTo>
                    <a:lnTo>
                      <a:pt x="52" y="3"/>
                    </a:lnTo>
                    <a:lnTo>
                      <a:pt x="46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3"/>
                    </a:lnTo>
                    <a:lnTo>
                      <a:pt x="20" y="3"/>
                    </a:lnTo>
                    <a:lnTo>
                      <a:pt x="18" y="5"/>
                    </a:lnTo>
                    <a:lnTo>
                      <a:pt x="15" y="5"/>
                    </a:lnTo>
                    <a:lnTo>
                      <a:pt x="12" y="8"/>
                    </a:lnTo>
                    <a:lnTo>
                      <a:pt x="12" y="11"/>
                    </a:lnTo>
                    <a:lnTo>
                      <a:pt x="9" y="14"/>
                    </a:lnTo>
                    <a:lnTo>
                      <a:pt x="6" y="17"/>
                    </a:lnTo>
                    <a:close/>
                  </a:path>
                </a:pathLst>
              </a:custGeom>
              <a:solidFill>
                <a:srgbClr val="2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16" name="Freeform 258"/>
              <p:cNvSpPr>
                <a:spLocks/>
              </p:cNvSpPr>
              <p:nvPr/>
            </p:nvSpPr>
            <p:spPr bwMode="auto">
              <a:xfrm>
                <a:off x="1915" y="3126"/>
                <a:ext cx="69" cy="77"/>
              </a:xfrm>
              <a:custGeom>
                <a:avLst/>
                <a:gdLst>
                  <a:gd name="T0" fmla="*/ 3 w 69"/>
                  <a:gd name="T1" fmla="*/ 25 h 77"/>
                  <a:gd name="T2" fmla="*/ 0 w 69"/>
                  <a:gd name="T3" fmla="*/ 37 h 77"/>
                  <a:gd name="T4" fmla="*/ 0 w 69"/>
                  <a:gd name="T5" fmla="*/ 45 h 77"/>
                  <a:gd name="T6" fmla="*/ 3 w 69"/>
                  <a:gd name="T7" fmla="*/ 54 h 77"/>
                  <a:gd name="T8" fmla="*/ 9 w 69"/>
                  <a:gd name="T9" fmla="*/ 63 h 77"/>
                  <a:gd name="T10" fmla="*/ 15 w 69"/>
                  <a:gd name="T11" fmla="*/ 71 h 77"/>
                  <a:gd name="T12" fmla="*/ 23 w 69"/>
                  <a:gd name="T13" fmla="*/ 74 h 77"/>
                  <a:gd name="T14" fmla="*/ 32 w 69"/>
                  <a:gd name="T15" fmla="*/ 77 h 77"/>
                  <a:gd name="T16" fmla="*/ 40 w 69"/>
                  <a:gd name="T17" fmla="*/ 77 h 77"/>
                  <a:gd name="T18" fmla="*/ 52 w 69"/>
                  <a:gd name="T19" fmla="*/ 71 h 77"/>
                  <a:gd name="T20" fmla="*/ 58 w 69"/>
                  <a:gd name="T21" fmla="*/ 68 h 77"/>
                  <a:gd name="T22" fmla="*/ 63 w 69"/>
                  <a:gd name="T23" fmla="*/ 60 h 77"/>
                  <a:gd name="T24" fmla="*/ 69 w 69"/>
                  <a:gd name="T25" fmla="*/ 51 h 77"/>
                  <a:gd name="T26" fmla="*/ 69 w 69"/>
                  <a:gd name="T27" fmla="*/ 43 h 77"/>
                  <a:gd name="T28" fmla="*/ 69 w 69"/>
                  <a:gd name="T29" fmla="*/ 31 h 77"/>
                  <a:gd name="T30" fmla="*/ 55 w 69"/>
                  <a:gd name="T31" fmla="*/ 37 h 77"/>
                  <a:gd name="T32" fmla="*/ 52 w 69"/>
                  <a:gd name="T33" fmla="*/ 43 h 77"/>
                  <a:gd name="T34" fmla="*/ 52 w 69"/>
                  <a:gd name="T35" fmla="*/ 45 h 77"/>
                  <a:gd name="T36" fmla="*/ 49 w 69"/>
                  <a:gd name="T37" fmla="*/ 51 h 77"/>
                  <a:gd name="T38" fmla="*/ 46 w 69"/>
                  <a:gd name="T39" fmla="*/ 54 h 77"/>
                  <a:gd name="T40" fmla="*/ 40 w 69"/>
                  <a:gd name="T41" fmla="*/ 57 h 77"/>
                  <a:gd name="T42" fmla="*/ 38 w 69"/>
                  <a:gd name="T43" fmla="*/ 57 h 77"/>
                  <a:gd name="T44" fmla="*/ 32 w 69"/>
                  <a:gd name="T45" fmla="*/ 57 h 77"/>
                  <a:gd name="T46" fmla="*/ 29 w 69"/>
                  <a:gd name="T47" fmla="*/ 57 h 77"/>
                  <a:gd name="T48" fmla="*/ 23 w 69"/>
                  <a:gd name="T49" fmla="*/ 54 h 77"/>
                  <a:gd name="T50" fmla="*/ 20 w 69"/>
                  <a:gd name="T51" fmla="*/ 48 h 77"/>
                  <a:gd name="T52" fmla="*/ 18 w 69"/>
                  <a:gd name="T53" fmla="*/ 45 h 77"/>
                  <a:gd name="T54" fmla="*/ 18 w 69"/>
                  <a:gd name="T55" fmla="*/ 40 h 77"/>
                  <a:gd name="T56" fmla="*/ 18 w 69"/>
                  <a:gd name="T57" fmla="*/ 37 h 77"/>
                  <a:gd name="T58" fmla="*/ 18 w 69"/>
                  <a:gd name="T59" fmla="*/ 28 h 77"/>
                  <a:gd name="T60" fmla="*/ 20 w 69"/>
                  <a:gd name="T61" fmla="*/ 25 h 77"/>
                  <a:gd name="T62" fmla="*/ 26 w 69"/>
                  <a:gd name="T63" fmla="*/ 23 h 77"/>
                  <a:gd name="T64" fmla="*/ 29 w 69"/>
                  <a:gd name="T65" fmla="*/ 20 h 77"/>
                  <a:gd name="T66" fmla="*/ 35 w 69"/>
                  <a:gd name="T67" fmla="*/ 17 h 77"/>
                  <a:gd name="T68" fmla="*/ 40 w 69"/>
                  <a:gd name="T69" fmla="*/ 17 h 77"/>
                  <a:gd name="T70" fmla="*/ 43 w 69"/>
                  <a:gd name="T71" fmla="*/ 20 h 77"/>
                  <a:gd name="T72" fmla="*/ 46 w 69"/>
                  <a:gd name="T73" fmla="*/ 23 h 77"/>
                  <a:gd name="T74" fmla="*/ 52 w 69"/>
                  <a:gd name="T75" fmla="*/ 25 h 77"/>
                  <a:gd name="T76" fmla="*/ 52 w 69"/>
                  <a:gd name="T77" fmla="*/ 31 h 77"/>
                  <a:gd name="T78" fmla="*/ 69 w 69"/>
                  <a:gd name="T79" fmla="*/ 28 h 77"/>
                  <a:gd name="T80" fmla="*/ 66 w 69"/>
                  <a:gd name="T81" fmla="*/ 17 h 77"/>
                  <a:gd name="T82" fmla="*/ 61 w 69"/>
                  <a:gd name="T83" fmla="*/ 11 h 77"/>
                  <a:gd name="T84" fmla="*/ 52 w 69"/>
                  <a:gd name="T85" fmla="*/ 5 h 77"/>
                  <a:gd name="T86" fmla="*/ 43 w 69"/>
                  <a:gd name="T87" fmla="*/ 0 h 77"/>
                  <a:gd name="T88" fmla="*/ 38 w 69"/>
                  <a:gd name="T89" fmla="*/ 0 h 77"/>
                  <a:gd name="T90" fmla="*/ 26 w 69"/>
                  <a:gd name="T91" fmla="*/ 0 h 77"/>
                  <a:gd name="T92" fmla="*/ 18 w 69"/>
                  <a:gd name="T93" fmla="*/ 5 h 77"/>
                  <a:gd name="T94" fmla="*/ 12 w 69"/>
                  <a:gd name="T95" fmla="*/ 11 h 77"/>
                  <a:gd name="T96" fmla="*/ 6 w 69"/>
                  <a:gd name="T97" fmla="*/ 17 h 7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9"/>
                  <a:gd name="T148" fmla="*/ 0 h 77"/>
                  <a:gd name="T149" fmla="*/ 69 w 69"/>
                  <a:gd name="T150" fmla="*/ 77 h 7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9" h="77">
                    <a:moveTo>
                      <a:pt x="6" y="17"/>
                    </a:moveTo>
                    <a:lnTo>
                      <a:pt x="3" y="23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3" y="48"/>
                    </a:lnTo>
                    <a:lnTo>
                      <a:pt x="3" y="51"/>
                    </a:lnTo>
                    <a:lnTo>
                      <a:pt x="3" y="54"/>
                    </a:lnTo>
                    <a:lnTo>
                      <a:pt x="6" y="57"/>
                    </a:lnTo>
                    <a:lnTo>
                      <a:pt x="6" y="60"/>
                    </a:lnTo>
                    <a:lnTo>
                      <a:pt x="9" y="63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5" y="71"/>
                    </a:lnTo>
                    <a:lnTo>
                      <a:pt x="18" y="71"/>
                    </a:lnTo>
                    <a:lnTo>
                      <a:pt x="20" y="71"/>
                    </a:lnTo>
                    <a:lnTo>
                      <a:pt x="23" y="74"/>
                    </a:lnTo>
                    <a:lnTo>
                      <a:pt x="26" y="74"/>
                    </a:lnTo>
                    <a:lnTo>
                      <a:pt x="29" y="77"/>
                    </a:lnTo>
                    <a:lnTo>
                      <a:pt x="32" y="77"/>
                    </a:lnTo>
                    <a:lnTo>
                      <a:pt x="38" y="77"/>
                    </a:lnTo>
                    <a:lnTo>
                      <a:pt x="40" y="77"/>
                    </a:lnTo>
                    <a:lnTo>
                      <a:pt x="43" y="74"/>
                    </a:lnTo>
                    <a:lnTo>
                      <a:pt x="46" y="74"/>
                    </a:lnTo>
                    <a:lnTo>
                      <a:pt x="52" y="71"/>
                    </a:lnTo>
                    <a:lnTo>
                      <a:pt x="55" y="71"/>
                    </a:lnTo>
                    <a:lnTo>
                      <a:pt x="58" y="68"/>
                    </a:lnTo>
                    <a:lnTo>
                      <a:pt x="61" y="66"/>
                    </a:lnTo>
                    <a:lnTo>
                      <a:pt x="63" y="63"/>
                    </a:lnTo>
                    <a:lnTo>
                      <a:pt x="63" y="60"/>
                    </a:lnTo>
                    <a:lnTo>
                      <a:pt x="66" y="57"/>
                    </a:lnTo>
                    <a:lnTo>
                      <a:pt x="66" y="54"/>
                    </a:lnTo>
                    <a:lnTo>
                      <a:pt x="69" y="51"/>
                    </a:lnTo>
                    <a:lnTo>
                      <a:pt x="69" y="48"/>
                    </a:lnTo>
                    <a:lnTo>
                      <a:pt x="69" y="45"/>
                    </a:lnTo>
                    <a:lnTo>
                      <a:pt x="69" y="43"/>
                    </a:lnTo>
                    <a:lnTo>
                      <a:pt x="69" y="37"/>
                    </a:lnTo>
                    <a:lnTo>
                      <a:pt x="69" y="31"/>
                    </a:lnTo>
                    <a:lnTo>
                      <a:pt x="52" y="34"/>
                    </a:lnTo>
                    <a:lnTo>
                      <a:pt x="52" y="37"/>
                    </a:lnTo>
                    <a:lnTo>
                      <a:pt x="55" y="37"/>
                    </a:lnTo>
                    <a:lnTo>
                      <a:pt x="55" y="40"/>
                    </a:lnTo>
                    <a:lnTo>
                      <a:pt x="52" y="43"/>
                    </a:lnTo>
                    <a:lnTo>
                      <a:pt x="52" y="45"/>
                    </a:lnTo>
                    <a:lnTo>
                      <a:pt x="52" y="48"/>
                    </a:lnTo>
                    <a:lnTo>
                      <a:pt x="49" y="51"/>
                    </a:lnTo>
                    <a:lnTo>
                      <a:pt x="46" y="54"/>
                    </a:lnTo>
                    <a:lnTo>
                      <a:pt x="43" y="57"/>
                    </a:lnTo>
                    <a:lnTo>
                      <a:pt x="40" y="57"/>
                    </a:lnTo>
                    <a:lnTo>
                      <a:pt x="38" y="57"/>
                    </a:lnTo>
                    <a:lnTo>
                      <a:pt x="35" y="57"/>
                    </a:lnTo>
                    <a:lnTo>
                      <a:pt x="32" y="57"/>
                    </a:lnTo>
                    <a:lnTo>
                      <a:pt x="29" y="57"/>
                    </a:lnTo>
                    <a:lnTo>
                      <a:pt x="26" y="57"/>
                    </a:lnTo>
                    <a:lnTo>
                      <a:pt x="26" y="54"/>
                    </a:lnTo>
                    <a:lnTo>
                      <a:pt x="23" y="54"/>
                    </a:lnTo>
                    <a:lnTo>
                      <a:pt x="23" y="51"/>
                    </a:lnTo>
                    <a:lnTo>
                      <a:pt x="20" y="51"/>
                    </a:lnTo>
                    <a:lnTo>
                      <a:pt x="20" y="48"/>
                    </a:lnTo>
                    <a:lnTo>
                      <a:pt x="18" y="45"/>
                    </a:lnTo>
                    <a:lnTo>
                      <a:pt x="18" y="43"/>
                    </a:lnTo>
                    <a:lnTo>
                      <a:pt x="18" y="40"/>
                    </a:lnTo>
                    <a:lnTo>
                      <a:pt x="18" y="37"/>
                    </a:lnTo>
                    <a:lnTo>
                      <a:pt x="18" y="34"/>
                    </a:lnTo>
                    <a:lnTo>
                      <a:pt x="18" y="31"/>
                    </a:lnTo>
                    <a:lnTo>
                      <a:pt x="18" y="28"/>
                    </a:lnTo>
                    <a:lnTo>
                      <a:pt x="20" y="28"/>
                    </a:lnTo>
                    <a:lnTo>
                      <a:pt x="20" y="25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6" y="23"/>
                    </a:lnTo>
                    <a:lnTo>
                      <a:pt x="29" y="20"/>
                    </a:lnTo>
                    <a:lnTo>
                      <a:pt x="32" y="20"/>
                    </a:lnTo>
                    <a:lnTo>
                      <a:pt x="32" y="17"/>
                    </a:lnTo>
                    <a:lnTo>
                      <a:pt x="35" y="17"/>
                    </a:lnTo>
                    <a:lnTo>
                      <a:pt x="38" y="17"/>
                    </a:lnTo>
                    <a:lnTo>
                      <a:pt x="40" y="17"/>
                    </a:lnTo>
                    <a:lnTo>
                      <a:pt x="40" y="20"/>
                    </a:lnTo>
                    <a:lnTo>
                      <a:pt x="43" y="20"/>
                    </a:lnTo>
                    <a:lnTo>
                      <a:pt x="43" y="23"/>
                    </a:lnTo>
                    <a:lnTo>
                      <a:pt x="46" y="23"/>
                    </a:lnTo>
                    <a:lnTo>
                      <a:pt x="49" y="25"/>
                    </a:lnTo>
                    <a:lnTo>
                      <a:pt x="52" y="25"/>
                    </a:lnTo>
                    <a:lnTo>
                      <a:pt x="52" y="28"/>
                    </a:lnTo>
                    <a:lnTo>
                      <a:pt x="52" y="31"/>
                    </a:lnTo>
                    <a:lnTo>
                      <a:pt x="52" y="34"/>
                    </a:lnTo>
                    <a:lnTo>
                      <a:pt x="69" y="31"/>
                    </a:lnTo>
                    <a:lnTo>
                      <a:pt x="69" y="28"/>
                    </a:lnTo>
                    <a:lnTo>
                      <a:pt x="69" y="25"/>
                    </a:lnTo>
                    <a:lnTo>
                      <a:pt x="66" y="23"/>
                    </a:lnTo>
                    <a:lnTo>
                      <a:pt x="66" y="17"/>
                    </a:lnTo>
                    <a:lnTo>
                      <a:pt x="63" y="17"/>
                    </a:lnTo>
                    <a:lnTo>
                      <a:pt x="63" y="14"/>
                    </a:lnTo>
                    <a:lnTo>
                      <a:pt x="61" y="11"/>
                    </a:lnTo>
                    <a:lnTo>
                      <a:pt x="58" y="8"/>
                    </a:lnTo>
                    <a:lnTo>
                      <a:pt x="55" y="5"/>
                    </a:lnTo>
                    <a:lnTo>
                      <a:pt x="52" y="5"/>
                    </a:lnTo>
                    <a:lnTo>
                      <a:pt x="52" y="3"/>
                    </a:lnTo>
                    <a:lnTo>
                      <a:pt x="46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3"/>
                    </a:lnTo>
                    <a:lnTo>
                      <a:pt x="20" y="3"/>
                    </a:lnTo>
                    <a:lnTo>
                      <a:pt x="18" y="5"/>
                    </a:lnTo>
                    <a:lnTo>
                      <a:pt x="15" y="5"/>
                    </a:lnTo>
                    <a:lnTo>
                      <a:pt x="12" y="8"/>
                    </a:lnTo>
                    <a:lnTo>
                      <a:pt x="12" y="11"/>
                    </a:lnTo>
                    <a:lnTo>
                      <a:pt x="9" y="14"/>
                    </a:lnTo>
                    <a:lnTo>
                      <a:pt x="6" y="17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17" name="Freeform 259"/>
            <p:cNvSpPr>
              <a:spLocks/>
            </p:cNvSpPr>
            <p:nvPr/>
          </p:nvSpPr>
          <p:spPr bwMode="auto">
            <a:xfrm>
              <a:off x="1566" y="2257"/>
              <a:ext cx="57" cy="68"/>
            </a:xfrm>
            <a:custGeom>
              <a:avLst/>
              <a:gdLst>
                <a:gd name="T0" fmla="*/ 1 w 78"/>
                <a:gd name="T1" fmla="*/ 2 h 83"/>
                <a:gd name="T2" fmla="*/ 0 w 78"/>
                <a:gd name="T3" fmla="*/ 2 h 83"/>
                <a:gd name="T4" fmla="*/ 0 w 78"/>
                <a:gd name="T5" fmla="*/ 2 h 83"/>
                <a:gd name="T6" fmla="*/ 1 w 78"/>
                <a:gd name="T7" fmla="*/ 2 h 83"/>
                <a:gd name="T8" fmla="*/ 1 w 78"/>
                <a:gd name="T9" fmla="*/ 2 h 83"/>
                <a:gd name="T10" fmla="*/ 1 w 78"/>
                <a:gd name="T11" fmla="*/ 2 h 83"/>
                <a:gd name="T12" fmla="*/ 1 w 78"/>
                <a:gd name="T13" fmla="*/ 2 h 83"/>
                <a:gd name="T14" fmla="*/ 1 w 78"/>
                <a:gd name="T15" fmla="*/ 2 h 83"/>
                <a:gd name="T16" fmla="*/ 1 w 78"/>
                <a:gd name="T17" fmla="*/ 2 h 83"/>
                <a:gd name="T18" fmla="*/ 1 w 78"/>
                <a:gd name="T19" fmla="*/ 2 h 83"/>
                <a:gd name="T20" fmla="*/ 1 w 78"/>
                <a:gd name="T21" fmla="*/ 2 h 83"/>
                <a:gd name="T22" fmla="*/ 1 w 78"/>
                <a:gd name="T23" fmla="*/ 2 h 83"/>
                <a:gd name="T24" fmla="*/ 1 w 78"/>
                <a:gd name="T25" fmla="*/ 2 h 83"/>
                <a:gd name="T26" fmla="*/ 1 w 78"/>
                <a:gd name="T27" fmla="*/ 2 h 83"/>
                <a:gd name="T28" fmla="*/ 1 w 78"/>
                <a:gd name="T29" fmla="*/ 2 h 83"/>
                <a:gd name="T30" fmla="*/ 1 w 78"/>
                <a:gd name="T31" fmla="*/ 2 h 83"/>
                <a:gd name="T32" fmla="*/ 1 w 78"/>
                <a:gd name="T33" fmla="*/ 2 h 83"/>
                <a:gd name="T34" fmla="*/ 1 w 78"/>
                <a:gd name="T35" fmla="*/ 2 h 83"/>
                <a:gd name="T36" fmla="*/ 1 w 78"/>
                <a:gd name="T37" fmla="*/ 2 h 83"/>
                <a:gd name="T38" fmla="*/ 1 w 78"/>
                <a:gd name="T39" fmla="*/ 2 h 83"/>
                <a:gd name="T40" fmla="*/ 1 w 78"/>
                <a:gd name="T41" fmla="*/ 2 h 83"/>
                <a:gd name="T42" fmla="*/ 1 w 78"/>
                <a:gd name="T43" fmla="*/ 2 h 83"/>
                <a:gd name="T44" fmla="*/ 1 w 78"/>
                <a:gd name="T45" fmla="*/ 2 h 83"/>
                <a:gd name="T46" fmla="*/ 1 w 78"/>
                <a:gd name="T47" fmla="*/ 2 h 83"/>
                <a:gd name="T48" fmla="*/ 1 w 78"/>
                <a:gd name="T49" fmla="*/ 2 h 83"/>
                <a:gd name="T50" fmla="*/ 1 w 78"/>
                <a:gd name="T51" fmla="*/ 2 h 83"/>
                <a:gd name="T52" fmla="*/ 1 w 78"/>
                <a:gd name="T53" fmla="*/ 2 h 83"/>
                <a:gd name="T54" fmla="*/ 1 w 78"/>
                <a:gd name="T55" fmla="*/ 2 h 83"/>
                <a:gd name="T56" fmla="*/ 1 w 78"/>
                <a:gd name="T57" fmla="*/ 2 h 83"/>
                <a:gd name="T58" fmla="*/ 1 w 78"/>
                <a:gd name="T59" fmla="*/ 2 h 83"/>
                <a:gd name="T60" fmla="*/ 1 w 78"/>
                <a:gd name="T61" fmla="*/ 2 h 83"/>
                <a:gd name="T62" fmla="*/ 1 w 78"/>
                <a:gd name="T63" fmla="*/ 2 h 83"/>
                <a:gd name="T64" fmla="*/ 1 w 78"/>
                <a:gd name="T65" fmla="*/ 2 h 83"/>
                <a:gd name="T66" fmla="*/ 1 w 78"/>
                <a:gd name="T67" fmla="*/ 2 h 83"/>
                <a:gd name="T68" fmla="*/ 1 w 78"/>
                <a:gd name="T69" fmla="*/ 2 h 83"/>
                <a:gd name="T70" fmla="*/ 1 w 78"/>
                <a:gd name="T71" fmla="*/ 2 h 83"/>
                <a:gd name="T72" fmla="*/ 1 w 78"/>
                <a:gd name="T73" fmla="*/ 2 h 83"/>
                <a:gd name="T74" fmla="*/ 1 w 78"/>
                <a:gd name="T75" fmla="*/ 2 h 83"/>
                <a:gd name="T76" fmla="*/ 1 w 78"/>
                <a:gd name="T77" fmla="*/ 2 h 83"/>
                <a:gd name="T78" fmla="*/ 1 w 78"/>
                <a:gd name="T79" fmla="*/ 2 h 83"/>
                <a:gd name="T80" fmla="*/ 1 w 78"/>
                <a:gd name="T81" fmla="*/ 2 h 83"/>
                <a:gd name="T82" fmla="*/ 1 w 78"/>
                <a:gd name="T83" fmla="*/ 2 h 83"/>
                <a:gd name="T84" fmla="*/ 1 w 78"/>
                <a:gd name="T85" fmla="*/ 2 h 83"/>
                <a:gd name="T86" fmla="*/ 1 w 78"/>
                <a:gd name="T87" fmla="*/ 0 h 83"/>
                <a:gd name="T88" fmla="*/ 1 w 78"/>
                <a:gd name="T89" fmla="*/ 0 h 83"/>
                <a:gd name="T90" fmla="*/ 1 w 78"/>
                <a:gd name="T91" fmla="*/ 0 h 83"/>
                <a:gd name="T92" fmla="*/ 1 w 78"/>
                <a:gd name="T93" fmla="*/ 2 h 83"/>
                <a:gd name="T94" fmla="*/ 1 w 78"/>
                <a:gd name="T95" fmla="*/ 2 h 83"/>
                <a:gd name="T96" fmla="*/ 1 w 78"/>
                <a:gd name="T97" fmla="*/ 2 h 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8"/>
                <a:gd name="T148" fmla="*/ 0 h 83"/>
                <a:gd name="T149" fmla="*/ 78 w 78"/>
                <a:gd name="T150" fmla="*/ 83 h 8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8" h="83">
                  <a:moveTo>
                    <a:pt x="6" y="20"/>
                  </a:moveTo>
                  <a:lnTo>
                    <a:pt x="3" y="23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3" y="54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6" y="63"/>
                  </a:lnTo>
                  <a:lnTo>
                    <a:pt x="6" y="66"/>
                  </a:lnTo>
                  <a:lnTo>
                    <a:pt x="9" y="68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8" y="74"/>
                  </a:lnTo>
                  <a:lnTo>
                    <a:pt x="20" y="77"/>
                  </a:lnTo>
                  <a:lnTo>
                    <a:pt x="23" y="80"/>
                  </a:lnTo>
                  <a:lnTo>
                    <a:pt x="26" y="80"/>
                  </a:lnTo>
                  <a:lnTo>
                    <a:pt x="29" y="80"/>
                  </a:lnTo>
                  <a:lnTo>
                    <a:pt x="32" y="83"/>
                  </a:lnTo>
                  <a:lnTo>
                    <a:pt x="38" y="83"/>
                  </a:lnTo>
                  <a:lnTo>
                    <a:pt x="40" y="83"/>
                  </a:lnTo>
                  <a:lnTo>
                    <a:pt x="43" y="83"/>
                  </a:lnTo>
                  <a:lnTo>
                    <a:pt x="49" y="80"/>
                  </a:lnTo>
                  <a:lnTo>
                    <a:pt x="52" y="80"/>
                  </a:lnTo>
                  <a:lnTo>
                    <a:pt x="55" y="80"/>
                  </a:lnTo>
                  <a:lnTo>
                    <a:pt x="58" y="77"/>
                  </a:lnTo>
                  <a:lnTo>
                    <a:pt x="61" y="74"/>
                  </a:lnTo>
                  <a:lnTo>
                    <a:pt x="63" y="71"/>
                  </a:lnTo>
                  <a:lnTo>
                    <a:pt x="66" y="71"/>
                  </a:lnTo>
                  <a:lnTo>
                    <a:pt x="69" y="68"/>
                  </a:lnTo>
                  <a:lnTo>
                    <a:pt x="69" y="66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5" y="57"/>
                  </a:lnTo>
                  <a:lnTo>
                    <a:pt x="75" y="54"/>
                  </a:lnTo>
                  <a:lnTo>
                    <a:pt x="78" y="48"/>
                  </a:lnTo>
                  <a:lnTo>
                    <a:pt x="78" y="45"/>
                  </a:lnTo>
                  <a:lnTo>
                    <a:pt x="78" y="40"/>
                  </a:lnTo>
                  <a:lnTo>
                    <a:pt x="78" y="37"/>
                  </a:lnTo>
                  <a:lnTo>
                    <a:pt x="78" y="34"/>
                  </a:lnTo>
                  <a:lnTo>
                    <a:pt x="58" y="37"/>
                  </a:lnTo>
                  <a:lnTo>
                    <a:pt x="58" y="40"/>
                  </a:lnTo>
                  <a:lnTo>
                    <a:pt x="58" y="43"/>
                  </a:lnTo>
                  <a:lnTo>
                    <a:pt x="58" y="45"/>
                  </a:lnTo>
                  <a:lnTo>
                    <a:pt x="58" y="48"/>
                  </a:lnTo>
                  <a:lnTo>
                    <a:pt x="55" y="51"/>
                  </a:lnTo>
                  <a:lnTo>
                    <a:pt x="55" y="54"/>
                  </a:lnTo>
                  <a:lnTo>
                    <a:pt x="52" y="57"/>
                  </a:lnTo>
                  <a:lnTo>
                    <a:pt x="52" y="60"/>
                  </a:lnTo>
                  <a:lnTo>
                    <a:pt x="49" y="60"/>
                  </a:lnTo>
                  <a:lnTo>
                    <a:pt x="46" y="60"/>
                  </a:lnTo>
                  <a:lnTo>
                    <a:pt x="46" y="63"/>
                  </a:lnTo>
                  <a:lnTo>
                    <a:pt x="43" y="63"/>
                  </a:lnTo>
                  <a:lnTo>
                    <a:pt x="40" y="63"/>
                  </a:lnTo>
                  <a:lnTo>
                    <a:pt x="38" y="63"/>
                  </a:lnTo>
                  <a:lnTo>
                    <a:pt x="35" y="63"/>
                  </a:lnTo>
                  <a:lnTo>
                    <a:pt x="32" y="63"/>
                  </a:lnTo>
                  <a:lnTo>
                    <a:pt x="29" y="63"/>
                  </a:lnTo>
                  <a:lnTo>
                    <a:pt x="29" y="60"/>
                  </a:lnTo>
                  <a:lnTo>
                    <a:pt x="26" y="60"/>
                  </a:lnTo>
                  <a:lnTo>
                    <a:pt x="26" y="57"/>
                  </a:lnTo>
                  <a:lnTo>
                    <a:pt x="23" y="54"/>
                  </a:lnTo>
                  <a:lnTo>
                    <a:pt x="23" y="51"/>
                  </a:lnTo>
                  <a:lnTo>
                    <a:pt x="20" y="48"/>
                  </a:lnTo>
                  <a:lnTo>
                    <a:pt x="20" y="45"/>
                  </a:lnTo>
                  <a:lnTo>
                    <a:pt x="18" y="43"/>
                  </a:lnTo>
                  <a:lnTo>
                    <a:pt x="18" y="40"/>
                  </a:lnTo>
                  <a:lnTo>
                    <a:pt x="20" y="37"/>
                  </a:lnTo>
                  <a:lnTo>
                    <a:pt x="20" y="34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3" y="28"/>
                  </a:lnTo>
                  <a:lnTo>
                    <a:pt x="26" y="25"/>
                  </a:lnTo>
                  <a:lnTo>
                    <a:pt x="29" y="23"/>
                  </a:lnTo>
                  <a:lnTo>
                    <a:pt x="32" y="20"/>
                  </a:lnTo>
                  <a:lnTo>
                    <a:pt x="35" y="20"/>
                  </a:lnTo>
                  <a:lnTo>
                    <a:pt x="38" y="20"/>
                  </a:lnTo>
                  <a:lnTo>
                    <a:pt x="40" y="20"/>
                  </a:lnTo>
                  <a:lnTo>
                    <a:pt x="43" y="20"/>
                  </a:lnTo>
                  <a:lnTo>
                    <a:pt x="46" y="23"/>
                  </a:lnTo>
                  <a:lnTo>
                    <a:pt x="49" y="23"/>
                  </a:lnTo>
                  <a:lnTo>
                    <a:pt x="52" y="25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8" y="31"/>
                  </a:lnTo>
                  <a:lnTo>
                    <a:pt x="58" y="34"/>
                  </a:lnTo>
                  <a:lnTo>
                    <a:pt x="58" y="37"/>
                  </a:lnTo>
                  <a:lnTo>
                    <a:pt x="78" y="34"/>
                  </a:lnTo>
                  <a:lnTo>
                    <a:pt x="75" y="31"/>
                  </a:lnTo>
                  <a:lnTo>
                    <a:pt x="75" y="28"/>
                  </a:lnTo>
                  <a:lnTo>
                    <a:pt x="72" y="23"/>
                  </a:lnTo>
                  <a:lnTo>
                    <a:pt x="72" y="20"/>
                  </a:lnTo>
                  <a:lnTo>
                    <a:pt x="69" y="17"/>
                  </a:lnTo>
                  <a:lnTo>
                    <a:pt x="69" y="14"/>
                  </a:lnTo>
                  <a:lnTo>
                    <a:pt x="66" y="11"/>
                  </a:lnTo>
                  <a:lnTo>
                    <a:pt x="63" y="8"/>
                  </a:lnTo>
                  <a:lnTo>
                    <a:pt x="61" y="5"/>
                  </a:lnTo>
                  <a:lnTo>
                    <a:pt x="58" y="5"/>
                  </a:lnTo>
                  <a:lnTo>
                    <a:pt x="55" y="3"/>
                  </a:lnTo>
                  <a:lnTo>
                    <a:pt x="52" y="3"/>
                  </a:lnTo>
                  <a:lnTo>
                    <a:pt x="49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6" y="3"/>
                  </a:lnTo>
                  <a:lnTo>
                    <a:pt x="23" y="3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5" y="8"/>
                  </a:lnTo>
                  <a:lnTo>
                    <a:pt x="12" y="11"/>
                  </a:lnTo>
                  <a:lnTo>
                    <a:pt x="9" y="14"/>
                  </a:lnTo>
                  <a:lnTo>
                    <a:pt x="6" y="17"/>
                  </a:lnTo>
                  <a:lnTo>
                    <a:pt x="6" y="20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18" name="Group 260"/>
            <p:cNvGrpSpPr>
              <a:grpSpLocks/>
            </p:cNvGrpSpPr>
            <p:nvPr/>
          </p:nvGrpSpPr>
          <p:grpSpPr bwMode="auto">
            <a:xfrm>
              <a:off x="1437" y="2285"/>
              <a:ext cx="38" cy="40"/>
              <a:chOff x="1740" y="3160"/>
              <a:chExt cx="52" cy="49"/>
            </a:xfrm>
          </p:grpSpPr>
          <p:sp>
            <p:nvSpPr>
              <p:cNvPr id="17813" name="Freeform 261"/>
              <p:cNvSpPr>
                <a:spLocks/>
              </p:cNvSpPr>
              <p:nvPr/>
            </p:nvSpPr>
            <p:spPr bwMode="auto">
              <a:xfrm>
                <a:off x="1740" y="3160"/>
                <a:ext cx="52" cy="49"/>
              </a:xfrm>
              <a:custGeom>
                <a:avLst/>
                <a:gdLst>
                  <a:gd name="T0" fmla="*/ 15 w 52"/>
                  <a:gd name="T1" fmla="*/ 3 h 49"/>
                  <a:gd name="T2" fmla="*/ 15 w 52"/>
                  <a:gd name="T3" fmla="*/ 3 h 49"/>
                  <a:gd name="T4" fmla="*/ 9 w 52"/>
                  <a:gd name="T5" fmla="*/ 3 h 49"/>
                  <a:gd name="T6" fmla="*/ 9 w 52"/>
                  <a:gd name="T7" fmla="*/ 9 h 49"/>
                  <a:gd name="T8" fmla="*/ 6 w 52"/>
                  <a:gd name="T9" fmla="*/ 11 h 49"/>
                  <a:gd name="T10" fmla="*/ 0 w 52"/>
                  <a:gd name="T11" fmla="*/ 14 h 49"/>
                  <a:gd name="T12" fmla="*/ 0 w 52"/>
                  <a:gd name="T13" fmla="*/ 20 h 49"/>
                  <a:gd name="T14" fmla="*/ 0 w 52"/>
                  <a:gd name="T15" fmla="*/ 23 h 49"/>
                  <a:gd name="T16" fmla="*/ 0 w 52"/>
                  <a:gd name="T17" fmla="*/ 26 h 49"/>
                  <a:gd name="T18" fmla="*/ 0 w 52"/>
                  <a:gd name="T19" fmla="*/ 32 h 49"/>
                  <a:gd name="T20" fmla="*/ 6 w 52"/>
                  <a:gd name="T21" fmla="*/ 34 h 49"/>
                  <a:gd name="T22" fmla="*/ 6 w 52"/>
                  <a:gd name="T23" fmla="*/ 37 h 49"/>
                  <a:gd name="T24" fmla="*/ 9 w 52"/>
                  <a:gd name="T25" fmla="*/ 43 h 49"/>
                  <a:gd name="T26" fmla="*/ 9 w 52"/>
                  <a:gd name="T27" fmla="*/ 46 h 49"/>
                  <a:gd name="T28" fmla="*/ 15 w 52"/>
                  <a:gd name="T29" fmla="*/ 46 h 49"/>
                  <a:gd name="T30" fmla="*/ 18 w 52"/>
                  <a:gd name="T31" fmla="*/ 46 h 49"/>
                  <a:gd name="T32" fmla="*/ 20 w 52"/>
                  <a:gd name="T33" fmla="*/ 49 h 49"/>
                  <a:gd name="T34" fmla="*/ 26 w 52"/>
                  <a:gd name="T35" fmla="*/ 49 h 49"/>
                  <a:gd name="T36" fmla="*/ 29 w 52"/>
                  <a:gd name="T37" fmla="*/ 49 h 49"/>
                  <a:gd name="T38" fmla="*/ 29 w 52"/>
                  <a:gd name="T39" fmla="*/ 46 h 49"/>
                  <a:gd name="T40" fmla="*/ 35 w 52"/>
                  <a:gd name="T41" fmla="*/ 46 h 49"/>
                  <a:gd name="T42" fmla="*/ 38 w 52"/>
                  <a:gd name="T43" fmla="*/ 46 h 49"/>
                  <a:gd name="T44" fmla="*/ 43 w 52"/>
                  <a:gd name="T45" fmla="*/ 43 h 49"/>
                  <a:gd name="T46" fmla="*/ 46 w 52"/>
                  <a:gd name="T47" fmla="*/ 37 h 49"/>
                  <a:gd name="T48" fmla="*/ 46 w 52"/>
                  <a:gd name="T49" fmla="*/ 34 h 49"/>
                  <a:gd name="T50" fmla="*/ 46 w 52"/>
                  <a:gd name="T51" fmla="*/ 32 h 49"/>
                  <a:gd name="T52" fmla="*/ 52 w 52"/>
                  <a:gd name="T53" fmla="*/ 32 h 49"/>
                  <a:gd name="T54" fmla="*/ 52 w 52"/>
                  <a:gd name="T55" fmla="*/ 26 h 49"/>
                  <a:gd name="T56" fmla="*/ 52 w 52"/>
                  <a:gd name="T57" fmla="*/ 23 h 49"/>
                  <a:gd name="T58" fmla="*/ 52 w 52"/>
                  <a:gd name="T59" fmla="*/ 20 h 49"/>
                  <a:gd name="T60" fmla="*/ 46 w 52"/>
                  <a:gd name="T61" fmla="*/ 14 h 49"/>
                  <a:gd name="T62" fmla="*/ 46 w 52"/>
                  <a:gd name="T63" fmla="*/ 11 h 49"/>
                  <a:gd name="T64" fmla="*/ 43 w 52"/>
                  <a:gd name="T65" fmla="*/ 9 h 49"/>
                  <a:gd name="T66" fmla="*/ 38 w 52"/>
                  <a:gd name="T67" fmla="*/ 3 h 49"/>
                  <a:gd name="T68" fmla="*/ 35 w 52"/>
                  <a:gd name="T69" fmla="*/ 3 h 49"/>
                  <a:gd name="T70" fmla="*/ 29 w 52"/>
                  <a:gd name="T71" fmla="*/ 3 h 49"/>
                  <a:gd name="T72" fmla="*/ 29 w 52"/>
                  <a:gd name="T73" fmla="*/ 0 h 49"/>
                  <a:gd name="T74" fmla="*/ 26 w 52"/>
                  <a:gd name="T75" fmla="*/ 0 h 49"/>
                  <a:gd name="T76" fmla="*/ 20 w 52"/>
                  <a:gd name="T77" fmla="*/ 0 h 49"/>
                  <a:gd name="T78" fmla="*/ 18 w 52"/>
                  <a:gd name="T79" fmla="*/ 3 h 49"/>
                  <a:gd name="T80" fmla="*/ 15 w 52"/>
                  <a:gd name="T81" fmla="*/ 3 h 4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2"/>
                  <a:gd name="T124" fmla="*/ 0 h 49"/>
                  <a:gd name="T125" fmla="*/ 52 w 52"/>
                  <a:gd name="T126" fmla="*/ 49 h 4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2" h="49">
                    <a:moveTo>
                      <a:pt x="15" y="3"/>
                    </a:moveTo>
                    <a:lnTo>
                      <a:pt x="15" y="3"/>
                    </a:lnTo>
                    <a:lnTo>
                      <a:pt x="9" y="3"/>
                    </a:lnTo>
                    <a:lnTo>
                      <a:pt x="9" y="9"/>
                    </a:lnTo>
                    <a:lnTo>
                      <a:pt x="6" y="11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6" y="34"/>
                    </a:lnTo>
                    <a:lnTo>
                      <a:pt x="6" y="37"/>
                    </a:lnTo>
                    <a:lnTo>
                      <a:pt x="9" y="43"/>
                    </a:lnTo>
                    <a:lnTo>
                      <a:pt x="9" y="46"/>
                    </a:lnTo>
                    <a:lnTo>
                      <a:pt x="15" y="46"/>
                    </a:lnTo>
                    <a:lnTo>
                      <a:pt x="18" y="46"/>
                    </a:lnTo>
                    <a:lnTo>
                      <a:pt x="20" y="49"/>
                    </a:lnTo>
                    <a:lnTo>
                      <a:pt x="26" y="49"/>
                    </a:lnTo>
                    <a:lnTo>
                      <a:pt x="29" y="49"/>
                    </a:lnTo>
                    <a:lnTo>
                      <a:pt x="29" y="46"/>
                    </a:lnTo>
                    <a:lnTo>
                      <a:pt x="35" y="46"/>
                    </a:lnTo>
                    <a:lnTo>
                      <a:pt x="38" y="46"/>
                    </a:lnTo>
                    <a:lnTo>
                      <a:pt x="43" y="43"/>
                    </a:lnTo>
                    <a:lnTo>
                      <a:pt x="46" y="37"/>
                    </a:lnTo>
                    <a:lnTo>
                      <a:pt x="46" y="34"/>
                    </a:lnTo>
                    <a:lnTo>
                      <a:pt x="46" y="32"/>
                    </a:lnTo>
                    <a:lnTo>
                      <a:pt x="52" y="32"/>
                    </a:lnTo>
                    <a:lnTo>
                      <a:pt x="52" y="26"/>
                    </a:lnTo>
                    <a:lnTo>
                      <a:pt x="52" y="23"/>
                    </a:lnTo>
                    <a:lnTo>
                      <a:pt x="52" y="20"/>
                    </a:lnTo>
                    <a:lnTo>
                      <a:pt x="46" y="14"/>
                    </a:lnTo>
                    <a:lnTo>
                      <a:pt x="46" y="11"/>
                    </a:lnTo>
                    <a:lnTo>
                      <a:pt x="43" y="9"/>
                    </a:lnTo>
                    <a:lnTo>
                      <a:pt x="38" y="3"/>
                    </a:lnTo>
                    <a:lnTo>
                      <a:pt x="35" y="3"/>
                    </a:lnTo>
                    <a:lnTo>
                      <a:pt x="29" y="3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8" y="3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2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14" name="Freeform 262"/>
              <p:cNvSpPr>
                <a:spLocks/>
              </p:cNvSpPr>
              <p:nvPr/>
            </p:nvSpPr>
            <p:spPr bwMode="auto">
              <a:xfrm>
                <a:off x="1740" y="3160"/>
                <a:ext cx="52" cy="49"/>
              </a:xfrm>
              <a:custGeom>
                <a:avLst/>
                <a:gdLst>
                  <a:gd name="T0" fmla="*/ 15 w 52"/>
                  <a:gd name="T1" fmla="*/ 3 h 49"/>
                  <a:gd name="T2" fmla="*/ 15 w 52"/>
                  <a:gd name="T3" fmla="*/ 3 h 49"/>
                  <a:gd name="T4" fmla="*/ 9 w 52"/>
                  <a:gd name="T5" fmla="*/ 3 h 49"/>
                  <a:gd name="T6" fmla="*/ 9 w 52"/>
                  <a:gd name="T7" fmla="*/ 9 h 49"/>
                  <a:gd name="T8" fmla="*/ 6 w 52"/>
                  <a:gd name="T9" fmla="*/ 11 h 49"/>
                  <a:gd name="T10" fmla="*/ 0 w 52"/>
                  <a:gd name="T11" fmla="*/ 14 h 49"/>
                  <a:gd name="T12" fmla="*/ 0 w 52"/>
                  <a:gd name="T13" fmla="*/ 20 h 49"/>
                  <a:gd name="T14" fmla="*/ 0 w 52"/>
                  <a:gd name="T15" fmla="*/ 23 h 49"/>
                  <a:gd name="T16" fmla="*/ 0 w 52"/>
                  <a:gd name="T17" fmla="*/ 26 h 49"/>
                  <a:gd name="T18" fmla="*/ 0 w 52"/>
                  <a:gd name="T19" fmla="*/ 32 h 49"/>
                  <a:gd name="T20" fmla="*/ 6 w 52"/>
                  <a:gd name="T21" fmla="*/ 34 h 49"/>
                  <a:gd name="T22" fmla="*/ 6 w 52"/>
                  <a:gd name="T23" fmla="*/ 37 h 49"/>
                  <a:gd name="T24" fmla="*/ 9 w 52"/>
                  <a:gd name="T25" fmla="*/ 43 h 49"/>
                  <a:gd name="T26" fmla="*/ 9 w 52"/>
                  <a:gd name="T27" fmla="*/ 46 h 49"/>
                  <a:gd name="T28" fmla="*/ 15 w 52"/>
                  <a:gd name="T29" fmla="*/ 46 h 49"/>
                  <a:gd name="T30" fmla="*/ 18 w 52"/>
                  <a:gd name="T31" fmla="*/ 46 h 49"/>
                  <a:gd name="T32" fmla="*/ 20 w 52"/>
                  <a:gd name="T33" fmla="*/ 49 h 49"/>
                  <a:gd name="T34" fmla="*/ 26 w 52"/>
                  <a:gd name="T35" fmla="*/ 49 h 49"/>
                  <a:gd name="T36" fmla="*/ 29 w 52"/>
                  <a:gd name="T37" fmla="*/ 49 h 49"/>
                  <a:gd name="T38" fmla="*/ 29 w 52"/>
                  <a:gd name="T39" fmla="*/ 46 h 49"/>
                  <a:gd name="T40" fmla="*/ 35 w 52"/>
                  <a:gd name="T41" fmla="*/ 46 h 49"/>
                  <a:gd name="T42" fmla="*/ 38 w 52"/>
                  <a:gd name="T43" fmla="*/ 46 h 49"/>
                  <a:gd name="T44" fmla="*/ 43 w 52"/>
                  <a:gd name="T45" fmla="*/ 43 h 49"/>
                  <a:gd name="T46" fmla="*/ 46 w 52"/>
                  <a:gd name="T47" fmla="*/ 37 h 49"/>
                  <a:gd name="T48" fmla="*/ 46 w 52"/>
                  <a:gd name="T49" fmla="*/ 34 h 49"/>
                  <a:gd name="T50" fmla="*/ 46 w 52"/>
                  <a:gd name="T51" fmla="*/ 32 h 49"/>
                  <a:gd name="T52" fmla="*/ 52 w 52"/>
                  <a:gd name="T53" fmla="*/ 32 h 49"/>
                  <a:gd name="T54" fmla="*/ 52 w 52"/>
                  <a:gd name="T55" fmla="*/ 26 h 49"/>
                  <a:gd name="T56" fmla="*/ 52 w 52"/>
                  <a:gd name="T57" fmla="*/ 23 h 49"/>
                  <a:gd name="T58" fmla="*/ 52 w 52"/>
                  <a:gd name="T59" fmla="*/ 20 h 49"/>
                  <a:gd name="T60" fmla="*/ 46 w 52"/>
                  <a:gd name="T61" fmla="*/ 14 h 49"/>
                  <a:gd name="T62" fmla="*/ 46 w 52"/>
                  <a:gd name="T63" fmla="*/ 11 h 49"/>
                  <a:gd name="T64" fmla="*/ 43 w 52"/>
                  <a:gd name="T65" fmla="*/ 9 h 49"/>
                  <a:gd name="T66" fmla="*/ 38 w 52"/>
                  <a:gd name="T67" fmla="*/ 3 h 49"/>
                  <a:gd name="T68" fmla="*/ 35 w 52"/>
                  <a:gd name="T69" fmla="*/ 3 h 49"/>
                  <a:gd name="T70" fmla="*/ 29 w 52"/>
                  <a:gd name="T71" fmla="*/ 3 h 49"/>
                  <a:gd name="T72" fmla="*/ 29 w 52"/>
                  <a:gd name="T73" fmla="*/ 0 h 49"/>
                  <a:gd name="T74" fmla="*/ 26 w 52"/>
                  <a:gd name="T75" fmla="*/ 0 h 49"/>
                  <a:gd name="T76" fmla="*/ 20 w 52"/>
                  <a:gd name="T77" fmla="*/ 0 h 49"/>
                  <a:gd name="T78" fmla="*/ 18 w 52"/>
                  <a:gd name="T79" fmla="*/ 3 h 49"/>
                  <a:gd name="T80" fmla="*/ 15 w 52"/>
                  <a:gd name="T81" fmla="*/ 3 h 4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2"/>
                  <a:gd name="T124" fmla="*/ 0 h 49"/>
                  <a:gd name="T125" fmla="*/ 52 w 52"/>
                  <a:gd name="T126" fmla="*/ 49 h 4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2" h="49">
                    <a:moveTo>
                      <a:pt x="15" y="3"/>
                    </a:moveTo>
                    <a:lnTo>
                      <a:pt x="15" y="3"/>
                    </a:lnTo>
                    <a:lnTo>
                      <a:pt x="9" y="3"/>
                    </a:lnTo>
                    <a:lnTo>
                      <a:pt x="9" y="9"/>
                    </a:lnTo>
                    <a:lnTo>
                      <a:pt x="6" y="11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6" y="34"/>
                    </a:lnTo>
                    <a:lnTo>
                      <a:pt x="6" y="37"/>
                    </a:lnTo>
                    <a:lnTo>
                      <a:pt x="9" y="43"/>
                    </a:lnTo>
                    <a:lnTo>
                      <a:pt x="9" y="46"/>
                    </a:lnTo>
                    <a:lnTo>
                      <a:pt x="15" y="46"/>
                    </a:lnTo>
                    <a:lnTo>
                      <a:pt x="18" y="46"/>
                    </a:lnTo>
                    <a:lnTo>
                      <a:pt x="20" y="49"/>
                    </a:lnTo>
                    <a:lnTo>
                      <a:pt x="26" y="49"/>
                    </a:lnTo>
                    <a:lnTo>
                      <a:pt x="29" y="49"/>
                    </a:lnTo>
                    <a:lnTo>
                      <a:pt x="29" y="46"/>
                    </a:lnTo>
                    <a:lnTo>
                      <a:pt x="35" y="46"/>
                    </a:lnTo>
                    <a:lnTo>
                      <a:pt x="38" y="46"/>
                    </a:lnTo>
                    <a:lnTo>
                      <a:pt x="43" y="43"/>
                    </a:lnTo>
                    <a:lnTo>
                      <a:pt x="46" y="37"/>
                    </a:lnTo>
                    <a:lnTo>
                      <a:pt x="46" y="34"/>
                    </a:lnTo>
                    <a:lnTo>
                      <a:pt x="46" y="32"/>
                    </a:lnTo>
                    <a:lnTo>
                      <a:pt x="52" y="32"/>
                    </a:lnTo>
                    <a:lnTo>
                      <a:pt x="52" y="26"/>
                    </a:lnTo>
                    <a:lnTo>
                      <a:pt x="52" y="23"/>
                    </a:lnTo>
                    <a:lnTo>
                      <a:pt x="52" y="20"/>
                    </a:lnTo>
                    <a:lnTo>
                      <a:pt x="46" y="14"/>
                    </a:lnTo>
                    <a:lnTo>
                      <a:pt x="46" y="11"/>
                    </a:lnTo>
                    <a:lnTo>
                      <a:pt x="43" y="9"/>
                    </a:lnTo>
                    <a:lnTo>
                      <a:pt x="38" y="3"/>
                    </a:lnTo>
                    <a:lnTo>
                      <a:pt x="35" y="3"/>
                    </a:lnTo>
                    <a:lnTo>
                      <a:pt x="29" y="3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8" y="3"/>
                    </a:lnTo>
                    <a:lnTo>
                      <a:pt x="15" y="3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19" name="Freeform 263"/>
            <p:cNvSpPr>
              <a:spLocks/>
            </p:cNvSpPr>
            <p:nvPr/>
          </p:nvSpPr>
          <p:spPr bwMode="auto">
            <a:xfrm>
              <a:off x="1437" y="2285"/>
              <a:ext cx="38" cy="42"/>
            </a:xfrm>
            <a:custGeom>
              <a:avLst/>
              <a:gdLst>
                <a:gd name="T0" fmla="*/ 1 w 52"/>
                <a:gd name="T1" fmla="*/ 2 h 52"/>
                <a:gd name="T2" fmla="*/ 1 w 52"/>
                <a:gd name="T3" fmla="*/ 2 h 52"/>
                <a:gd name="T4" fmla="*/ 1 w 52"/>
                <a:gd name="T5" fmla="*/ 2 h 52"/>
                <a:gd name="T6" fmla="*/ 1 w 52"/>
                <a:gd name="T7" fmla="*/ 2 h 52"/>
                <a:gd name="T8" fmla="*/ 1 w 52"/>
                <a:gd name="T9" fmla="*/ 2 h 52"/>
                <a:gd name="T10" fmla="*/ 1 w 52"/>
                <a:gd name="T11" fmla="*/ 2 h 52"/>
                <a:gd name="T12" fmla="*/ 1 w 52"/>
                <a:gd name="T13" fmla="*/ 2 h 52"/>
                <a:gd name="T14" fmla="*/ 1 w 52"/>
                <a:gd name="T15" fmla="*/ 2 h 52"/>
                <a:gd name="T16" fmla="*/ 0 w 52"/>
                <a:gd name="T17" fmla="*/ 2 h 52"/>
                <a:gd name="T18" fmla="*/ 0 w 52"/>
                <a:gd name="T19" fmla="*/ 2 h 52"/>
                <a:gd name="T20" fmla="*/ 0 w 52"/>
                <a:gd name="T21" fmla="*/ 2 h 52"/>
                <a:gd name="T22" fmla="*/ 0 w 52"/>
                <a:gd name="T23" fmla="*/ 2 h 52"/>
                <a:gd name="T24" fmla="*/ 0 w 52"/>
                <a:gd name="T25" fmla="*/ 2 h 52"/>
                <a:gd name="T26" fmla="*/ 0 w 52"/>
                <a:gd name="T27" fmla="*/ 2 h 52"/>
                <a:gd name="T28" fmla="*/ 0 w 52"/>
                <a:gd name="T29" fmla="*/ 2 h 52"/>
                <a:gd name="T30" fmla="*/ 1 w 52"/>
                <a:gd name="T31" fmla="*/ 2 h 52"/>
                <a:gd name="T32" fmla="*/ 1 w 52"/>
                <a:gd name="T33" fmla="*/ 2 h 52"/>
                <a:gd name="T34" fmla="*/ 1 w 52"/>
                <a:gd name="T35" fmla="*/ 2 h 52"/>
                <a:gd name="T36" fmla="*/ 1 w 52"/>
                <a:gd name="T37" fmla="*/ 2 h 52"/>
                <a:gd name="T38" fmla="*/ 1 w 52"/>
                <a:gd name="T39" fmla="*/ 2 h 52"/>
                <a:gd name="T40" fmla="*/ 1 w 52"/>
                <a:gd name="T41" fmla="*/ 2 h 52"/>
                <a:gd name="T42" fmla="*/ 1 w 52"/>
                <a:gd name="T43" fmla="*/ 2 h 52"/>
                <a:gd name="T44" fmla="*/ 1 w 52"/>
                <a:gd name="T45" fmla="*/ 2 h 52"/>
                <a:gd name="T46" fmla="*/ 1 w 52"/>
                <a:gd name="T47" fmla="*/ 2 h 52"/>
                <a:gd name="T48" fmla="*/ 1 w 52"/>
                <a:gd name="T49" fmla="*/ 2 h 52"/>
                <a:gd name="T50" fmla="*/ 1 w 52"/>
                <a:gd name="T51" fmla="*/ 2 h 52"/>
                <a:gd name="T52" fmla="*/ 1 w 52"/>
                <a:gd name="T53" fmla="*/ 2 h 52"/>
                <a:gd name="T54" fmla="*/ 1 w 52"/>
                <a:gd name="T55" fmla="*/ 2 h 52"/>
                <a:gd name="T56" fmla="*/ 1 w 52"/>
                <a:gd name="T57" fmla="*/ 2 h 52"/>
                <a:gd name="T58" fmla="*/ 1 w 52"/>
                <a:gd name="T59" fmla="*/ 2 h 52"/>
                <a:gd name="T60" fmla="*/ 1 w 52"/>
                <a:gd name="T61" fmla="*/ 2 h 52"/>
                <a:gd name="T62" fmla="*/ 1 w 52"/>
                <a:gd name="T63" fmla="*/ 2 h 52"/>
                <a:gd name="T64" fmla="*/ 1 w 52"/>
                <a:gd name="T65" fmla="*/ 2 h 52"/>
                <a:gd name="T66" fmla="*/ 1 w 52"/>
                <a:gd name="T67" fmla="*/ 2 h 52"/>
                <a:gd name="T68" fmla="*/ 1 w 52"/>
                <a:gd name="T69" fmla="*/ 2 h 52"/>
                <a:gd name="T70" fmla="*/ 1 w 52"/>
                <a:gd name="T71" fmla="*/ 2 h 52"/>
                <a:gd name="T72" fmla="*/ 1 w 52"/>
                <a:gd name="T73" fmla="*/ 2 h 52"/>
                <a:gd name="T74" fmla="*/ 1 w 52"/>
                <a:gd name="T75" fmla="*/ 2 h 52"/>
                <a:gd name="T76" fmla="*/ 1 w 52"/>
                <a:gd name="T77" fmla="*/ 2 h 52"/>
                <a:gd name="T78" fmla="*/ 1 w 52"/>
                <a:gd name="T79" fmla="*/ 2 h 52"/>
                <a:gd name="T80" fmla="*/ 1 w 52"/>
                <a:gd name="T81" fmla="*/ 2 h 52"/>
                <a:gd name="T82" fmla="*/ 1 w 52"/>
                <a:gd name="T83" fmla="*/ 2 h 52"/>
                <a:gd name="T84" fmla="*/ 1 w 52"/>
                <a:gd name="T85" fmla="*/ 2 h 52"/>
                <a:gd name="T86" fmla="*/ 1 w 52"/>
                <a:gd name="T87" fmla="*/ 2 h 52"/>
                <a:gd name="T88" fmla="*/ 1 w 52"/>
                <a:gd name="T89" fmla="*/ 2 h 52"/>
                <a:gd name="T90" fmla="*/ 1 w 52"/>
                <a:gd name="T91" fmla="*/ 2 h 52"/>
                <a:gd name="T92" fmla="*/ 1 w 52"/>
                <a:gd name="T93" fmla="*/ 2 h 52"/>
                <a:gd name="T94" fmla="*/ 1 w 52"/>
                <a:gd name="T95" fmla="*/ 2 h 52"/>
                <a:gd name="T96" fmla="*/ 1 w 52"/>
                <a:gd name="T97" fmla="*/ 2 h 52"/>
                <a:gd name="T98" fmla="*/ 1 w 52"/>
                <a:gd name="T99" fmla="*/ 2 h 52"/>
                <a:gd name="T100" fmla="*/ 1 w 52"/>
                <a:gd name="T101" fmla="*/ 2 h 52"/>
                <a:gd name="T102" fmla="*/ 1 w 52"/>
                <a:gd name="T103" fmla="*/ 2 h 52"/>
                <a:gd name="T104" fmla="*/ 1 w 52"/>
                <a:gd name="T105" fmla="*/ 0 h 52"/>
                <a:gd name="T106" fmla="*/ 1 w 52"/>
                <a:gd name="T107" fmla="*/ 0 h 52"/>
                <a:gd name="T108" fmla="*/ 1 w 52"/>
                <a:gd name="T109" fmla="*/ 0 h 52"/>
                <a:gd name="T110" fmla="*/ 1 w 52"/>
                <a:gd name="T111" fmla="*/ 0 h 52"/>
                <a:gd name="T112" fmla="*/ 1 w 52"/>
                <a:gd name="T113" fmla="*/ 2 h 52"/>
                <a:gd name="T114" fmla="*/ 1 w 52"/>
                <a:gd name="T115" fmla="*/ 2 h 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52"/>
                <a:gd name="T176" fmla="*/ 52 w 52"/>
                <a:gd name="T177" fmla="*/ 52 h 5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52">
                  <a:moveTo>
                    <a:pt x="15" y="3"/>
                  </a:moveTo>
                  <a:lnTo>
                    <a:pt x="15" y="3"/>
                  </a:lnTo>
                  <a:lnTo>
                    <a:pt x="15" y="6"/>
                  </a:lnTo>
                  <a:lnTo>
                    <a:pt x="12" y="6"/>
                  </a:lnTo>
                  <a:lnTo>
                    <a:pt x="9" y="6"/>
                  </a:lnTo>
                  <a:lnTo>
                    <a:pt x="9" y="9"/>
                  </a:lnTo>
                  <a:lnTo>
                    <a:pt x="6" y="11"/>
                  </a:lnTo>
                  <a:lnTo>
                    <a:pt x="3" y="11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3" y="34"/>
                  </a:lnTo>
                  <a:lnTo>
                    <a:pt x="3" y="37"/>
                  </a:lnTo>
                  <a:lnTo>
                    <a:pt x="3" y="40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9" y="46"/>
                  </a:lnTo>
                  <a:lnTo>
                    <a:pt x="12" y="46"/>
                  </a:lnTo>
                  <a:lnTo>
                    <a:pt x="15" y="46"/>
                  </a:lnTo>
                  <a:lnTo>
                    <a:pt x="15" y="49"/>
                  </a:lnTo>
                  <a:lnTo>
                    <a:pt x="18" y="49"/>
                  </a:lnTo>
                  <a:lnTo>
                    <a:pt x="20" y="52"/>
                  </a:lnTo>
                  <a:lnTo>
                    <a:pt x="23" y="52"/>
                  </a:lnTo>
                  <a:lnTo>
                    <a:pt x="26" y="52"/>
                  </a:lnTo>
                  <a:lnTo>
                    <a:pt x="29" y="52"/>
                  </a:lnTo>
                  <a:lnTo>
                    <a:pt x="32" y="49"/>
                  </a:lnTo>
                  <a:lnTo>
                    <a:pt x="35" y="49"/>
                  </a:lnTo>
                  <a:lnTo>
                    <a:pt x="38" y="46"/>
                  </a:lnTo>
                  <a:lnTo>
                    <a:pt x="41" y="46"/>
                  </a:lnTo>
                  <a:lnTo>
                    <a:pt x="43" y="43"/>
                  </a:lnTo>
                  <a:lnTo>
                    <a:pt x="46" y="40"/>
                  </a:lnTo>
                  <a:lnTo>
                    <a:pt x="49" y="37"/>
                  </a:lnTo>
                  <a:lnTo>
                    <a:pt x="49" y="34"/>
                  </a:lnTo>
                  <a:lnTo>
                    <a:pt x="49" y="32"/>
                  </a:lnTo>
                  <a:lnTo>
                    <a:pt x="52" y="32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49" y="17"/>
                  </a:lnTo>
                  <a:lnTo>
                    <a:pt x="49" y="11"/>
                  </a:lnTo>
                  <a:lnTo>
                    <a:pt x="46" y="11"/>
                  </a:lnTo>
                  <a:lnTo>
                    <a:pt x="43" y="9"/>
                  </a:lnTo>
                  <a:lnTo>
                    <a:pt x="41" y="6"/>
                  </a:lnTo>
                  <a:lnTo>
                    <a:pt x="38" y="6"/>
                  </a:lnTo>
                  <a:lnTo>
                    <a:pt x="35" y="3"/>
                  </a:lnTo>
                  <a:lnTo>
                    <a:pt x="32" y="3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8" y="3"/>
                  </a:lnTo>
                  <a:lnTo>
                    <a:pt x="15" y="3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20" name="Group 264"/>
            <p:cNvGrpSpPr>
              <a:grpSpLocks/>
            </p:cNvGrpSpPr>
            <p:nvPr/>
          </p:nvGrpSpPr>
          <p:grpSpPr bwMode="auto">
            <a:xfrm>
              <a:off x="1347" y="2257"/>
              <a:ext cx="50" cy="63"/>
              <a:chOff x="1617" y="3126"/>
              <a:chExt cx="69" cy="77"/>
            </a:xfrm>
          </p:grpSpPr>
          <p:sp>
            <p:nvSpPr>
              <p:cNvPr id="17811" name="Freeform 265"/>
              <p:cNvSpPr>
                <a:spLocks/>
              </p:cNvSpPr>
              <p:nvPr/>
            </p:nvSpPr>
            <p:spPr bwMode="auto">
              <a:xfrm>
                <a:off x="1617" y="3126"/>
                <a:ext cx="69" cy="77"/>
              </a:xfrm>
              <a:custGeom>
                <a:avLst/>
                <a:gdLst>
                  <a:gd name="T0" fmla="*/ 63 w 69"/>
                  <a:gd name="T1" fmla="*/ 60 h 77"/>
                  <a:gd name="T2" fmla="*/ 57 w 69"/>
                  <a:gd name="T3" fmla="*/ 68 h 77"/>
                  <a:gd name="T4" fmla="*/ 52 w 69"/>
                  <a:gd name="T5" fmla="*/ 71 h 77"/>
                  <a:gd name="T6" fmla="*/ 40 w 69"/>
                  <a:gd name="T7" fmla="*/ 77 h 77"/>
                  <a:gd name="T8" fmla="*/ 32 w 69"/>
                  <a:gd name="T9" fmla="*/ 77 h 77"/>
                  <a:gd name="T10" fmla="*/ 23 w 69"/>
                  <a:gd name="T11" fmla="*/ 74 h 77"/>
                  <a:gd name="T12" fmla="*/ 14 w 69"/>
                  <a:gd name="T13" fmla="*/ 71 h 77"/>
                  <a:gd name="T14" fmla="*/ 9 w 69"/>
                  <a:gd name="T15" fmla="*/ 63 h 77"/>
                  <a:gd name="T16" fmla="*/ 6 w 69"/>
                  <a:gd name="T17" fmla="*/ 54 h 77"/>
                  <a:gd name="T18" fmla="*/ 0 w 69"/>
                  <a:gd name="T19" fmla="*/ 45 h 77"/>
                  <a:gd name="T20" fmla="*/ 0 w 69"/>
                  <a:gd name="T21" fmla="*/ 37 h 77"/>
                  <a:gd name="T22" fmla="*/ 17 w 69"/>
                  <a:gd name="T23" fmla="*/ 37 h 77"/>
                  <a:gd name="T24" fmla="*/ 17 w 69"/>
                  <a:gd name="T25" fmla="*/ 43 h 77"/>
                  <a:gd name="T26" fmla="*/ 17 w 69"/>
                  <a:gd name="T27" fmla="*/ 45 h 77"/>
                  <a:gd name="T28" fmla="*/ 23 w 69"/>
                  <a:gd name="T29" fmla="*/ 51 h 77"/>
                  <a:gd name="T30" fmla="*/ 26 w 69"/>
                  <a:gd name="T31" fmla="*/ 54 h 77"/>
                  <a:gd name="T32" fmla="*/ 29 w 69"/>
                  <a:gd name="T33" fmla="*/ 57 h 77"/>
                  <a:gd name="T34" fmla="*/ 35 w 69"/>
                  <a:gd name="T35" fmla="*/ 57 h 77"/>
                  <a:gd name="T36" fmla="*/ 40 w 69"/>
                  <a:gd name="T37" fmla="*/ 57 h 77"/>
                  <a:gd name="T38" fmla="*/ 43 w 69"/>
                  <a:gd name="T39" fmla="*/ 57 h 77"/>
                  <a:gd name="T40" fmla="*/ 49 w 69"/>
                  <a:gd name="T41" fmla="*/ 51 h 77"/>
                  <a:gd name="T42" fmla="*/ 52 w 69"/>
                  <a:gd name="T43" fmla="*/ 48 h 77"/>
                  <a:gd name="T44" fmla="*/ 52 w 69"/>
                  <a:gd name="T45" fmla="*/ 43 h 77"/>
                  <a:gd name="T46" fmla="*/ 55 w 69"/>
                  <a:gd name="T47" fmla="*/ 37 h 77"/>
                  <a:gd name="T48" fmla="*/ 52 w 69"/>
                  <a:gd name="T49" fmla="*/ 34 h 77"/>
                  <a:gd name="T50" fmla="*/ 52 w 69"/>
                  <a:gd name="T51" fmla="*/ 28 h 77"/>
                  <a:gd name="T52" fmla="*/ 49 w 69"/>
                  <a:gd name="T53" fmla="*/ 25 h 77"/>
                  <a:gd name="T54" fmla="*/ 43 w 69"/>
                  <a:gd name="T55" fmla="*/ 23 h 77"/>
                  <a:gd name="T56" fmla="*/ 40 w 69"/>
                  <a:gd name="T57" fmla="*/ 20 h 77"/>
                  <a:gd name="T58" fmla="*/ 35 w 69"/>
                  <a:gd name="T59" fmla="*/ 17 h 77"/>
                  <a:gd name="T60" fmla="*/ 29 w 69"/>
                  <a:gd name="T61" fmla="*/ 20 h 77"/>
                  <a:gd name="T62" fmla="*/ 26 w 69"/>
                  <a:gd name="T63" fmla="*/ 23 h 77"/>
                  <a:gd name="T64" fmla="*/ 23 w 69"/>
                  <a:gd name="T65" fmla="*/ 25 h 77"/>
                  <a:gd name="T66" fmla="*/ 17 w 69"/>
                  <a:gd name="T67" fmla="*/ 28 h 77"/>
                  <a:gd name="T68" fmla="*/ 17 w 69"/>
                  <a:gd name="T69" fmla="*/ 37 h 77"/>
                  <a:gd name="T70" fmla="*/ 3 w 69"/>
                  <a:gd name="T71" fmla="*/ 25 h 77"/>
                  <a:gd name="T72" fmla="*/ 9 w 69"/>
                  <a:gd name="T73" fmla="*/ 17 h 77"/>
                  <a:gd name="T74" fmla="*/ 14 w 69"/>
                  <a:gd name="T75" fmla="*/ 8 h 77"/>
                  <a:gd name="T76" fmla="*/ 20 w 69"/>
                  <a:gd name="T77" fmla="*/ 3 h 77"/>
                  <a:gd name="T78" fmla="*/ 29 w 69"/>
                  <a:gd name="T79" fmla="*/ 0 h 77"/>
                  <a:gd name="T80" fmla="*/ 40 w 69"/>
                  <a:gd name="T81" fmla="*/ 0 h 77"/>
                  <a:gd name="T82" fmla="*/ 46 w 69"/>
                  <a:gd name="T83" fmla="*/ 3 h 77"/>
                  <a:gd name="T84" fmla="*/ 55 w 69"/>
                  <a:gd name="T85" fmla="*/ 5 h 77"/>
                  <a:gd name="T86" fmla="*/ 63 w 69"/>
                  <a:gd name="T87" fmla="*/ 14 h 77"/>
                  <a:gd name="T88" fmla="*/ 66 w 69"/>
                  <a:gd name="T89" fmla="*/ 23 h 77"/>
                  <a:gd name="T90" fmla="*/ 69 w 69"/>
                  <a:gd name="T91" fmla="*/ 31 h 77"/>
                  <a:gd name="T92" fmla="*/ 69 w 69"/>
                  <a:gd name="T93" fmla="*/ 43 h 77"/>
                  <a:gd name="T94" fmla="*/ 69 w 69"/>
                  <a:gd name="T95" fmla="*/ 51 h 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9"/>
                  <a:gd name="T145" fmla="*/ 0 h 77"/>
                  <a:gd name="T146" fmla="*/ 69 w 69"/>
                  <a:gd name="T147" fmla="*/ 77 h 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9" h="77">
                    <a:moveTo>
                      <a:pt x="66" y="54"/>
                    </a:moveTo>
                    <a:lnTo>
                      <a:pt x="66" y="57"/>
                    </a:lnTo>
                    <a:lnTo>
                      <a:pt x="63" y="60"/>
                    </a:lnTo>
                    <a:lnTo>
                      <a:pt x="63" y="63"/>
                    </a:lnTo>
                    <a:lnTo>
                      <a:pt x="60" y="66"/>
                    </a:lnTo>
                    <a:lnTo>
                      <a:pt x="57" y="68"/>
                    </a:lnTo>
                    <a:lnTo>
                      <a:pt x="55" y="71"/>
                    </a:lnTo>
                    <a:lnTo>
                      <a:pt x="52" y="71"/>
                    </a:lnTo>
                    <a:lnTo>
                      <a:pt x="46" y="74"/>
                    </a:lnTo>
                    <a:lnTo>
                      <a:pt x="43" y="74"/>
                    </a:lnTo>
                    <a:lnTo>
                      <a:pt x="40" y="77"/>
                    </a:lnTo>
                    <a:lnTo>
                      <a:pt x="35" y="77"/>
                    </a:lnTo>
                    <a:lnTo>
                      <a:pt x="32" y="77"/>
                    </a:lnTo>
                    <a:lnTo>
                      <a:pt x="29" y="77"/>
                    </a:lnTo>
                    <a:lnTo>
                      <a:pt x="26" y="74"/>
                    </a:lnTo>
                    <a:lnTo>
                      <a:pt x="23" y="74"/>
                    </a:lnTo>
                    <a:lnTo>
                      <a:pt x="20" y="71"/>
                    </a:lnTo>
                    <a:lnTo>
                      <a:pt x="17" y="71"/>
                    </a:lnTo>
                    <a:lnTo>
                      <a:pt x="14" y="71"/>
                    </a:lnTo>
                    <a:lnTo>
                      <a:pt x="14" y="68"/>
                    </a:lnTo>
                    <a:lnTo>
                      <a:pt x="12" y="66"/>
                    </a:lnTo>
                    <a:lnTo>
                      <a:pt x="9" y="63"/>
                    </a:lnTo>
                    <a:lnTo>
                      <a:pt x="9" y="60"/>
                    </a:lnTo>
                    <a:lnTo>
                      <a:pt x="6" y="57"/>
                    </a:lnTo>
                    <a:lnTo>
                      <a:pt x="6" y="54"/>
                    </a:lnTo>
                    <a:lnTo>
                      <a:pt x="3" y="51"/>
                    </a:lnTo>
                    <a:lnTo>
                      <a:pt x="3" y="48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17" y="37"/>
                    </a:lnTo>
                    <a:lnTo>
                      <a:pt x="17" y="40"/>
                    </a:lnTo>
                    <a:lnTo>
                      <a:pt x="17" y="43"/>
                    </a:lnTo>
                    <a:lnTo>
                      <a:pt x="17" y="45"/>
                    </a:lnTo>
                    <a:lnTo>
                      <a:pt x="20" y="48"/>
                    </a:lnTo>
                    <a:lnTo>
                      <a:pt x="23" y="51"/>
                    </a:lnTo>
                    <a:lnTo>
                      <a:pt x="26" y="54"/>
                    </a:lnTo>
                    <a:lnTo>
                      <a:pt x="26" y="57"/>
                    </a:lnTo>
                    <a:lnTo>
                      <a:pt x="29" y="57"/>
                    </a:lnTo>
                    <a:lnTo>
                      <a:pt x="32" y="57"/>
                    </a:lnTo>
                    <a:lnTo>
                      <a:pt x="35" y="57"/>
                    </a:lnTo>
                    <a:lnTo>
                      <a:pt x="37" y="57"/>
                    </a:lnTo>
                    <a:lnTo>
                      <a:pt x="40" y="57"/>
                    </a:lnTo>
                    <a:lnTo>
                      <a:pt x="43" y="57"/>
                    </a:lnTo>
                    <a:lnTo>
                      <a:pt x="46" y="54"/>
                    </a:lnTo>
                    <a:lnTo>
                      <a:pt x="49" y="51"/>
                    </a:lnTo>
                    <a:lnTo>
                      <a:pt x="52" y="51"/>
                    </a:lnTo>
                    <a:lnTo>
                      <a:pt x="52" y="48"/>
                    </a:lnTo>
                    <a:lnTo>
                      <a:pt x="52" y="45"/>
                    </a:lnTo>
                    <a:lnTo>
                      <a:pt x="52" y="43"/>
                    </a:lnTo>
                    <a:lnTo>
                      <a:pt x="55" y="43"/>
                    </a:lnTo>
                    <a:lnTo>
                      <a:pt x="55" y="40"/>
                    </a:lnTo>
                    <a:lnTo>
                      <a:pt x="55" y="37"/>
                    </a:lnTo>
                    <a:lnTo>
                      <a:pt x="52" y="34"/>
                    </a:lnTo>
                    <a:lnTo>
                      <a:pt x="52" y="31"/>
                    </a:lnTo>
                    <a:lnTo>
                      <a:pt x="52" y="28"/>
                    </a:lnTo>
                    <a:lnTo>
                      <a:pt x="52" y="25"/>
                    </a:lnTo>
                    <a:lnTo>
                      <a:pt x="49" y="25"/>
                    </a:lnTo>
                    <a:lnTo>
                      <a:pt x="46" y="23"/>
                    </a:lnTo>
                    <a:lnTo>
                      <a:pt x="43" y="23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17"/>
                    </a:lnTo>
                    <a:lnTo>
                      <a:pt x="37" y="17"/>
                    </a:lnTo>
                    <a:lnTo>
                      <a:pt x="35" y="17"/>
                    </a:lnTo>
                    <a:lnTo>
                      <a:pt x="32" y="17"/>
                    </a:lnTo>
                    <a:lnTo>
                      <a:pt x="32" y="20"/>
                    </a:lnTo>
                    <a:lnTo>
                      <a:pt x="29" y="20"/>
                    </a:lnTo>
                    <a:lnTo>
                      <a:pt x="26" y="23"/>
                    </a:lnTo>
                    <a:lnTo>
                      <a:pt x="23" y="25"/>
                    </a:lnTo>
                    <a:lnTo>
                      <a:pt x="20" y="25"/>
                    </a:lnTo>
                    <a:lnTo>
                      <a:pt x="20" y="28"/>
                    </a:lnTo>
                    <a:lnTo>
                      <a:pt x="17" y="28"/>
                    </a:lnTo>
                    <a:lnTo>
                      <a:pt x="17" y="31"/>
                    </a:lnTo>
                    <a:lnTo>
                      <a:pt x="17" y="34"/>
                    </a:lnTo>
                    <a:lnTo>
                      <a:pt x="17" y="37"/>
                    </a:lnTo>
                    <a:lnTo>
                      <a:pt x="0" y="31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6" y="17"/>
                    </a:lnTo>
                    <a:lnTo>
                      <a:pt x="9" y="17"/>
                    </a:lnTo>
                    <a:lnTo>
                      <a:pt x="9" y="14"/>
                    </a:lnTo>
                    <a:lnTo>
                      <a:pt x="12" y="11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20" y="3"/>
                    </a:lnTo>
                    <a:lnTo>
                      <a:pt x="23" y="3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32" y="0"/>
                    </a:lnTo>
                    <a:lnTo>
                      <a:pt x="35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3"/>
                    </a:lnTo>
                    <a:lnTo>
                      <a:pt x="52" y="3"/>
                    </a:lnTo>
                    <a:lnTo>
                      <a:pt x="55" y="5"/>
                    </a:lnTo>
                    <a:lnTo>
                      <a:pt x="57" y="8"/>
                    </a:lnTo>
                    <a:lnTo>
                      <a:pt x="60" y="11"/>
                    </a:lnTo>
                    <a:lnTo>
                      <a:pt x="63" y="14"/>
                    </a:lnTo>
                    <a:lnTo>
                      <a:pt x="63" y="17"/>
                    </a:lnTo>
                    <a:lnTo>
                      <a:pt x="66" y="17"/>
                    </a:lnTo>
                    <a:lnTo>
                      <a:pt x="66" y="23"/>
                    </a:lnTo>
                    <a:lnTo>
                      <a:pt x="69" y="25"/>
                    </a:lnTo>
                    <a:lnTo>
                      <a:pt x="69" y="28"/>
                    </a:lnTo>
                    <a:lnTo>
                      <a:pt x="69" y="31"/>
                    </a:lnTo>
                    <a:lnTo>
                      <a:pt x="69" y="37"/>
                    </a:lnTo>
                    <a:lnTo>
                      <a:pt x="69" y="43"/>
                    </a:lnTo>
                    <a:lnTo>
                      <a:pt x="69" y="45"/>
                    </a:lnTo>
                    <a:lnTo>
                      <a:pt x="69" y="48"/>
                    </a:lnTo>
                    <a:lnTo>
                      <a:pt x="69" y="51"/>
                    </a:lnTo>
                    <a:lnTo>
                      <a:pt x="66" y="54"/>
                    </a:lnTo>
                    <a:close/>
                  </a:path>
                </a:pathLst>
              </a:custGeom>
              <a:solidFill>
                <a:srgbClr val="2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12" name="Freeform 266"/>
              <p:cNvSpPr>
                <a:spLocks/>
              </p:cNvSpPr>
              <p:nvPr/>
            </p:nvSpPr>
            <p:spPr bwMode="auto">
              <a:xfrm>
                <a:off x="1617" y="3126"/>
                <a:ext cx="69" cy="77"/>
              </a:xfrm>
              <a:custGeom>
                <a:avLst/>
                <a:gdLst>
                  <a:gd name="T0" fmla="*/ 63 w 69"/>
                  <a:gd name="T1" fmla="*/ 60 h 77"/>
                  <a:gd name="T2" fmla="*/ 57 w 69"/>
                  <a:gd name="T3" fmla="*/ 68 h 77"/>
                  <a:gd name="T4" fmla="*/ 52 w 69"/>
                  <a:gd name="T5" fmla="*/ 71 h 77"/>
                  <a:gd name="T6" fmla="*/ 40 w 69"/>
                  <a:gd name="T7" fmla="*/ 77 h 77"/>
                  <a:gd name="T8" fmla="*/ 32 w 69"/>
                  <a:gd name="T9" fmla="*/ 77 h 77"/>
                  <a:gd name="T10" fmla="*/ 23 w 69"/>
                  <a:gd name="T11" fmla="*/ 74 h 77"/>
                  <a:gd name="T12" fmla="*/ 14 w 69"/>
                  <a:gd name="T13" fmla="*/ 71 h 77"/>
                  <a:gd name="T14" fmla="*/ 9 w 69"/>
                  <a:gd name="T15" fmla="*/ 63 h 77"/>
                  <a:gd name="T16" fmla="*/ 6 w 69"/>
                  <a:gd name="T17" fmla="*/ 54 h 77"/>
                  <a:gd name="T18" fmla="*/ 0 w 69"/>
                  <a:gd name="T19" fmla="*/ 45 h 77"/>
                  <a:gd name="T20" fmla="*/ 0 w 69"/>
                  <a:gd name="T21" fmla="*/ 37 h 77"/>
                  <a:gd name="T22" fmla="*/ 17 w 69"/>
                  <a:gd name="T23" fmla="*/ 37 h 77"/>
                  <a:gd name="T24" fmla="*/ 17 w 69"/>
                  <a:gd name="T25" fmla="*/ 43 h 77"/>
                  <a:gd name="T26" fmla="*/ 17 w 69"/>
                  <a:gd name="T27" fmla="*/ 45 h 77"/>
                  <a:gd name="T28" fmla="*/ 23 w 69"/>
                  <a:gd name="T29" fmla="*/ 51 h 77"/>
                  <a:gd name="T30" fmla="*/ 26 w 69"/>
                  <a:gd name="T31" fmla="*/ 54 h 77"/>
                  <a:gd name="T32" fmla="*/ 29 w 69"/>
                  <a:gd name="T33" fmla="*/ 57 h 77"/>
                  <a:gd name="T34" fmla="*/ 35 w 69"/>
                  <a:gd name="T35" fmla="*/ 57 h 77"/>
                  <a:gd name="T36" fmla="*/ 40 w 69"/>
                  <a:gd name="T37" fmla="*/ 57 h 77"/>
                  <a:gd name="T38" fmla="*/ 43 w 69"/>
                  <a:gd name="T39" fmla="*/ 57 h 77"/>
                  <a:gd name="T40" fmla="*/ 49 w 69"/>
                  <a:gd name="T41" fmla="*/ 51 h 77"/>
                  <a:gd name="T42" fmla="*/ 52 w 69"/>
                  <a:gd name="T43" fmla="*/ 48 h 77"/>
                  <a:gd name="T44" fmla="*/ 52 w 69"/>
                  <a:gd name="T45" fmla="*/ 43 h 77"/>
                  <a:gd name="T46" fmla="*/ 55 w 69"/>
                  <a:gd name="T47" fmla="*/ 37 h 77"/>
                  <a:gd name="T48" fmla="*/ 52 w 69"/>
                  <a:gd name="T49" fmla="*/ 34 h 77"/>
                  <a:gd name="T50" fmla="*/ 52 w 69"/>
                  <a:gd name="T51" fmla="*/ 28 h 77"/>
                  <a:gd name="T52" fmla="*/ 49 w 69"/>
                  <a:gd name="T53" fmla="*/ 25 h 77"/>
                  <a:gd name="T54" fmla="*/ 43 w 69"/>
                  <a:gd name="T55" fmla="*/ 23 h 77"/>
                  <a:gd name="T56" fmla="*/ 40 w 69"/>
                  <a:gd name="T57" fmla="*/ 20 h 77"/>
                  <a:gd name="T58" fmla="*/ 35 w 69"/>
                  <a:gd name="T59" fmla="*/ 17 h 77"/>
                  <a:gd name="T60" fmla="*/ 29 w 69"/>
                  <a:gd name="T61" fmla="*/ 20 h 77"/>
                  <a:gd name="T62" fmla="*/ 26 w 69"/>
                  <a:gd name="T63" fmla="*/ 23 h 77"/>
                  <a:gd name="T64" fmla="*/ 23 w 69"/>
                  <a:gd name="T65" fmla="*/ 25 h 77"/>
                  <a:gd name="T66" fmla="*/ 17 w 69"/>
                  <a:gd name="T67" fmla="*/ 28 h 77"/>
                  <a:gd name="T68" fmla="*/ 17 w 69"/>
                  <a:gd name="T69" fmla="*/ 37 h 77"/>
                  <a:gd name="T70" fmla="*/ 3 w 69"/>
                  <a:gd name="T71" fmla="*/ 25 h 77"/>
                  <a:gd name="T72" fmla="*/ 9 w 69"/>
                  <a:gd name="T73" fmla="*/ 17 h 77"/>
                  <a:gd name="T74" fmla="*/ 14 w 69"/>
                  <a:gd name="T75" fmla="*/ 8 h 77"/>
                  <a:gd name="T76" fmla="*/ 20 w 69"/>
                  <a:gd name="T77" fmla="*/ 3 h 77"/>
                  <a:gd name="T78" fmla="*/ 29 w 69"/>
                  <a:gd name="T79" fmla="*/ 0 h 77"/>
                  <a:gd name="T80" fmla="*/ 40 w 69"/>
                  <a:gd name="T81" fmla="*/ 0 h 77"/>
                  <a:gd name="T82" fmla="*/ 46 w 69"/>
                  <a:gd name="T83" fmla="*/ 3 h 77"/>
                  <a:gd name="T84" fmla="*/ 55 w 69"/>
                  <a:gd name="T85" fmla="*/ 5 h 77"/>
                  <a:gd name="T86" fmla="*/ 63 w 69"/>
                  <a:gd name="T87" fmla="*/ 14 h 77"/>
                  <a:gd name="T88" fmla="*/ 66 w 69"/>
                  <a:gd name="T89" fmla="*/ 23 h 77"/>
                  <a:gd name="T90" fmla="*/ 69 w 69"/>
                  <a:gd name="T91" fmla="*/ 31 h 77"/>
                  <a:gd name="T92" fmla="*/ 69 w 69"/>
                  <a:gd name="T93" fmla="*/ 43 h 77"/>
                  <a:gd name="T94" fmla="*/ 69 w 69"/>
                  <a:gd name="T95" fmla="*/ 51 h 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9"/>
                  <a:gd name="T145" fmla="*/ 0 h 77"/>
                  <a:gd name="T146" fmla="*/ 69 w 69"/>
                  <a:gd name="T147" fmla="*/ 77 h 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9" h="77">
                    <a:moveTo>
                      <a:pt x="66" y="54"/>
                    </a:moveTo>
                    <a:lnTo>
                      <a:pt x="66" y="57"/>
                    </a:lnTo>
                    <a:lnTo>
                      <a:pt x="63" y="60"/>
                    </a:lnTo>
                    <a:lnTo>
                      <a:pt x="63" y="63"/>
                    </a:lnTo>
                    <a:lnTo>
                      <a:pt x="60" y="66"/>
                    </a:lnTo>
                    <a:lnTo>
                      <a:pt x="57" y="68"/>
                    </a:lnTo>
                    <a:lnTo>
                      <a:pt x="55" y="71"/>
                    </a:lnTo>
                    <a:lnTo>
                      <a:pt x="52" y="71"/>
                    </a:lnTo>
                    <a:lnTo>
                      <a:pt x="46" y="74"/>
                    </a:lnTo>
                    <a:lnTo>
                      <a:pt x="43" y="74"/>
                    </a:lnTo>
                    <a:lnTo>
                      <a:pt x="40" y="77"/>
                    </a:lnTo>
                    <a:lnTo>
                      <a:pt x="35" y="77"/>
                    </a:lnTo>
                    <a:lnTo>
                      <a:pt x="32" y="77"/>
                    </a:lnTo>
                    <a:lnTo>
                      <a:pt x="29" y="77"/>
                    </a:lnTo>
                    <a:lnTo>
                      <a:pt x="26" y="74"/>
                    </a:lnTo>
                    <a:lnTo>
                      <a:pt x="23" y="74"/>
                    </a:lnTo>
                    <a:lnTo>
                      <a:pt x="20" y="71"/>
                    </a:lnTo>
                    <a:lnTo>
                      <a:pt x="17" y="71"/>
                    </a:lnTo>
                    <a:lnTo>
                      <a:pt x="14" y="71"/>
                    </a:lnTo>
                    <a:lnTo>
                      <a:pt x="14" y="68"/>
                    </a:lnTo>
                    <a:lnTo>
                      <a:pt x="12" y="66"/>
                    </a:lnTo>
                    <a:lnTo>
                      <a:pt x="9" y="63"/>
                    </a:lnTo>
                    <a:lnTo>
                      <a:pt x="9" y="60"/>
                    </a:lnTo>
                    <a:lnTo>
                      <a:pt x="6" y="57"/>
                    </a:lnTo>
                    <a:lnTo>
                      <a:pt x="6" y="54"/>
                    </a:lnTo>
                    <a:lnTo>
                      <a:pt x="3" y="51"/>
                    </a:lnTo>
                    <a:lnTo>
                      <a:pt x="3" y="48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17" y="37"/>
                    </a:lnTo>
                    <a:lnTo>
                      <a:pt x="17" y="40"/>
                    </a:lnTo>
                    <a:lnTo>
                      <a:pt x="17" y="43"/>
                    </a:lnTo>
                    <a:lnTo>
                      <a:pt x="17" y="45"/>
                    </a:lnTo>
                    <a:lnTo>
                      <a:pt x="20" y="48"/>
                    </a:lnTo>
                    <a:lnTo>
                      <a:pt x="23" y="51"/>
                    </a:lnTo>
                    <a:lnTo>
                      <a:pt x="26" y="54"/>
                    </a:lnTo>
                    <a:lnTo>
                      <a:pt x="26" y="57"/>
                    </a:lnTo>
                    <a:lnTo>
                      <a:pt x="29" y="57"/>
                    </a:lnTo>
                    <a:lnTo>
                      <a:pt x="32" y="57"/>
                    </a:lnTo>
                    <a:lnTo>
                      <a:pt x="35" y="57"/>
                    </a:lnTo>
                    <a:lnTo>
                      <a:pt x="37" y="57"/>
                    </a:lnTo>
                    <a:lnTo>
                      <a:pt x="40" y="57"/>
                    </a:lnTo>
                    <a:lnTo>
                      <a:pt x="43" y="57"/>
                    </a:lnTo>
                    <a:lnTo>
                      <a:pt x="46" y="54"/>
                    </a:lnTo>
                    <a:lnTo>
                      <a:pt x="49" y="51"/>
                    </a:lnTo>
                    <a:lnTo>
                      <a:pt x="52" y="51"/>
                    </a:lnTo>
                    <a:lnTo>
                      <a:pt x="52" y="48"/>
                    </a:lnTo>
                    <a:lnTo>
                      <a:pt x="52" y="45"/>
                    </a:lnTo>
                    <a:lnTo>
                      <a:pt x="52" y="43"/>
                    </a:lnTo>
                    <a:lnTo>
                      <a:pt x="55" y="43"/>
                    </a:lnTo>
                    <a:lnTo>
                      <a:pt x="55" y="40"/>
                    </a:lnTo>
                    <a:lnTo>
                      <a:pt x="55" y="37"/>
                    </a:lnTo>
                    <a:lnTo>
                      <a:pt x="52" y="34"/>
                    </a:lnTo>
                    <a:lnTo>
                      <a:pt x="52" y="31"/>
                    </a:lnTo>
                    <a:lnTo>
                      <a:pt x="52" y="28"/>
                    </a:lnTo>
                    <a:lnTo>
                      <a:pt x="52" y="25"/>
                    </a:lnTo>
                    <a:lnTo>
                      <a:pt x="49" y="25"/>
                    </a:lnTo>
                    <a:lnTo>
                      <a:pt x="46" y="23"/>
                    </a:lnTo>
                    <a:lnTo>
                      <a:pt x="43" y="23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17"/>
                    </a:lnTo>
                    <a:lnTo>
                      <a:pt x="37" y="17"/>
                    </a:lnTo>
                    <a:lnTo>
                      <a:pt x="35" y="17"/>
                    </a:lnTo>
                    <a:lnTo>
                      <a:pt x="32" y="17"/>
                    </a:lnTo>
                    <a:lnTo>
                      <a:pt x="32" y="20"/>
                    </a:lnTo>
                    <a:lnTo>
                      <a:pt x="29" y="20"/>
                    </a:lnTo>
                    <a:lnTo>
                      <a:pt x="26" y="23"/>
                    </a:lnTo>
                    <a:lnTo>
                      <a:pt x="23" y="25"/>
                    </a:lnTo>
                    <a:lnTo>
                      <a:pt x="20" y="25"/>
                    </a:lnTo>
                    <a:lnTo>
                      <a:pt x="20" y="28"/>
                    </a:lnTo>
                    <a:lnTo>
                      <a:pt x="17" y="28"/>
                    </a:lnTo>
                    <a:lnTo>
                      <a:pt x="17" y="31"/>
                    </a:lnTo>
                    <a:lnTo>
                      <a:pt x="17" y="34"/>
                    </a:lnTo>
                    <a:lnTo>
                      <a:pt x="17" y="37"/>
                    </a:lnTo>
                    <a:lnTo>
                      <a:pt x="0" y="31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6" y="17"/>
                    </a:lnTo>
                    <a:lnTo>
                      <a:pt x="9" y="17"/>
                    </a:lnTo>
                    <a:lnTo>
                      <a:pt x="9" y="14"/>
                    </a:lnTo>
                    <a:lnTo>
                      <a:pt x="12" y="11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20" y="3"/>
                    </a:lnTo>
                    <a:lnTo>
                      <a:pt x="23" y="3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32" y="0"/>
                    </a:lnTo>
                    <a:lnTo>
                      <a:pt x="35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3"/>
                    </a:lnTo>
                    <a:lnTo>
                      <a:pt x="52" y="3"/>
                    </a:lnTo>
                    <a:lnTo>
                      <a:pt x="55" y="5"/>
                    </a:lnTo>
                    <a:lnTo>
                      <a:pt x="57" y="8"/>
                    </a:lnTo>
                    <a:lnTo>
                      <a:pt x="60" y="11"/>
                    </a:lnTo>
                    <a:lnTo>
                      <a:pt x="63" y="14"/>
                    </a:lnTo>
                    <a:lnTo>
                      <a:pt x="63" y="17"/>
                    </a:lnTo>
                    <a:lnTo>
                      <a:pt x="66" y="17"/>
                    </a:lnTo>
                    <a:lnTo>
                      <a:pt x="66" y="23"/>
                    </a:lnTo>
                    <a:lnTo>
                      <a:pt x="69" y="25"/>
                    </a:lnTo>
                    <a:lnTo>
                      <a:pt x="69" y="28"/>
                    </a:lnTo>
                    <a:lnTo>
                      <a:pt x="69" y="31"/>
                    </a:lnTo>
                    <a:lnTo>
                      <a:pt x="69" y="37"/>
                    </a:lnTo>
                    <a:lnTo>
                      <a:pt x="69" y="43"/>
                    </a:lnTo>
                    <a:lnTo>
                      <a:pt x="69" y="45"/>
                    </a:lnTo>
                    <a:lnTo>
                      <a:pt x="69" y="48"/>
                    </a:lnTo>
                    <a:lnTo>
                      <a:pt x="69" y="51"/>
                    </a:lnTo>
                    <a:lnTo>
                      <a:pt x="66" y="54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21" name="Freeform 267"/>
            <p:cNvSpPr>
              <a:spLocks/>
            </p:cNvSpPr>
            <p:nvPr/>
          </p:nvSpPr>
          <p:spPr bwMode="auto">
            <a:xfrm>
              <a:off x="1347" y="2257"/>
              <a:ext cx="57" cy="68"/>
            </a:xfrm>
            <a:custGeom>
              <a:avLst/>
              <a:gdLst>
                <a:gd name="T0" fmla="*/ 1 w 78"/>
                <a:gd name="T1" fmla="*/ 2 h 83"/>
                <a:gd name="T2" fmla="*/ 1 w 78"/>
                <a:gd name="T3" fmla="*/ 2 h 83"/>
                <a:gd name="T4" fmla="*/ 1 w 78"/>
                <a:gd name="T5" fmla="*/ 2 h 83"/>
                <a:gd name="T6" fmla="*/ 1 w 78"/>
                <a:gd name="T7" fmla="*/ 2 h 83"/>
                <a:gd name="T8" fmla="*/ 1 w 78"/>
                <a:gd name="T9" fmla="*/ 2 h 83"/>
                <a:gd name="T10" fmla="*/ 1 w 78"/>
                <a:gd name="T11" fmla="*/ 2 h 83"/>
                <a:gd name="T12" fmla="*/ 1 w 78"/>
                <a:gd name="T13" fmla="*/ 2 h 83"/>
                <a:gd name="T14" fmla="*/ 1 w 78"/>
                <a:gd name="T15" fmla="*/ 2 h 83"/>
                <a:gd name="T16" fmla="*/ 1 w 78"/>
                <a:gd name="T17" fmla="*/ 2 h 83"/>
                <a:gd name="T18" fmla="*/ 0 w 78"/>
                <a:gd name="T19" fmla="*/ 2 h 83"/>
                <a:gd name="T20" fmla="*/ 0 w 78"/>
                <a:gd name="T21" fmla="*/ 2 h 83"/>
                <a:gd name="T22" fmla="*/ 1 w 78"/>
                <a:gd name="T23" fmla="*/ 2 h 83"/>
                <a:gd name="T24" fmla="*/ 1 w 78"/>
                <a:gd name="T25" fmla="*/ 2 h 83"/>
                <a:gd name="T26" fmla="*/ 1 w 78"/>
                <a:gd name="T27" fmla="*/ 2 h 83"/>
                <a:gd name="T28" fmla="*/ 1 w 78"/>
                <a:gd name="T29" fmla="*/ 2 h 83"/>
                <a:gd name="T30" fmla="*/ 1 w 78"/>
                <a:gd name="T31" fmla="*/ 2 h 83"/>
                <a:gd name="T32" fmla="*/ 1 w 78"/>
                <a:gd name="T33" fmla="*/ 2 h 83"/>
                <a:gd name="T34" fmla="*/ 1 w 78"/>
                <a:gd name="T35" fmla="*/ 2 h 83"/>
                <a:gd name="T36" fmla="*/ 1 w 78"/>
                <a:gd name="T37" fmla="*/ 2 h 83"/>
                <a:gd name="T38" fmla="*/ 1 w 78"/>
                <a:gd name="T39" fmla="*/ 2 h 83"/>
                <a:gd name="T40" fmla="*/ 1 w 78"/>
                <a:gd name="T41" fmla="*/ 2 h 83"/>
                <a:gd name="T42" fmla="*/ 1 w 78"/>
                <a:gd name="T43" fmla="*/ 2 h 83"/>
                <a:gd name="T44" fmla="*/ 1 w 78"/>
                <a:gd name="T45" fmla="*/ 2 h 83"/>
                <a:gd name="T46" fmla="*/ 1 w 78"/>
                <a:gd name="T47" fmla="*/ 2 h 83"/>
                <a:gd name="T48" fmla="*/ 1 w 78"/>
                <a:gd name="T49" fmla="*/ 2 h 83"/>
                <a:gd name="T50" fmla="*/ 1 w 78"/>
                <a:gd name="T51" fmla="*/ 2 h 83"/>
                <a:gd name="T52" fmla="*/ 1 w 78"/>
                <a:gd name="T53" fmla="*/ 2 h 83"/>
                <a:gd name="T54" fmla="*/ 1 w 78"/>
                <a:gd name="T55" fmla="*/ 2 h 83"/>
                <a:gd name="T56" fmla="*/ 1 w 78"/>
                <a:gd name="T57" fmla="*/ 2 h 83"/>
                <a:gd name="T58" fmla="*/ 1 w 78"/>
                <a:gd name="T59" fmla="*/ 2 h 83"/>
                <a:gd name="T60" fmla="*/ 1 w 78"/>
                <a:gd name="T61" fmla="*/ 2 h 83"/>
                <a:gd name="T62" fmla="*/ 1 w 78"/>
                <a:gd name="T63" fmla="*/ 2 h 83"/>
                <a:gd name="T64" fmla="*/ 1 w 78"/>
                <a:gd name="T65" fmla="*/ 2 h 83"/>
                <a:gd name="T66" fmla="*/ 1 w 78"/>
                <a:gd name="T67" fmla="*/ 2 h 83"/>
                <a:gd name="T68" fmla="*/ 1 w 78"/>
                <a:gd name="T69" fmla="*/ 2 h 83"/>
                <a:gd name="T70" fmla="*/ 1 w 78"/>
                <a:gd name="T71" fmla="*/ 2 h 83"/>
                <a:gd name="T72" fmla="*/ 1 w 78"/>
                <a:gd name="T73" fmla="*/ 2 h 83"/>
                <a:gd name="T74" fmla="*/ 1 w 78"/>
                <a:gd name="T75" fmla="*/ 2 h 83"/>
                <a:gd name="T76" fmla="*/ 1 w 78"/>
                <a:gd name="T77" fmla="*/ 2 h 83"/>
                <a:gd name="T78" fmla="*/ 1 w 78"/>
                <a:gd name="T79" fmla="*/ 0 h 83"/>
                <a:gd name="T80" fmla="*/ 1 w 78"/>
                <a:gd name="T81" fmla="*/ 0 h 83"/>
                <a:gd name="T82" fmla="*/ 1 w 78"/>
                <a:gd name="T83" fmla="*/ 2 h 83"/>
                <a:gd name="T84" fmla="*/ 1 w 78"/>
                <a:gd name="T85" fmla="*/ 2 h 83"/>
                <a:gd name="T86" fmla="*/ 1 w 78"/>
                <a:gd name="T87" fmla="*/ 2 h 83"/>
                <a:gd name="T88" fmla="*/ 1 w 78"/>
                <a:gd name="T89" fmla="*/ 2 h 83"/>
                <a:gd name="T90" fmla="*/ 1 w 78"/>
                <a:gd name="T91" fmla="*/ 2 h 83"/>
                <a:gd name="T92" fmla="*/ 1 w 78"/>
                <a:gd name="T93" fmla="*/ 2 h 83"/>
                <a:gd name="T94" fmla="*/ 1 w 78"/>
                <a:gd name="T95" fmla="*/ 2 h 8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8"/>
                <a:gd name="T145" fmla="*/ 0 h 83"/>
                <a:gd name="T146" fmla="*/ 78 w 78"/>
                <a:gd name="T147" fmla="*/ 83 h 8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8" h="83">
                  <a:moveTo>
                    <a:pt x="75" y="60"/>
                  </a:moveTo>
                  <a:lnTo>
                    <a:pt x="75" y="63"/>
                  </a:lnTo>
                  <a:lnTo>
                    <a:pt x="72" y="66"/>
                  </a:lnTo>
                  <a:lnTo>
                    <a:pt x="69" y="68"/>
                  </a:lnTo>
                  <a:lnTo>
                    <a:pt x="66" y="71"/>
                  </a:lnTo>
                  <a:lnTo>
                    <a:pt x="63" y="74"/>
                  </a:lnTo>
                  <a:lnTo>
                    <a:pt x="60" y="77"/>
                  </a:lnTo>
                  <a:lnTo>
                    <a:pt x="57" y="80"/>
                  </a:lnTo>
                  <a:lnTo>
                    <a:pt x="52" y="80"/>
                  </a:lnTo>
                  <a:lnTo>
                    <a:pt x="49" y="80"/>
                  </a:lnTo>
                  <a:lnTo>
                    <a:pt x="46" y="83"/>
                  </a:lnTo>
                  <a:lnTo>
                    <a:pt x="43" y="83"/>
                  </a:lnTo>
                  <a:lnTo>
                    <a:pt x="40" y="83"/>
                  </a:lnTo>
                  <a:lnTo>
                    <a:pt x="37" y="83"/>
                  </a:lnTo>
                  <a:lnTo>
                    <a:pt x="32" y="83"/>
                  </a:lnTo>
                  <a:lnTo>
                    <a:pt x="29" y="80"/>
                  </a:lnTo>
                  <a:lnTo>
                    <a:pt x="26" y="80"/>
                  </a:lnTo>
                  <a:lnTo>
                    <a:pt x="23" y="80"/>
                  </a:lnTo>
                  <a:lnTo>
                    <a:pt x="20" y="77"/>
                  </a:lnTo>
                  <a:lnTo>
                    <a:pt x="17" y="74"/>
                  </a:lnTo>
                  <a:lnTo>
                    <a:pt x="14" y="71"/>
                  </a:lnTo>
                  <a:lnTo>
                    <a:pt x="12" y="71"/>
                  </a:lnTo>
                  <a:lnTo>
                    <a:pt x="9" y="68"/>
                  </a:lnTo>
                  <a:lnTo>
                    <a:pt x="9" y="66"/>
                  </a:lnTo>
                  <a:lnTo>
                    <a:pt x="6" y="63"/>
                  </a:lnTo>
                  <a:lnTo>
                    <a:pt x="6" y="60"/>
                  </a:lnTo>
                  <a:lnTo>
                    <a:pt x="3" y="57"/>
                  </a:lnTo>
                  <a:lnTo>
                    <a:pt x="3" y="54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20" y="37"/>
                  </a:lnTo>
                  <a:lnTo>
                    <a:pt x="20" y="40"/>
                  </a:lnTo>
                  <a:lnTo>
                    <a:pt x="20" y="43"/>
                  </a:lnTo>
                  <a:lnTo>
                    <a:pt x="20" y="45"/>
                  </a:lnTo>
                  <a:lnTo>
                    <a:pt x="20" y="48"/>
                  </a:lnTo>
                  <a:lnTo>
                    <a:pt x="23" y="51"/>
                  </a:lnTo>
                  <a:lnTo>
                    <a:pt x="23" y="54"/>
                  </a:lnTo>
                  <a:lnTo>
                    <a:pt x="26" y="57"/>
                  </a:lnTo>
                  <a:lnTo>
                    <a:pt x="29" y="60"/>
                  </a:lnTo>
                  <a:lnTo>
                    <a:pt x="32" y="63"/>
                  </a:lnTo>
                  <a:lnTo>
                    <a:pt x="35" y="63"/>
                  </a:lnTo>
                  <a:lnTo>
                    <a:pt x="37" y="63"/>
                  </a:lnTo>
                  <a:lnTo>
                    <a:pt x="40" y="63"/>
                  </a:lnTo>
                  <a:lnTo>
                    <a:pt x="43" y="63"/>
                  </a:lnTo>
                  <a:lnTo>
                    <a:pt x="46" y="63"/>
                  </a:lnTo>
                  <a:lnTo>
                    <a:pt x="49" y="60"/>
                  </a:lnTo>
                  <a:lnTo>
                    <a:pt x="52" y="60"/>
                  </a:lnTo>
                  <a:lnTo>
                    <a:pt x="55" y="57"/>
                  </a:lnTo>
                  <a:lnTo>
                    <a:pt x="55" y="54"/>
                  </a:lnTo>
                  <a:lnTo>
                    <a:pt x="57" y="51"/>
                  </a:lnTo>
                  <a:lnTo>
                    <a:pt x="57" y="48"/>
                  </a:lnTo>
                  <a:lnTo>
                    <a:pt x="57" y="45"/>
                  </a:lnTo>
                  <a:lnTo>
                    <a:pt x="60" y="45"/>
                  </a:lnTo>
                  <a:lnTo>
                    <a:pt x="60" y="43"/>
                  </a:lnTo>
                  <a:lnTo>
                    <a:pt x="60" y="40"/>
                  </a:lnTo>
                  <a:lnTo>
                    <a:pt x="60" y="37"/>
                  </a:lnTo>
                  <a:lnTo>
                    <a:pt x="57" y="37"/>
                  </a:lnTo>
                  <a:lnTo>
                    <a:pt x="57" y="34"/>
                  </a:lnTo>
                  <a:lnTo>
                    <a:pt x="57" y="31"/>
                  </a:lnTo>
                  <a:lnTo>
                    <a:pt x="55" y="28"/>
                  </a:lnTo>
                  <a:lnTo>
                    <a:pt x="55" y="25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49" y="23"/>
                  </a:lnTo>
                  <a:lnTo>
                    <a:pt x="46" y="23"/>
                  </a:lnTo>
                  <a:lnTo>
                    <a:pt x="46" y="20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37" y="2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26" y="25"/>
                  </a:lnTo>
                  <a:lnTo>
                    <a:pt x="23" y="28"/>
                  </a:lnTo>
                  <a:lnTo>
                    <a:pt x="23" y="31"/>
                  </a:lnTo>
                  <a:lnTo>
                    <a:pt x="20" y="31"/>
                  </a:lnTo>
                  <a:lnTo>
                    <a:pt x="20" y="34"/>
                  </a:lnTo>
                  <a:lnTo>
                    <a:pt x="20" y="37"/>
                  </a:lnTo>
                  <a:lnTo>
                    <a:pt x="0" y="34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6" y="23"/>
                  </a:lnTo>
                  <a:lnTo>
                    <a:pt x="6" y="20"/>
                  </a:lnTo>
                  <a:lnTo>
                    <a:pt x="9" y="17"/>
                  </a:lnTo>
                  <a:lnTo>
                    <a:pt x="9" y="14"/>
                  </a:lnTo>
                  <a:lnTo>
                    <a:pt x="12" y="11"/>
                  </a:lnTo>
                  <a:lnTo>
                    <a:pt x="14" y="8"/>
                  </a:lnTo>
                  <a:lnTo>
                    <a:pt x="17" y="5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52" y="3"/>
                  </a:lnTo>
                  <a:lnTo>
                    <a:pt x="57" y="3"/>
                  </a:lnTo>
                  <a:lnTo>
                    <a:pt x="60" y="5"/>
                  </a:lnTo>
                  <a:lnTo>
                    <a:pt x="63" y="5"/>
                  </a:lnTo>
                  <a:lnTo>
                    <a:pt x="66" y="8"/>
                  </a:lnTo>
                  <a:lnTo>
                    <a:pt x="66" y="11"/>
                  </a:lnTo>
                  <a:lnTo>
                    <a:pt x="69" y="14"/>
                  </a:lnTo>
                  <a:lnTo>
                    <a:pt x="72" y="17"/>
                  </a:lnTo>
                  <a:lnTo>
                    <a:pt x="75" y="20"/>
                  </a:lnTo>
                  <a:lnTo>
                    <a:pt x="75" y="23"/>
                  </a:lnTo>
                  <a:lnTo>
                    <a:pt x="78" y="28"/>
                  </a:lnTo>
                  <a:lnTo>
                    <a:pt x="78" y="31"/>
                  </a:lnTo>
                  <a:lnTo>
                    <a:pt x="78" y="34"/>
                  </a:lnTo>
                  <a:lnTo>
                    <a:pt x="78" y="37"/>
                  </a:lnTo>
                  <a:lnTo>
                    <a:pt x="78" y="40"/>
                  </a:lnTo>
                  <a:lnTo>
                    <a:pt x="78" y="45"/>
                  </a:lnTo>
                  <a:lnTo>
                    <a:pt x="78" y="48"/>
                  </a:lnTo>
                  <a:lnTo>
                    <a:pt x="78" y="54"/>
                  </a:lnTo>
                  <a:lnTo>
                    <a:pt x="78" y="57"/>
                  </a:lnTo>
                  <a:lnTo>
                    <a:pt x="75" y="60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22" name="Group 268"/>
            <p:cNvGrpSpPr>
              <a:grpSpLocks/>
            </p:cNvGrpSpPr>
            <p:nvPr/>
          </p:nvGrpSpPr>
          <p:grpSpPr bwMode="auto">
            <a:xfrm>
              <a:off x="1284" y="2257"/>
              <a:ext cx="50" cy="63"/>
              <a:chOff x="1531" y="3126"/>
              <a:chExt cx="69" cy="77"/>
            </a:xfrm>
          </p:grpSpPr>
          <p:sp>
            <p:nvSpPr>
              <p:cNvPr id="17809" name="Freeform 269"/>
              <p:cNvSpPr>
                <a:spLocks/>
              </p:cNvSpPr>
              <p:nvPr/>
            </p:nvSpPr>
            <p:spPr bwMode="auto">
              <a:xfrm>
                <a:off x="1531" y="3126"/>
                <a:ext cx="69" cy="77"/>
              </a:xfrm>
              <a:custGeom>
                <a:avLst/>
                <a:gdLst>
                  <a:gd name="T0" fmla="*/ 3 w 69"/>
                  <a:gd name="T1" fmla="*/ 51 h 77"/>
                  <a:gd name="T2" fmla="*/ 6 w 69"/>
                  <a:gd name="T3" fmla="*/ 60 h 77"/>
                  <a:gd name="T4" fmla="*/ 12 w 69"/>
                  <a:gd name="T5" fmla="*/ 68 h 77"/>
                  <a:gd name="T6" fmla="*/ 20 w 69"/>
                  <a:gd name="T7" fmla="*/ 71 h 77"/>
                  <a:gd name="T8" fmla="*/ 29 w 69"/>
                  <a:gd name="T9" fmla="*/ 77 h 77"/>
                  <a:gd name="T10" fmla="*/ 37 w 69"/>
                  <a:gd name="T11" fmla="*/ 77 h 77"/>
                  <a:gd name="T12" fmla="*/ 46 w 69"/>
                  <a:gd name="T13" fmla="*/ 74 h 77"/>
                  <a:gd name="T14" fmla="*/ 55 w 69"/>
                  <a:gd name="T15" fmla="*/ 71 h 77"/>
                  <a:gd name="T16" fmla="*/ 60 w 69"/>
                  <a:gd name="T17" fmla="*/ 63 h 77"/>
                  <a:gd name="T18" fmla="*/ 66 w 69"/>
                  <a:gd name="T19" fmla="*/ 54 h 77"/>
                  <a:gd name="T20" fmla="*/ 69 w 69"/>
                  <a:gd name="T21" fmla="*/ 45 h 77"/>
                  <a:gd name="T22" fmla="*/ 69 w 69"/>
                  <a:gd name="T23" fmla="*/ 37 h 77"/>
                  <a:gd name="T24" fmla="*/ 52 w 69"/>
                  <a:gd name="T25" fmla="*/ 37 h 77"/>
                  <a:gd name="T26" fmla="*/ 52 w 69"/>
                  <a:gd name="T27" fmla="*/ 40 h 77"/>
                  <a:gd name="T28" fmla="*/ 52 w 69"/>
                  <a:gd name="T29" fmla="*/ 45 h 77"/>
                  <a:gd name="T30" fmla="*/ 49 w 69"/>
                  <a:gd name="T31" fmla="*/ 48 h 77"/>
                  <a:gd name="T32" fmla="*/ 46 w 69"/>
                  <a:gd name="T33" fmla="*/ 54 h 77"/>
                  <a:gd name="T34" fmla="*/ 40 w 69"/>
                  <a:gd name="T35" fmla="*/ 57 h 77"/>
                  <a:gd name="T36" fmla="*/ 37 w 69"/>
                  <a:gd name="T37" fmla="*/ 57 h 77"/>
                  <a:gd name="T38" fmla="*/ 32 w 69"/>
                  <a:gd name="T39" fmla="*/ 57 h 77"/>
                  <a:gd name="T40" fmla="*/ 26 w 69"/>
                  <a:gd name="T41" fmla="*/ 57 h 77"/>
                  <a:gd name="T42" fmla="*/ 23 w 69"/>
                  <a:gd name="T43" fmla="*/ 51 h 77"/>
                  <a:gd name="T44" fmla="*/ 20 w 69"/>
                  <a:gd name="T45" fmla="*/ 48 h 77"/>
                  <a:gd name="T46" fmla="*/ 17 w 69"/>
                  <a:gd name="T47" fmla="*/ 43 h 77"/>
                  <a:gd name="T48" fmla="*/ 17 w 69"/>
                  <a:gd name="T49" fmla="*/ 37 h 77"/>
                  <a:gd name="T50" fmla="*/ 17 w 69"/>
                  <a:gd name="T51" fmla="*/ 34 h 77"/>
                  <a:gd name="T52" fmla="*/ 20 w 69"/>
                  <a:gd name="T53" fmla="*/ 28 h 77"/>
                  <a:gd name="T54" fmla="*/ 23 w 69"/>
                  <a:gd name="T55" fmla="*/ 25 h 77"/>
                  <a:gd name="T56" fmla="*/ 26 w 69"/>
                  <a:gd name="T57" fmla="*/ 23 h 77"/>
                  <a:gd name="T58" fmla="*/ 32 w 69"/>
                  <a:gd name="T59" fmla="*/ 20 h 77"/>
                  <a:gd name="T60" fmla="*/ 35 w 69"/>
                  <a:gd name="T61" fmla="*/ 17 h 77"/>
                  <a:gd name="T62" fmla="*/ 40 w 69"/>
                  <a:gd name="T63" fmla="*/ 20 h 77"/>
                  <a:gd name="T64" fmla="*/ 43 w 69"/>
                  <a:gd name="T65" fmla="*/ 23 h 77"/>
                  <a:gd name="T66" fmla="*/ 46 w 69"/>
                  <a:gd name="T67" fmla="*/ 25 h 77"/>
                  <a:gd name="T68" fmla="*/ 52 w 69"/>
                  <a:gd name="T69" fmla="*/ 28 h 77"/>
                  <a:gd name="T70" fmla="*/ 52 w 69"/>
                  <a:gd name="T71" fmla="*/ 34 h 77"/>
                  <a:gd name="T72" fmla="*/ 66 w 69"/>
                  <a:gd name="T73" fmla="*/ 25 h 77"/>
                  <a:gd name="T74" fmla="*/ 63 w 69"/>
                  <a:gd name="T75" fmla="*/ 17 h 77"/>
                  <a:gd name="T76" fmla="*/ 57 w 69"/>
                  <a:gd name="T77" fmla="*/ 8 h 77"/>
                  <a:gd name="T78" fmla="*/ 49 w 69"/>
                  <a:gd name="T79" fmla="*/ 3 h 77"/>
                  <a:gd name="T80" fmla="*/ 40 w 69"/>
                  <a:gd name="T81" fmla="*/ 0 h 77"/>
                  <a:gd name="T82" fmla="*/ 32 w 69"/>
                  <a:gd name="T83" fmla="*/ 0 h 77"/>
                  <a:gd name="T84" fmla="*/ 23 w 69"/>
                  <a:gd name="T85" fmla="*/ 3 h 77"/>
                  <a:gd name="T86" fmla="*/ 14 w 69"/>
                  <a:gd name="T87" fmla="*/ 5 h 77"/>
                  <a:gd name="T88" fmla="*/ 6 w 69"/>
                  <a:gd name="T89" fmla="*/ 14 h 77"/>
                  <a:gd name="T90" fmla="*/ 3 w 69"/>
                  <a:gd name="T91" fmla="*/ 23 h 77"/>
                  <a:gd name="T92" fmla="*/ 0 w 69"/>
                  <a:gd name="T93" fmla="*/ 31 h 77"/>
                  <a:gd name="T94" fmla="*/ 0 w 69"/>
                  <a:gd name="T95" fmla="*/ 43 h 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9"/>
                  <a:gd name="T145" fmla="*/ 0 h 77"/>
                  <a:gd name="T146" fmla="*/ 69 w 69"/>
                  <a:gd name="T147" fmla="*/ 77 h 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9" h="77">
                    <a:moveTo>
                      <a:pt x="0" y="45"/>
                    </a:moveTo>
                    <a:lnTo>
                      <a:pt x="3" y="48"/>
                    </a:lnTo>
                    <a:lnTo>
                      <a:pt x="3" y="51"/>
                    </a:lnTo>
                    <a:lnTo>
                      <a:pt x="3" y="54"/>
                    </a:lnTo>
                    <a:lnTo>
                      <a:pt x="6" y="57"/>
                    </a:lnTo>
                    <a:lnTo>
                      <a:pt x="6" y="60"/>
                    </a:lnTo>
                    <a:lnTo>
                      <a:pt x="6" y="63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4" y="71"/>
                    </a:lnTo>
                    <a:lnTo>
                      <a:pt x="17" y="71"/>
                    </a:lnTo>
                    <a:lnTo>
                      <a:pt x="20" y="71"/>
                    </a:lnTo>
                    <a:lnTo>
                      <a:pt x="23" y="74"/>
                    </a:lnTo>
                    <a:lnTo>
                      <a:pt x="26" y="74"/>
                    </a:lnTo>
                    <a:lnTo>
                      <a:pt x="29" y="77"/>
                    </a:lnTo>
                    <a:lnTo>
                      <a:pt x="32" y="77"/>
                    </a:lnTo>
                    <a:lnTo>
                      <a:pt x="35" y="77"/>
                    </a:lnTo>
                    <a:lnTo>
                      <a:pt x="37" y="77"/>
                    </a:lnTo>
                    <a:lnTo>
                      <a:pt x="40" y="77"/>
                    </a:lnTo>
                    <a:lnTo>
                      <a:pt x="43" y="74"/>
                    </a:lnTo>
                    <a:lnTo>
                      <a:pt x="46" y="74"/>
                    </a:lnTo>
                    <a:lnTo>
                      <a:pt x="49" y="71"/>
                    </a:lnTo>
                    <a:lnTo>
                      <a:pt x="52" y="71"/>
                    </a:lnTo>
                    <a:lnTo>
                      <a:pt x="55" y="71"/>
                    </a:lnTo>
                    <a:lnTo>
                      <a:pt x="57" y="68"/>
                    </a:lnTo>
                    <a:lnTo>
                      <a:pt x="57" y="66"/>
                    </a:lnTo>
                    <a:lnTo>
                      <a:pt x="60" y="63"/>
                    </a:lnTo>
                    <a:lnTo>
                      <a:pt x="63" y="60"/>
                    </a:lnTo>
                    <a:lnTo>
                      <a:pt x="63" y="57"/>
                    </a:lnTo>
                    <a:lnTo>
                      <a:pt x="66" y="54"/>
                    </a:lnTo>
                    <a:lnTo>
                      <a:pt x="66" y="51"/>
                    </a:lnTo>
                    <a:lnTo>
                      <a:pt x="69" y="48"/>
                    </a:lnTo>
                    <a:lnTo>
                      <a:pt x="69" y="45"/>
                    </a:lnTo>
                    <a:lnTo>
                      <a:pt x="69" y="43"/>
                    </a:lnTo>
                    <a:lnTo>
                      <a:pt x="69" y="37"/>
                    </a:lnTo>
                    <a:lnTo>
                      <a:pt x="69" y="31"/>
                    </a:lnTo>
                    <a:lnTo>
                      <a:pt x="52" y="34"/>
                    </a:lnTo>
                    <a:lnTo>
                      <a:pt x="52" y="37"/>
                    </a:lnTo>
                    <a:lnTo>
                      <a:pt x="52" y="40"/>
                    </a:lnTo>
                    <a:lnTo>
                      <a:pt x="52" y="43"/>
                    </a:lnTo>
                    <a:lnTo>
                      <a:pt x="52" y="45"/>
                    </a:lnTo>
                    <a:lnTo>
                      <a:pt x="52" y="48"/>
                    </a:lnTo>
                    <a:lnTo>
                      <a:pt x="49" y="48"/>
                    </a:lnTo>
                    <a:lnTo>
                      <a:pt x="49" y="51"/>
                    </a:lnTo>
                    <a:lnTo>
                      <a:pt x="46" y="51"/>
                    </a:lnTo>
                    <a:lnTo>
                      <a:pt x="46" y="54"/>
                    </a:lnTo>
                    <a:lnTo>
                      <a:pt x="43" y="54"/>
                    </a:lnTo>
                    <a:lnTo>
                      <a:pt x="43" y="57"/>
                    </a:lnTo>
                    <a:lnTo>
                      <a:pt x="40" y="57"/>
                    </a:lnTo>
                    <a:lnTo>
                      <a:pt x="37" y="57"/>
                    </a:lnTo>
                    <a:lnTo>
                      <a:pt x="35" y="57"/>
                    </a:lnTo>
                    <a:lnTo>
                      <a:pt x="32" y="57"/>
                    </a:lnTo>
                    <a:lnTo>
                      <a:pt x="29" y="57"/>
                    </a:lnTo>
                    <a:lnTo>
                      <a:pt x="26" y="57"/>
                    </a:lnTo>
                    <a:lnTo>
                      <a:pt x="23" y="54"/>
                    </a:lnTo>
                    <a:lnTo>
                      <a:pt x="23" y="51"/>
                    </a:lnTo>
                    <a:lnTo>
                      <a:pt x="20" y="51"/>
                    </a:lnTo>
                    <a:lnTo>
                      <a:pt x="20" y="48"/>
                    </a:lnTo>
                    <a:lnTo>
                      <a:pt x="17" y="45"/>
                    </a:lnTo>
                    <a:lnTo>
                      <a:pt x="17" y="43"/>
                    </a:lnTo>
                    <a:lnTo>
                      <a:pt x="17" y="40"/>
                    </a:lnTo>
                    <a:lnTo>
                      <a:pt x="17" y="37"/>
                    </a:lnTo>
                    <a:lnTo>
                      <a:pt x="17" y="34"/>
                    </a:lnTo>
                    <a:lnTo>
                      <a:pt x="17" y="31"/>
                    </a:lnTo>
                    <a:lnTo>
                      <a:pt x="17" y="28"/>
                    </a:lnTo>
                    <a:lnTo>
                      <a:pt x="20" y="28"/>
                    </a:lnTo>
                    <a:lnTo>
                      <a:pt x="20" y="25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6" y="23"/>
                    </a:lnTo>
                    <a:lnTo>
                      <a:pt x="29" y="20"/>
                    </a:lnTo>
                    <a:lnTo>
                      <a:pt x="32" y="20"/>
                    </a:lnTo>
                    <a:lnTo>
                      <a:pt x="32" y="17"/>
                    </a:lnTo>
                    <a:lnTo>
                      <a:pt x="35" y="17"/>
                    </a:lnTo>
                    <a:lnTo>
                      <a:pt x="37" y="17"/>
                    </a:lnTo>
                    <a:lnTo>
                      <a:pt x="40" y="20"/>
                    </a:lnTo>
                    <a:lnTo>
                      <a:pt x="43" y="23"/>
                    </a:lnTo>
                    <a:lnTo>
                      <a:pt x="46" y="23"/>
                    </a:lnTo>
                    <a:lnTo>
                      <a:pt x="46" y="25"/>
                    </a:lnTo>
                    <a:lnTo>
                      <a:pt x="49" y="25"/>
                    </a:lnTo>
                    <a:lnTo>
                      <a:pt x="52" y="28"/>
                    </a:lnTo>
                    <a:lnTo>
                      <a:pt x="52" y="31"/>
                    </a:lnTo>
                    <a:lnTo>
                      <a:pt x="52" y="34"/>
                    </a:lnTo>
                    <a:lnTo>
                      <a:pt x="69" y="31"/>
                    </a:lnTo>
                    <a:lnTo>
                      <a:pt x="69" y="28"/>
                    </a:lnTo>
                    <a:lnTo>
                      <a:pt x="66" y="25"/>
                    </a:lnTo>
                    <a:lnTo>
                      <a:pt x="66" y="23"/>
                    </a:lnTo>
                    <a:lnTo>
                      <a:pt x="63" y="17"/>
                    </a:lnTo>
                    <a:lnTo>
                      <a:pt x="60" y="14"/>
                    </a:lnTo>
                    <a:lnTo>
                      <a:pt x="57" y="11"/>
                    </a:lnTo>
                    <a:lnTo>
                      <a:pt x="57" y="8"/>
                    </a:lnTo>
                    <a:lnTo>
                      <a:pt x="55" y="5"/>
                    </a:lnTo>
                    <a:lnTo>
                      <a:pt x="52" y="5"/>
                    </a:lnTo>
                    <a:lnTo>
                      <a:pt x="49" y="3"/>
                    </a:lnTo>
                    <a:lnTo>
                      <a:pt x="46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3"/>
                    </a:lnTo>
                    <a:lnTo>
                      <a:pt x="20" y="3"/>
                    </a:lnTo>
                    <a:lnTo>
                      <a:pt x="17" y="5"/>
                    </a:lnTo>
                    <a:lnTo>
                      <a:pt x="14" y="5"/>
                    </a:lnTo>
                    <a:lnTo>
                      <a:pt x="12" y="8"/>
                    </a:lnTo>
                    <a:lnTo>
                      <a:pt x="12" y="11"/>
                    </a:lnTo>
                    <a:lnTo>
                      <a:pt x="6" y="14"/>
                    </a:lnTo>
                    <a:lnTo>
                      <a:pt x="6" y="17"/>
                    </a:lnTo>
                    <a:lnTo>
                      <a:pt x="3" y="23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2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10" name="Freeform 270"/>
              <p:cNvSpPr>
                <a:spLocks/>
              </p:cNvSpPr>
              <p:nvPr/>
            </p:nvSpPr>
            <p:spPr bwMode="auto">
              <a:xfrm>
                <a:off x="1531" y="3126"/>
                <a:ext cx="69" cy="77"/>
              </a:xfrm>
              <a:custGeom>
                <a:avLst/>
                <a:gdLst>
                  <a:gd name="T0" fmla="*/ 3 w 69"/>
                  <a:gd name="T1" fmla="*/ 51 h 77"/>
                  <a:gd name="T2" fmla="*/ 6 w 69"/>
                  <a:gd name="T3" fmla="*/ 60 h 77"/>
                  <a:gd name="T4" fmla="*/ 12 w 69"/>
                  <a:gd name="T5" fmla="*/ 68 h 77"/>
                  <a:gd name="T6" fmla="*/ 20 w 69"/>
                  <a:gd name="T7" fmla="*/ 71 h 77"/>
                  <a:gd name="T8" fmla="*/ 29 w 69"/>
                  <a:gd name="T9" fmla="*/ 77 h 77"/>
                  <a:gd name="T10" fmla="*/ 37 w 69"/>
                  <a:gd name="T11" fmla="*/ 77 h 77"/>
                  <a:gd name="T12" fmla="*/ 46 w 69"/>
                  <a:gd name="T13" fmla="*/ 74 h 77"/>
                  <a:gd name="T14" fmla="*/ 55 w 69"/>
                  <a:gd name="T15" fmla="*/ 71 h 77"/>
                  <a:gd name="T16" fmla="*/ 60 w 69"/>
                  <a:gd name="T17" fmla="*/ 63 h 77"/>
                  <a:gd name="T18" fmla="*/ 66 w 69"/>
                  <a:gd name="T19" fmla="*/ 54 h 77"/>
                  <a:gd name="T20" fmla="*/ 69 w 69"/>
                  <a:gd name="T21" fmla="*/ 45 h 77"/>
                  <a:gd name="T22" fmla="*/ 69 w 69"/>
                  <a:gd name="T23" fmla="*/ 37 h 77"/>
                  <a:gd name="T24" fmla="*/ 52 w 69"/>
                  <a:gd name="T25" fmla="*/ 37 h 77"/>
                  <a:gd name="T26" fmla="*/ 52 w 69"/>
                  <a:gd name="T27" fmla="*/ 40 h 77"/>
                  <a:gd name="T28" fmla="*/ 52 w 69"/>
                  <a:gd name="T29" fmla="*/ 45 h 77"/>
                  <a:gd name="T30" fmla="*/ 49 w 69"/>
                  <a:gd name="T31" fmla="*/ 48 h 77"/>
                  <a:gd name="T32" fmla="*/ 46 w 69"/>
                  <a:gd name="T33" fmla="*/ 54 h 77"/>
                  <a:gd name="T34" fmla="*/ 40 w 69"/>
                  <a:gd name="T35" fmla="*/ 57 h 77"/>
                  <a:gd name="T36" fmla="*/ 37 w 69"/>
                  <a:gd name="T37" fmla="*/ 57 h 77"/>
                  <a:gd name="T38" fmla="*/ 32 w 69"/>
                  <a:gd name="T39" fmla="*/ 57 h 77"/>
                  <a:gd name="T40" fmla="*/ 26 w 69"/>
                  <a:gd name="T41" fmla="*/ 57 h 77"/>
                  <a:gd name="T42" fmla="*/ 23 w 69"/>
                  <a:gd name="T43" fmla="*/ 51 h 77"/>
                  <a:gd name="T44" fmla="*/ 20 w 69"/>
                  <a:gd name="T45" fmla="*/ 48 h 77"/>
                  <a:gd name="T46" fmla="*/ 17 w 69"/>
                  <a:gd name="T47" fmla="*/ 43 h 77"/>
                  <a:gd name="T48" fmla="*/ 17 w 69"/>
                  <a:gd name="T49" fmla="*/ 37 h 77"/>
                  <a:gd name="T50" fmla="*/ 17 w 69"/>
                  <a:gd name="T51" fmla="*/ 34 h 77"/>
                  <a:gd name="T52" fmla="*/ 20 w 69"/>
                  <a:gd name="T53" fmla="*/ 28 h 77"/>
                  <a:gd name="T54" fmla="*/ 23 w 69"/>
                  <a:gd name="T55" fmla="*/ 25 h 77"/>
                  <a:gd name="T56" fmla="*/ 26 w 69"/>
                  <a:gd name="T57" fmla="*/ 23 h 77"/>
                  <a:gd name="T58" fmla="*/ 32 w 69"/>
                  <a:gd name="T59" fmla="*/ 20 h 77"/>
                  <a:gd name="T60" fmla="*/ 35 w 69"/>
                  <a:gd name="T61" fmla="*/ 17 h 77"/>
                  <a:gd name="T62" fmla="*/ 40 w 69"/>
                  <a:gd name="T63" fmla="*/ 20 h 77"/>
                  <a:gd name="T64" fmla="*/ 43 w 69"/>
                  <a:gd name="T65" fmla="*/ 23 h 77"/>
                  <a:gd name="T66" fmla="*/ 46 w 69"/>
                  <a:gd name="T67" fmla="*/ 25 h 77"/>
                  <a:gd name="T68" fmla="*/ 52 w 69"/>
                  <a:gd name="T69" fmla="*/ 28 h 77"/>
                  <a:gd name="T70" fmla="*/ 52 w 69"/>
                  <a:gd name="T71" fmla="*/ 34 h 77"/>
                  <a:gd name="T72" fmla="*/ 66 w 69"/>
                  <a:gd name="T73" fmla="*/ 25 h 77"/>
                  <a:gd name="T74" fmla="*/ 63 w 69"/>
                  <a:gd name="T75" fmla="*/ 17 h 77"/>
                  <a:gd name="T76" fmla="*/ 57 w 69"/>
                  <a:gd name="T77" fmla="*/ 8 h 77"/>
                  <a:gd name="T78" fmla="*/ 49 w 69"/>
                  <a:gd name="T79" fmla="*/ 3 h 77"/>
                  <a:gd name="T80" fmla="*/ 40 w 69"/>
                  <a:gd name="T81" fmla="*/ 0 h 77"/>
                  <a:gd name="T82" fmla="*/ 32 w 69"/>
                  <a:gd name="T83" fmla="*/ 0 h 77"/>
                  <a:gd name="T84" fmla="*/ 23 w 69"/>
                  <a:gd name="T85" fmla="*/ 3 h 77"/>
                  <a:gd name="T86" fmla="*/ 14 w 69"/>
                  <a:gd name="T87" fmla="*/ 5 h 77"/>
                  <a:gd name="T88" fmla="*/ 6 w 69"/>
                  <a:gd name="T89" fmla="*/ 14 h 77"/>
                  <a:gd name="T90" fmla="*/ 3 w 69"/>
                  <a:gd name="T91" fmla="*/ 23 h 77"/>
                  <a:gd name="T92" fmla="*/ 0 w 69"/>
                  <a:gd name="T93" fmla="*/ 31 h 77"/>
                  <a:gd name="T94" fmla="*/ 0 w 69"/>
                  <a:gd name="T95" fmla="*/ 43 h 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9"/>
                  <a:gd name="T145" fmla="*/ 0 h 77"/>
                  <a:gd name="T146" fmla="*/ 69 w 69"/>
                  <a:gd name="T147" fmla="*/ 77 h 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9" h="77">
                    <a:moveTo>
                      <a:pt x="0" y="45"/>
                    </a:moveTo>
                    <a:lnTo>
                      <a:pt x="3" y="48"/>
                    </a:lnTo>
                    <a:lnTo>
                      <a:pt x="3" y="51"/>
                    </a:lnTo>
                    <a:lnTo>
                      <a:pt x="3" y="54"/>
                    </a:lnTo>
                    <a:lnTo>
                      <a:pt x="6" y="57"/>
                    </a:lnTo>
                    <a:lnTo>
                      <a:pt x="6" y="60"/>
                    </a:lnTo>
                    <a:lnTo>
                      <a:pt x="6" y="63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4" y="71"/>
                    </a:lnTo>
                    <a:lnTo>
                      <a:pt x="17" y="71"/>
                    </a:lnTo>
                    <a:lnTo>
                      <a:pt x="20" y="71"/>
                    </a:lnTo>
                    <a:lnTo>
                      <a:pt x="23" y="74"/>
                    </a:lnTo>
                    <a:lnTo>
                      <a:pt x="26" y="74"/>
                    </a:lnTo>
                    <a:lnTo>
                      <a:pt x="29" y="77"/>
                    </a:lnTo>
                    <a:lnTo>
                      <a:pt x="32" y="77"/>
                    </a:lnTo>
                    <a:lnTo>
                      <a:pt x="35" y="77"/>
                    </a:lnTo>
                    <a:lnTo>
                      <a:pt x="37" y="77"/>
                    </a:lnTo>
                    <a:lnTo>
                      <a:pt x="40" y="77"/>
                    </a:lnTo>
                    <a:lnTo>
                      <a:pt x="43" y="74"/>
                    </a:lnTo>
                    <a:lnTo>
                      <a:pt x="46" y="74"/>
                    </a:lnTo>
                    <a:lnTo>
                      <a:pt x="49" y="71"/>
                    </a:lnTo>
                    <a:lnTo>
                      <a:pt x="52" y="71"/>
                    </a:lnTo>
                    <a:lnTo>
                      <a:pt x="55" y="71"/>
                    </a:lnTo>
                    <a:lnTo>
                      <a:pt x="57" y="68"/>
                    </a:lnTo>
                    <a:lnTo>
                      <a:pt x="57" y="66"/>
                    </a:lnTo>
                    <a:lnTo>
                      <a:pt x="60" y="63"/>
                    </a:lnTo>
                    <a:lnTo>
                      <a:pt x="63" y="60"/>
                    </a:lnTo>
                    <a:lnTo>
                      <a:pt x="63" y="57"/>
                    </a:lnTo>
                    <a:lnTo>
                      <a:pt x="66" y="54"/>
                    </a:lnTo>
                    <a:lnTo>
                      <a:pt x="66" y="51"/>
                    </a:lnTo>
                    <a:lnTo>
                      <a:pt x="69" y="48"/>
                    </a:lnTo>
                    <a:lnTo>
                      <a:pt x="69" y="45"/>
                    </a:lnTo>
                    <a:lnTo>
                      <a:pt x="69" y="43"/>
                    </a:lnTo>
                    <a:lnTo>
                      <a:pt x="69" y="37"/>
                    </a:lnTo>
                    <a:lnTo>
                      <a:pt x="69" y="31"/>
                    </a:lnTo>
                    <a:lnTo>
                      <a:pt x="52" y="34"/>
                    </a:lnTo>
                    <a:lnTo>
                      <a:pt x="52" y="37"/>
                    </a:lnTo>
                    <a:lnTo>
                      <a:pt x="52" y="40"/>
                    </a:lnTo>
                    <a:lnTo>
                      <a:pt x="52" y="43"/>
                    </a:lnTo>
                    <a:lnTo>
                      <a:pt x="52" y="45"/>
                    </a:lnTo>
                    <a:lnTo>
                      <a:pt x="52" y="48"/>
                    </a:lnTo>
                    <a:lnTo>
                      <a:pt x="49" y="48"/>
                    </a:lnTo>
                    <a:lnTo>
                      <a:pt x="49" y="51"/>
                    </a:lnTo>
                    <a:lnTo>
                      <a:pt x="46" y="51"/>
                    </a:lnTo>
                    <a:lnTo>
                      <a:pt x="46" y="54"/>
                    </a:lnTo>
                    <a:lnTo>
                      <a:pt x="43" y="54"/>
                    </a:lnTo>
                    <a:lnTo>
                      <a:pt x="43" y="57"/>
                    </a:lnTo>
                    <a:lnTo>
                      <a:pt x="40" y="57"/>
                    </a:lnTo>
                    <a:lnTo>
                      <a:pt x="37" y="57"/>
                    </a:lnTo>
                    <a:lnTo>
                      <a:pt x="35" y="57"/>
                    </a:lnTo>
                    <a:lnTo>
                      <a:pt x="32" y="57"/>
                    </a:lnTo>
                    <a:lnTo>
                      <a:pt x="29" y="57"/>
                    </a:lnTo>
                    <a:lnTo>
                      <a:pt x="26" y="57"/>
                    </a:lnTo>
                    <a:lnTo>
                      <a:pt x="23" y="54"/>
                    </a:lnTo>
                    <a:lnTo>
                      <a:pt x="23" y="51"/>
                    </a:lnTo>
                    <a:lnTo>
                      <a:pt x="20" y="51"/>
                    </a:lnTo>
                    <a:lnTo>
                      <a:pt x="20" y="48"/>
                    </a:lnTo>
                    <a:lnTo>
                      <a:pt x="17" y="45"/>
                    </a:lnTo>
                    <a:lnTo>
                      <a:pt x="17" y="43"/>
                    </a:lnTo>
                    <a:lnTo>
                      <a:pt x="17" y="40"/>
                    </a:lnTo>
                    <a:lnTo>
                      <a:pt x="17" y="37"/>
                    </a:lnTo>
                    <a:lnTo>
                      <a:pt x="17" y="34"/>
                    </a:lnTo>
                    <a:lnTo>
                      <a:pt x="17" y="31"/>
                    </a:lnTo>
                    <a:lnTo>
                      <a:pt x="17" y="28"/>
                    </a:lnTo>
                    <a:lnTo>
                      <a:pt x="20" y="28"/>
                    </a:lnTo>
                    <a:lnTo>
                      <a:pt x="20" y="25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6" y="23"/>
                    </a:lnTo>
                    <a:lnTo>
                      <a:pt x="29" y="20"/>
                    </a:lnTo>
                    <a:lnTo>
                      <a:pt x="32" y="20"/>
                    </a:lnTo>
                    <a:lnTo>
                      <a:pt x="32" y="17"/>
                    </a:lnTo>
                    <a:lnTo>
                      <a:pt x="35" y="17"/>
                    </a:lnTo>
                    <a:lnTo>
                      <a:pt x="37" y="17"/>
                    </a:lnTo>
                    <a:lnTo>
                      <a:pt x="40" y="20"/>
                    </a:lnTo>
                    <a:lnTo>
                      <a:pt x="43" y="23"/>
                    </a:lnTo>
                    <a:lnTo>
                      <a:pt x="46" y="23"/>
                    </a:lnTo>
                    <a:lnTo>
                      <a:pt x="46" y="25"/>
                    </a:lnTo>
                    <a:lnTo>
                      <a:pt x="49" y="25"/>
                    </a:lnTo>
                    <a:lnTo>
                      <a:pt x="52" y="28"/>
                    </a:lnTo>
                    <a:lnTo>
                      <a:pt x="52" y="31"/>
                    </a:lnTo>
                    <a:lnTo>
                      <a:pt x="52" y="34"/>
                    </a:lnTo>
                    <a:lnTo>
                      <a:pt x="69" y="31"/>
                    </a:lnTo>
                    <a:lnTo>
                      <a:pt x="69" y="28"/>
                    </a:lnTo>
                    <a:lnTo>
                      <a:pt x="66" y="25"/>
                    </a:lnTo>
                    <a:lnTo>
                      <a:pt x="66" y="23"/>
                    </a:lnTo>
                    <a:lnTo>
                      <a:pt x="63" y="17"/>
                    </a:lnTo>
                    <a:lnTo>
                      <a:pt x="60" y="14"/>
                    </a:lnTo>
                    <a:lnTo>
                      <a:pt x="57" y="11"/>
                    </a:lnTo>
                    <a:lnTo>
                      <a:pt x="57" y="8"/>
                    </a:lnTo>
                    <a:lnTo>
                      <a:pt x="55" y="5"/>
                    </a:lnTo>
                    <a:lnTo>
                      <a:pt x="52" y="5"/>
                    </a:lnTo>
                    <a:lnTo>
                      <a:pt x="49" y="3"/>
                    </a:lnTo>
                    <a:lnTo>
                      <a:pt x="46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3"/>
                    </a:lnTo>
                    <a:lnTo>
                      <a:pt x="20" y="3"/>
                    </a:lnTo>
                    <a:lnTo>
                      <a:pt x="17" y="5"/>
                    </a:lnTo>
                    <a:lnTo>
                      <a:pt x="14" y="5"/>
                    </a:lnTo>
                    <a:lnTo>
                      <a:pt x="12" y="8"/>
                    </a:lnTo>
                    <a:lnTo>
                      <a:pt x="12" y="11"/>
                    </a:lnTo>
                    <a:lnTo>
                      <a:pt x="6" y="14"/>
                    </a:lnTo>
                    <a:lnTo>
                      <a:pt x="6" y="17"/>
                    </a:lnTo>
                    <a:lnTo>
                      <a:pt x="3" y="23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0" y="45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23" name="Freeform 271"/>
            <p:cNvSpPr>
              <a:spLocks/>
            </p:cNvSpPr>
            <p:nvPr/>
          </p:nvSpPr>
          <p:spPr bwMode="auto">
            <a:xfrm>
              <a:off x="1284" y="2257"/>
              <a:ext cx="55" cy="68"/>
            </a:xfrm>
            <a:custGeom>
              <a:avLst/>
              <a:gdLst>
                <a:gd name="T0" fmla="*/ 1 w 75"/>
                <a:gd name="T1" fmla="*/ 2 h 83"/>
                <a:gd name="T2" fmla="*/ 1 w 75"/>
                <a:gd name="T3" fmla="*/ 2 h 83"/>
                <a:gd name="T4" fmla="*/ 1 w 75"/>
                <a:gd name="T5" fmla="*/ 2 h 83"/>
                <a:gd name="T6" fmla="*/ 1 w 75"/>
                <a:gd name="T7" fmla="*/ 2 h 83"/>
                <a:gd name="T8" fmla="*/ 1 w 75"/>
                <a:gd name="T9" fmla="*/ 2 h 83"/>
                <a:gd name="T10" fmla="*/ 1 w 75"/>
                <a:gd name="T11" fmla="*/ 2 h 83"/>
                <a:gd name="T12" fmla="*/ 1 w 75"/>
                <a:gd name="T13" fmla="*/ 2 h 83"/>
                <a:gd name="T14" fmla="*/ 1 w 75"/>
                <a:gd name="T15" fmla="*/ 2 h 83"/>
                <a:gd name="T16" fmla="*/ 1 w 75"/>
                <a:gd name="T17" fmla="*/ 2 h 83"/>
                <a:gd name="T18" fmla="*/ 1 w 75"/>
                <a:gd name="T19" fmla="*/ 2 h 83"/>
                <a:gd name="T20" fmla="*/ 1 w 75"/>
                <a:gd name="T21" fmla="*/ 2 h 83"/>
                <a:gd name="T22" fmla="*/ 1 w 75"/>
                <a:gd name="T23" fmla="*/ 2 h 83"/>
                <a:gd name="T24" fmla="*/ 1 w 75"/>
                <a:gd name="T25" fmla="*/ 2 h 83"/>
                <a:gd name="T26" fmla="*/ 1 w 75"/>
                <a:gd name="T27" fmla="*/ 2 h 83"/>
                <a:gd name="T28" fmla="*/ 1 w 75"/>
                <a:gd name="T29" fmla="*/ 2 h 83"/>
                <a:gd name="T30" fmla="*/ 1 w 75"/>
                <a:gd name="T31" fmla="*/ 2 h 83"/>
                <a:gd name="T32" fmla="*/ 1 w 75"/>
                <a:gd name="T33" fmla="*/ 2 h 83"/>
                <a:gd name="T34" fmla="*/ 1 w 75"/>
                <a:gd name="T35" fmla="*/ 2 h 83"/>
                <a:gd name="T36" fmla="*/ 1 w 75"/>
                <a:gd name="T37" fmla="*/ 2 h 83"/>
                <a:gd name="T38" fmla="*/ 1 w 75"/>
                <a:gd name="T39" fmla="*/ 2 h 83"/>
                <a:gd name="T40" fmla="*/ 1 w 75"/>
                <a:gd name="T41" fmla="*/ 2 h 83"/>
                <a:gd name="T42" fmla="*/ 1 w 75"/>
                <a:gd name="T43" fmla="*/ 2 h 83"/>
                <a:gd name="T44" fmla="*/ 1 w 75"/>
                <a:gd name="T45" fmla="*/ 2 h 83"/>
                <a:gd name="T46" fmla="*/ 1 w 75"/>
                <a:gd name="T47" fmla="*/ 2 h 83"/>
                <a:gd name="T48" fmla="*/ 1 w 75"/>
                <a:gd name="T49" fmla="*/ 2 h 83"/>
                <a:gd name="T50" fmla="*/ 1 w 75"/>
                <a:gd name="T51" fmla="*/ 2 h 83"/>
                <a:gd name="T52" fmla="*/ 1 w 75"/>
                <a:gd name="T53" fmla="*/ 2 h 83"/>
                <a:gd name="T54" fmla="*/ 1 w 75"/>
                <a:gd name="T55" fmla="*/ 2 h 83"/>
                <a:gd name="T56" fmla="*/ 1 w 75"/>
                <a:gd name="T57" fmla="*/ 2 h 83"/>
                <a:gd name="T58" fmla="*/ 1 w 75"/>
                <a:gd name="T59" fmla="*/ 2 h 83"/>
                <a:gd name="T60" fmla="*/ 1 w 75"/>
                <a:gd name="T61" fmla="*/ 2 h 83"/>
                <a:gd name="T62" fmla="*/ 1 w 75"/>
                <a:gd name="T63" fmla="*/ 2 h 83"/>
                <a:gd name="T64" fmla="*/ 1 w 75"/>
                <a:gd name="T65" fmla="*/ 2 h 83"/>
                <a:gd name="T66" fmla="*/ 1 w 75"/>
                <a:gd name="T67" fmla="*/ 2 h 83"/>
                <a:gd name="T68" fmla="*/ 1 w 75"/>
                <a:gd name="T69" fmla="*/ 2 h 83"/>
                <a:gd name="T70" fmla="*/ 1 w 75"/>
                <a:gd name="T71" fmla="*/ 2 h 83"/>
                <a:gd name="T72" fmla="*/ 1 w 75"/>
                <a:gd name="T73" fmla="*/ 2 h 83"/>
                <a:gd name="T74" fmla="*/ 1 w 75"/>
                <a:gd name="T75" fmla="*/ 2 h 83"/>
                <a:gd name="T76" fmla="*/ 1 w 75"/>
                <a:gd name="T77" fmla="*/ 2 h 83"/>
                <a:gd name="T78" fmla="*/ 1 w 75"/>
                <a:gd name="T79" fmla="*/ 2 h 83"/>
                <a:gd name="T80" fmla="*/ 1 w 75"/>
                <a:gd name="T81" fmla="*/ 0 h 83"/>
                <a:gd name="T82" fmla="*/ 1 w 75"/>
                <a:gd name="T83" fmla="*/ 0 h 83"/>
                <a:gd name="T84" fmla="*/ 1 w 75"/>
                <a:gd name="T85" fmla="*/ 2 h 83"/>
                <a:gd name="T86" fmla="*/ 1 w 75"/>
                <a:gd name="T87" fmla="*/ 2 h 83"/>
                <a:gd name="T88" fmla="*/ 1 w 75"/>
                <a:gd name="T89" fmla="*/ 2 h 83"/>
                <a:gd name="T90" fmla="*/ 1 w 75"/>
                <a:gd name="T91" fmla="*/ 2 h 83"/>
                <a:gd name="T92" fmla="*/ 0 w 75"/>
                <a:gd name="T93" fmla="*/ 2 h 83"/>
                <a:gd name="T94" fmla="*/ 0 w 75"/>
                <a:gd name="T95" fmla="*/ 2 h 8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"/>
                <a:gd name="T145" fmla="*/ 0 h 83"/>
                <a:gd name="T146" fmla="*/ 75 w 75"/>
                <a:gd name="T147" fmla="*/ 83 h 8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" h="83">
                  <a:moveTo>
                    <a:pt x="0" y="48"/>
                  </a:moveTo>
                  <a:lnTo>
                    <a:pt x="3" y="54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6" y="63"/>
                  </a:lnTo>
                  <a:lnTo>
                    <a:pt x="6" y="66"/>
                  </a:lnTo>
                  <a:lnTo>
                    <a:pt x="9" y="68"/>
                  </a:lnTo>
                  <a:lnTo>
                    <a:pt x="12" y="71"/>
                  </a:lnTo>
                  <a:lnTo>
                    <a:pt x="14" y="71"/>
                  </a:lnTo>
                  <a:lnTo>
                    <a:pt x="17" y="74"/>
                  </a:lnTo>
                  <a:lnTo>
                    <a:pt x="17" y="77"/>
                  </a:lnTo>
                  <a:lnTo>
                    <a:pt x="23" y="80"/>
                  </a:lnTo>
                  <a:lnTo>
                    <a:pt x="26" y="80"/>
                  </a:lnTo>
                  <a:lnTo>
                    <a:pt x="29" y="80"/>
                  </a:lnTo>
                  <a:lnTo>
                    <a:pt x="32" y="83"/>
                  </a:lnTo>
                  <a:lnTo>
                    <a:pt x="35" y="83"/>
                  </a:lnTo>
                  <a:lnTo>
                    <a:pt x="37" y="83"/>
                  </a:lnTo>
                  <a:lnTo>
                    <a:pt x="40" y="83"/>
                  </a:lnTo>
                  <a:lnTo>
                    <a:pt x="46" y="83"/>
                  </a:lnTo>
                  <a:lnTo>
                    <a:pt x="49" y="80"/>
                  </a:lnTo>
                  <a:lnTo>
                    <a:pt x="52" y="80"/>
                  </a:lnTo>
                  <a:lnTo>
                    <a:pt x="55" y="80"/>
                  </a:lnTo>
                  <a:lnTo>
                    <a:pt x="57" y="77"/>
                  </a:lnTo>
                  <a:lnTo>
                    <a:pt x="60" y="74"/>
                  </a:lnTo>
                  <a:lnTo>
                    <a:pt x="63" y="71"/>
                  </a:lnTo>
                  <a:lnTo>
                    <a:pt x="66" y="68"/>
                  </a:lnTo>
                  <a:lnTo>
                    <a:pt x="69" y="66"/>
                  </a:lnTo>
                  <a:lnTo>
                    <a:pt x="69" y="63"/>
                  </a:lnTo>
                  <a:lnTo>
                    <a:pt x="72" y="60"/>
                  </a:lnTo>
                  <a:lnTo>
                    <a:pt x="72" y="57"/>
                  </a:lnTo>
                  <a:lnTo>
                    <a:pt x="75" y="54"/>
                  </a:lnTo>
                  <a:lnTo>
                    <a:pt x="75" y="48"/>
                  </a:lnTo>
                  <a:lnTo>
                    <a:pt x="75" y="45"/>
                  </a:lnTo>
                  <a:lnTo>
                    <a:pt x="75" y="40"/>
                  </a:lnTo>
                  <a:lnTo>
                    <a:pt x="75" y="37"/>
                  </a:lnTo>
                  <a:lnTo>
                    <a:pt x="75" y="34"/>
                  </a:lnTo>
                  <a:lnTo>
                    <a:pt x="57" y="37"/>
                  </a:lnTo>
                  <a:lnTo>
                    <a:pt x="57" y="40"/>
                  </a:lnTo>
                  <a:lnTo>
                    <a:pt x="57" y="43"/>
                  </a:lnTo>
                  <a:lnTo>
                    <a:pt x="57" y="45"/>
                  </a:lnTo>
                  <a:lnTo>
                    <a:pt x="55" y="48"/>
                  </a:lnTo>
                  <a:lnTo>
                    <a:pt x="55" y="51"/>
                  </a:lnTo>
                  <a:lnTo>
                    <a:pt x="55" y="54"/>
                  </a:lnTo>
                  <a:lnTo>
                    <a:pt x="52" y="54"/>
                  </a:lnTo>
                  <a:lnTo>
                    <a:pt x="52" y="57"/>
                  </a:lnTo>
                  <a:lnTo>
                    <a:pt x="49" y="60"/>
                  </a:lnTo>
                  <a:lnTo>
                    <a:pt x="46" y="63"/>
                  </a:lnTo>
                  <a:lnTo>
                    <a:pt x="43" y="63"/>
                  </a:lnTo>
                  <a:lnTo>
                    <a:pt x="40" y="63"/>
                  </a:lnTo>
                  <a:lnTo>
                    <a:pt x="37" y="63"/>
                  </a:lnTo>
                  <a:lnTo>
                    <a:pt x="35" y="63"/>
                  </a:lnTo>
                  <a:lnTo>
                    <a:pt x="32" y="63"/>
                  </a:lnTo>
                  <a:lnTo>
                    <a:pt x="29" y="60"/>
                  </a:lnTo>
                  <a:lnTo>
                    <a:pt x="26" y="60"/>
                  </a:lnTo>
                  <a:lnTo>
                    <a:pt x="23" y="57"/>
                  </a:lnTo>
                  <a:lnTo>
                    <a:pt x="23" y="54"/>
                  </a:lnTo>
                  <a:lnTo>
                    <a:pt x="20" y="51"/>
                  </a:lnTo>
                  <a:lnTo>
                    <a:pt x="20" y="48"/>
                  </a:lnTo>
                  <a:lnTo>
                    <a:pt x="20" y="45"/>
                  </a:lnTo>
                  <a:lnTo>
                    <a:pt x="17" y="45"/>
                  </a:lnTo>
                  <a:lnTo>
                    <a:pt x="17" y="43"/>
                  </a:lnTo>
                  <a:lnTo>
                    <a:pt x="17" y="40"/>
                  </a:lnTo>
                  <a:lnTo>
                    <a:pt x="17" y="37"/>
                  </a:lnTo>
                  <a:lnTo>
                    <a:pt x="20" y="37"/>
                  </a:lnTo>
                  <a:lnTo>
                    <a:pt x="20" y="34"/>
                  </a:lnTo>
                  <a:lnTo>
                    <a:pt x="20" y="31"/>
                  </a:lnTo>
                  <a:lnTo>
                    <a:pt x="23" y="28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9" y="23"/>
                  </a:lnTo>
                  <a:lnTo>
                    <a:pt x="32" y="23"/>
                  </a:lnTo>
                  <a:lnTo>
                    <a:pt x="32" y="20"/>
                  </a:lnTo>
                  <a:lnTo>
                    <a:pt x="35" y="20"/>
                  </a:lnTo>
                  <a:lnTo>
                    <a:pt x="37" y="20"/>
                  </a:lnTo>
                  <a:lnTo>
                    <a:pt x="40" y="20"/>
                  </a:lnTo>
                  <a:lnTo>
                    <a:pt x="43" y="20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9" y="23"/>
                  </a:lnTo>
                  <a:lnTo>
                    <a:pt x="49" y="25"/>
                  </a:lnTo>
                  <a:lnTo>
                    <a:pt x="52" y="25"/>
                  </a:lnTo>
                  <a:lnTo>
                    <a:pt x="52" y="28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4"/>
                  </a:lnTo>
                  <a:lnTo>
                    <a:pt x="57" y="37"/>
                  </a:lnTo>
                  <a:lnTo>
                    <a:pt x="75" y="34"/>
                  </a:lnTo>
                  <a:lnTo>
                    <a:pt x="75" y="31"/>
                  </a:lnTo>
                  <a:lnTo>
                    <a:pt x="72" y="28"/>
                  </a:lnTo>
                  <a:lnTo>
                    <a:pt x="72" y="23"/>
                  </a:lnTo>
                  <a:lnTo>
                    <a:pt x="69" y="20"/>
                  </a:lnTo>
                  <a:lnTo>
                    <a:pt x="69" y="17"/>
                  </a:lnTo>
                  <a:lnTo>
                    <a:pt x="66" y="14"/>
                  </a:lnTo>
                  <a:lnTo>
                    <a:pt x="63" y="11"/>
                  </a:lnTo>
                  <a:lnTo>
                    <a:pt x="63" y="8"/>
                  </a:lnTo>
                  <a:lnTo>
                    <a:pt x="60" y="5"/>
                  </a:lnTo>
                  <a:lnTo>
                    <a:pt x="57" y="5"/>
                  </a:lnTo>
                  <a:lnTo>
                    <a:pt x="55" y="3"/>
                  </a:lnTo>
                  <a:lnTo>
                    <a:pt x="52" y="3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6" y="3"/>
                  </a:lnTo>
                  <a:lnTo>
                    <a:pt x="23" y="3"/>
                  </a:lnTo>
                  <a:lnTo>
                    <a:pt x="17" y="5"/>
                  </a:lnTo>
                  <a:lnTo>
                    <a:pt x="14" y="8"/>
                  </a:lnTo>
                  <a:lnTo>
                    <a:pt x="12" y="11"/>
                  </a:lnTo>
                  <a:lnTo>
                    <a:pt x="9" y="14"/>
                  </a:lnTo>
                  <a:lnTo>
                    <a:pt x="6" y="17"/>
                  </a:lnTo>
                  <a:lnTo>
                    <a:pt x="6" y="20"/>
                  </a:lnTo>
                  <a:lnTo>
                    <a:pt x="3" y="23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5"/>
                  </a:lnTo>
                  <a:lnTo>
                    <a:pt x="0" y="48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24" name="Group 272"/>
            <p:cNvGrpSpPr>
              <a:grpSpLocks/>
            </p:cNvGrpSpPr>
            <p:nvPr/>
          </p:nvGrpSpPr>
          <p:grpSpPr bwMode="auto">
            <a:xfrm>
              <a:off x="1225" y="2105"/>
              <a:ext cx="37" cy="140"/>
              <a:chOff x="1451" y="2937"/>
              <a:chExt cx="51" cy="174"/>
            </a:xfrm>
          </p:grpSpPr>
          <p:sp>
            <p:nvSpPr>
              <p:cNvPr id="17807" name="Freeform 273"/>
              <p:cNvSpPr>
                <a:spLocks/>
              </p:cNvSpPr>
              <p:nvPr/>
            </p:nvSpPr>
            <p:spPr bwMode="auto">
              <a:xfrm>
                <a:off x="1451" y="2937"/>
                <a:ext cx="51" cy="174"/>
              </a:xfrm>
              <a:custGeom>
                <a:avLst/>
                <a:gdLst>
                  <a:gd name="T0" fmla="*/ 11 w 51"/>
                  <a:gd name="T1" fmla="*/ 174 h 174"/>
                  <a:gd name="T2" fmla="*/ 11 w 51"/>
                  <a:gd name="T3" fmla="*/ 174 h 174"/>
                  <a:gd name="T4" fmla="*/ 3 w 51"/>
                  <a:gd name="T5" fmla="*/ 174 h 174"/>
                  <a:gd name="T6" fmla="*/ 3 w 51"/>
                  <a:gd name="T7" fmla="*/ 174 h 174"/>
                  <a:gd name="T8" fmla="*/ 0 w 51"/>
                  <a:gd name="T9" fmla="*/ 171 h 174"/>
                  <a:gd name="T10" fmla="*/ 0 w 51"/>
                  <a:gd name="T11" fmla="*/ 68 h 174"/>
                  <a:gd name="T12" fmla="*/ 0 w 51"/>
                  <a:gd name="T13" fmla="*/ 68 h 174"/>
                  <a:gd name="T14" fmla="*/ 0 w 51"/>
                  <a:gd name="T15" fmla="*/ 68 h 174"/>
                  <a:gd name="T16" fmla="*/ 0 w 51"/>
                  <a:gd name="T17" fmla="*/ 65 h 174"/>
                  <a:gd name="T18" fmla="*/ 3 w 51"/>
                  <a:gd name="T19" fmla="*/ 65 h 174"/>
                  <a:gd name="T20" fmla="*/ 3 w 51"/>
                  <a:gd name="T21" fmla="*/ 65 h 174"/>
                  <a:gd name="T22" fmla="*/ 3 w 51"/>
                  <a:gd name="T23" fmla="*/ 65 h 174"/>
                  <a:gd name="T24" fmla="*/ 3 w 51"/>
                  <a:gd name="T25" fmla="*/ 63 h 174"/>
                  <a:gd name="T26" fmla="*/ 3 w 51"/>
                  <a:gd name="T27" fmla="*/ 63 h 174"/>
                  <a:gd name="T28" fmla="*/ 6 w 51"/>
                  <a:gd name="T29" fmla="*/ 60 h 174"/>
                  <a:gd name="T30" fmla="*/ 8 w 51"/>
                  <a:gd name="T31" fmla="*/ 60 h 174"/>
                  <a:gd name="T32" fmla="*/ 11 w 51"/>
                  <a:gd name="T33" fmla="*/ 60 h 174"/>
                  <a:gd name="T34" fmla="*/ 11 w 51"/>
                  <a:gd name="T35" fmla="*/ 60 h 174"/>
                  <a:gd name="T36" fmla="*/ 11 w 51"/>
                  <a:gd name="T37" fmla="*/ 0 h 174"/>
                  <a:gd name="T38" fmla="*/ 40 w 51"/>
                  <a:gd name="T39" fmla="*/ 2 h 174"/>
                  <a:gd name="T40" fmla="*/ 40 w 51"/>
                  <a:gd name="T41" fmla="*/ 60 h 174"/>
                  <a:gd name="T42" fmla="*/ 40 w 51"/>
                  <a:gd name="T43" fmla="*/ 60 h 174"/>
                  <a:gd name="T44" fmla="*/ 43 w 51"/>
                  <a:gd name="T45" fmla="*/ 60 h 174"/>
                  <a:gd name="T46" fmla="*/ 46 w 51"/>
                  <a:gd name="T47" fmla="*/ 60 h 174"/>
                  <a:gd name="T48" fmla="*/ 49 w 51"/>
                  <a:gd name="T49" fmla="*/ 63 h 174"/>
                  <a:gd name="T50" fmla="*/ 49 w 51"/>
                  <a:gd name="T51" fmla="*/ 63 h 174"/>
                  <a:gd name="T52" fmla="*/ 49 w 51"/>
                  <a:gd name="T53" fmla="*/ 65 h 174"/>
                  <a:gd name="T54" fmla="*/ 49 w 51"/>
                  <a:gd name="T55" fmla="*/ 65 h 174"/>
                  <a:gd name="T56" fmla="*/ 49 w 51"/>
                  <a:gd name="T57" fmla="*/ 65 h 174"/>
                  <a:gd name="T58" fmla="*/ 51 w 51"/>
                  <a:gd name="T59" fmla="*/ 65 h 174"/>
                  <a:gd name="T60" fmla="*/ 51 w 51"/>
                  <a:gd name="T61" fmla="*/ 68 h 174"/>
                  <a:gd name="T62" fmla="*/ 51 w 51"/>
                  <a:gd name="T63" fmla="*/ 68 h 174"/>
                  <a:gd name="T64" fmla="*/ 51 w 51"/>
                  <a:gd name="T65" fmla="*/ 68 h 174"/>
                  <a:gd name="T66" fmla="*/ 51 w 51"/>
                  <a:gd name="T67" fmla="*/ 171 h 174"/>
                  <a:gd name="T68" fmla="*/ 49 w 51"/>
                  <a:gd name="T69" fmla="*/ 174 h 174"/>
                  <a:gd name="T70" fmla="*/ 49 w 51"/>
                  <a:gd name="T71" fmla="*/ 174 h 174"/>
                  <a:gd name="T72" fmla="*/ 43 w 51"/>
                  <a:gd name="T73" fmla="*/ 174 h 174"/>
                  <a:gd name="T74" fmla="*/ 40 w 51"/>
                  <a:gd name="T75" fmla="*/ 174 h 174"/>
                  <a:gd name="T76" fmla="*/ 31 w 51"/>
                  <a:gd name="T77" fmla="*/ 174 h 174"/>
                  <a:gd name="T78" fmla="*/ 20 w 51"/>
                  <a:gd name="T79" fmla="*/ 174 h 174"/>
                  <a:gd name="T80" fmla="*/ 11 w 51"/>
                  <a:gd name="T81" fmla="*/ 174 h 17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1"/>
                  <a:gd name="T124" fmla="*/ 0 h 174"/>
                  <a:gd name="T125" fmla="*/ 51 w 51"/>
                  <a:gd name="T126" fmla="*/ 174 h 17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1" h="174">
                    <a:moveTo>
                      <a:pt x="11" y="174"/>
                    </a:moveTo>
                    <a:lnTo>
                      <a:pt x="11" y="174"/>
                    </a:lnTo>
                    <a:lnTo>
                      <a:pt x="3" y="174"/>
                    </a:lnTo>
                    <a:lnTo>
                      <a:pt x="0" y="171"/>
                    </a:lnTo>
                    <a:lnTo>
                      <a:pt x="0" y="68"/>
                    </a:lnTo>
                    <a:lnTo>
                      <a:pt x="0" y="65"/>
                    </a:lnTo>
                    <a:lnTo>
                      <a:pt x="3" y="65"/>
                    </a:lnTo>
                    <a:lnTo>
                      <a:pt x="3" y="63"/>
                    </a:lnTo>
                    <a:lnTo>
                      <a:pt x="6" y="60"/>
                    </a:lnTo>
                    <a:lnTo>
                      <a:pt x="8" y="60"/>
                    </a:lnTo>
                    <a:lnTo>
                      <a:pt x="11" y="60"/>
                    </a:lnTo>
                    <a:lnTo>
                      <a:pt x="11" y="0"/>
                    </a:lnTo>
                    <a:lnTo>
                      <a:pt x="40" y="2"/>
                    </a:lnTo>
                    <a:lnTo>
                      <a:pt x="40" y="60"/>
                    </a:lnTo>
                    <a:lnTo>
                      <a:pt x="43" y="60"/>
                    </a:lnTo>
                    <a:lnTo>
                      <a:pt x="46" y="60"/>
                    </a:lnTo>
                    <a:lnTo>
                      <a:pt x="49" y="63"/>
                    </a:lnTo>
                    <a:lnTo>
                      <a:pt x="49" y="65"/>
                    </a:lnTo>
                    <a:lnTo>
                      <a:pt x="51" y="65"/>
                    </a:lnTo>
                    <a:lnTo>
                      <a:pt x="51" y="68"/>
                    </a:lnTo>
                    <a:lnTo>
                      <a:pt x="51" y="171"/>
                    </a:lnTo>
                    <a:lnTo>
                      <a:pt x="49" y="174"/>
                    </a:lnTo>
                    <a:lnTo>
                      <a:pt x="43" y="174"/>
                    </a:lnTo>
                    <a:lnTo>
                      <a:pt x="40" y="174"/>
                    </a:lnTo>
                    <a:lnTo>
                      <a:pt x="31" y="174"/>
                    </a:lnTo>
                    <a:lnTo>
                      <a:pt x="20" y="174"/>
                    </a:lnTo>
                    <a:lnTo>
                      <a:pt x="11" y="174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08" name="Freeform 274"/>
              <p:cNvSpPr>
                <a:spLocks/>
              </p:cNvSpPr>
              <p:nvPr/>
            </p:nvSpPr>
            <p:spPr bwMode="auto">
              <a:xfrm>
                <a:off x="1451" y="2937"/>
                <a:ext cx="51" cy="174"/>
              </a:xfrm>
              <a:custGeom>
                <a:avLst/>
                <a:gdLst>
                  <a:gd name="T0" fmla="*/ 11 w 51"/>
                  <a:gd name="T1" fmla="*/ 174 h 174"/>
                  <a:gd name="T2" fmla="*/ 11 w 51"/>
                  <a:gd name="T3" fmla="*/ 174 h 174"/>
                  <a:gd name="T4" fmla="*/ 3 w 51"/>
                  <a:gd name="T5" fmla="*/ 174 h 174"/>
                  <a:gd name="T6" fmla="*/ 3 w 51"/>
                  <a:gd name="T7" fmla="*/ 174 h 174"/>
                  <a:gd name="T8" fmla="*/ 0 w 51"/>
                  <a:gd name="T9" fmla="*/ 171 h 174"/>
                  <a:gd name="T10" fmla="*/ 0 w 51"/>
                  <a:gd name="T11" fmla="*/ 68 h 174"/>
                  <a:gd name="T12" fmla="*/ 0 w 51"/>
                  <a:gd name="T13" fmla="*/ 68 h 174"/>
                  <a:gd name="T14" fmla="*/ 0 w 51"/>
                  <a:gd name="T15" fmla="*/ 68 h 174"/>
                  <a:gd name="T16" fmla="*/ 0 w 51"/>
                  <a:gd name="T17" fmla="*/ 65 h 174"/>
                  <a:gd name="T18" fmla="*/ 3 w 51"/>
                  <a:gd name="T19" fmla="*/ 65 h 174"/>
                  <a:gd name="T20" fmla="*/ 3 w 51"/>
                  <a:gd name="T21" fmla="*/ 65 h 174"/>
                  <a:gd name="T22" fmla="*/ 3 w 51"/>
                  <a:gd name="T23" fmla="*/ 65 h 174"/>
                  <a:gd name="T24" fmla="*/ 3 w 51"/>
                  <a:gd name="T25" fmla="*/ 63 h 174"/>
                  <a:gd name="T26" fmla="*/ 3 w 51"/>
                  <a:gd name="T27" fmla="*/ 63 h 174"/>
                  <a:gd name="T28" fmla="*/ 6 w 51"/>
                  <a:gd name="T29" fmla="*/ 60 h 174"/>
                  <a:gd name="T30" fmla="*/ 8 w 51"/>
                  <a:gd name="T31" fmla="*/ 60 h 174"/>
                  <a:gd name="T32" fmla="*/ 11 w 51"/>
                  <a:gd name="T33" fmla="*/ 60 h 174"/>
                  <a:gd name="T34" fmla="*/ 11 w 51"/>
                  <a:gd name="T35" fmla="*/ 60 h 174"/>
                  <a:gd name="T36" fmla="*/ 11 w 51"/>
                  <a:gd name="T37" fmla="*/ 0 h 174"/>
                  <a:gd name="T38" fmla="*/ 40 w 51"/>
                  <a:gd name="T39" fmla="*/ 2 h 174"/>
                  <a:gd name="T40" fmla="*/ 40 w 51"/>
                  <a:gd name="T41" fmla="*/ 60 h 174"/>
                  <a:gd name="T42" fmla="*/ 40 w 51"/>
                  <a:gd name="T43" fmla="*/ 60 h 174"/>
                  <a:gd name="T44" fmla="*/ 43 w 51"/>
                  <a:gd name="T45" fmla="*/ 60 h 174"/>
                  <a:gd name="T46" fmla="*/ 46 w 51"/>
                  <a:gd name="T47" fmla="*/ 60 h 174"/>
                  <a:gd name="T48" fmla="*/ 49 w 51"/>
                  <a:gd name="T49" fmla="*/ 63 h 174"/>
                  <a:gd name="T50" fmla="*/ 49 w 51"/>
                  <a:gd name="T51" fmla="*/ 63 h 174"/>
                  <a:gd name="T52" fmla="*/ 49 w 51"/>
                  <a:gd name="T53" fmla="*/ 65 h 174"/>
                  <a:gd name="T54" fmla="*/ 49 w 51"/>
                  <a:gd name="T55" fmla="*/ 65 h 174"/>
                  <a:gd name="T56" fmla="*/ 49 w 51"/>
                  <a:gd name="T57" fmla="*/ 65 h 174"/>
                  <a:gd name="T58" fmla="*/ 51 w 51"/>
                  <a:gd name="T59" fmla="*/ 65 h 174"/>
                  <a:gd name="T60" fmla="*/ 51 w 51"/>
                  <a:gd name="T61" fmla="*/ 68 h 174"/>
                  <a:gd name="T62" fmla="*/ 51 w 51"/>
                  <a:gd name="T63" fmla="*/ 68 h 174"/>
                  <a:gd name="T64" fmla="*/ 51 w 51"/>
                  <a:gd name="T65" fmla="*/ 68 h 174"/>
                  <a:gd name="T66" fmla="*/ 51 w 51"/>
                  <a:gd name="T67" fmla="*/ 171 h 174"/>
                  <a:gd name="T68" fmla="*/ 49 w 51"/>
                  <a:gd name="T69" fmla="*/ 174 h 174"/>
                  <a:gd name="T70" fmla="*/ 49 w 51"/>
                  <a:gd name="T71" fmla="*/ 174 h 174"/>
                  <a:gd name="T72" fmla="*/ 43 w 51"/>
                  <a:gd name="T73" fmla="*/ 174 h 174"/>
                  <a:gd name="T74" fmla="*/ 40 w 51"/>
                  <a:gd name="T75" fmla="*/ 174 h 174"/>
                  <a:gd name="T76" fmla="*/ 31 w 51"/>
                  <a:gd name="T77" fmla="*/ 174 h 174"/>
                  <a:gd name="T78" fmla="*/ 20 w 51"/>
                  <a:gd name="T79" fmla="*/ 174 h 174"/>
                  <a:gd name="T80" fmla="*/ 11 w 51"/>
                  <a:gd name="T81" fmla="*/ 174 h 17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1"/>
                  <a:gd name="T124" fmla="*/ 0 h 174"/>
                  <a:gd name="T125" fmla="*/ 51 w 51"/>
                  <a:gd name="T126" fmla="*/ 174 h 17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1" h="174">
                    <a:moveTo>
                      <a:pt x="11" y="174"/>
                    </a:moveTo>
                    <a:lnTo>
                      <a:pt x="11" y="174"/>
                    </a:lnTo>
                    <a:lnTo>
                      <a:pt x="3" y="174"/>
                    </a:lnTo>
                    <a:lnTo>
                      <a:pt x="0" y="171"/>
                    </a:lnTo>
                    <a:lnTo>
                      <a:pt x="0" y="68"/>
                    </a:lnTo>
                    <a:lnTo>
                      <a:pt x="0" y="65"/>
                    </a:lnTo>
                    <a:lnTo>
                      <a:pt x="3" y="65"/>
                    </a:lnTo>
                    <a:lnTo>
                      <a:pt x="3" y="63"/>
                    </a:lnTo>
                    <a:lnTo>
                      <a:pt x="6" y="60"/>
                    </a:lnTo>
                    <a:lnTo>
                      <a:pt x="8" y="60"/>
                    </a:lnTo>
                    <a:lnTo>
                      <a:pt x="11" y="60"/>
                    </a:lnTo>
                    <a:lnTo>
                      <a:pt x="11" y="0"/>
                    </a:lnTo>
                    <a:lnTo>
                      <a:pt x="40" y="2"/>
                    </a:lnTo>
                    <a:lnTo>
                      <a:pt x="40" y="60"/>
                    </a:lnTo>
                    <a:lnTo>
                      <a:pt x="43" y="60"/>
                    </a:lnTo>
                    <a:lnTo>
                      <a:pt x="46" y="60"/>
                    </a:lnTo>
                    <a:lnTo>
                      <a:pt x="49" y="63"/>
                    </a:lnTo>
                    <a:lnTo>
                      <a:pt x="49" y="65"/>
                    </a:lnTo>
                    <a:lnTo>
                      <a:pt x="51" y="65"/>
                    </a:lnTo>
                    <a:lnTo>
                      <a:pt x="51" y="68"/>
                    </a:lnTo>
                    <a:lnTo>
                      <a:pt x="51" y="171"/>
                    </a:lnTo>
                    <a:lnTo>
                      <a:pt x="49" y="174"/>
                    </a:lnTo>
                    <a:lnTo>
                      <a:pt x="43" y="174"/>
                    </a:lnTo>
                    <a:lnTo>
                      <a:pt x="40" y="174"/>
                    </a:lnTo>
                    <a:lnTo>
                      <a:pt x="31" y="174"/>
                    </a:lnTo>
                    <a:lnTo>
                      <a:pt x="20" y="174"/>
                    </a:lnTo>
                    <a:lnTo>
                      <a:pt x="11" y="174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25" name="Freeform 275"/>
            <p:cNvSpPr>
              <a:spLocks/>
            </p:cNvSpPr>
            <p:nvPr/>
          </p:nvSpPr>
          <p:spPr bwMode="auto">
            <a:xfrm>
              <a:off x="1225" y="2105"/>
              <a:ext cx="37" cy="148"/>
            </a:xfrm>
            <a:custGeom>
              <a:avLst/>
              <a:gdLst>
                <a:gd name="T0" fmla="*/ 1 w 51"/>
                <a:gd name="T1" fmla="*/ 2 h 183"/>
                <a:gd name="T2" fmla="*/ 1 w 51"/>
                <a:gd name="T3" fmla="*/ 2 h 183"/>
                <a:gd name="T4" fmla="*/ 1 w 51"/>
                <a:gd name="T5" fmla="*/ 2 h 183"/>
                <a:gd name="T6" fmla="*/ 1 w 51"/>
                <a:gd name="T7" fmla="*/ 2 h 183"/>
                <a:gd name="T8" fmla="*/ 0 w 51"/>
                <a:gd name="T9" fmla="*/ 2 h 183"/>
                <a:gd name="T10" fmla="*/ 0 w 51"/>
                <a:gd name="T11" fmla="*/ 2 h 183"/>
                <a:gd name="T12" fmla="*/ 0 w 51"/>
                <a:gd name="T13" fmla="*/ 2 h 183"/>
                <a:gd name="T14" fmla="*/ 0 w 51"/>
                <a:gd name="T15" fmla="*/ 2 h 183"/>
                <a:gd name="T16" fmla="*/ 0 w 51"/>
                <a:gd name="T17" fmla="*/ 2 h 183"/>
                <a:gd name="T18" fmla="*/ 1 w 51"/>
                <a:gd name="T19" fmla="*/ 2 h 183"/>
                <a:gd name="T20" fmla="*/ 1 w 51"/>
                <a:gd name="T21" fmla="*/ 2 h 183"/>
                <a:gd name="T22" fmla="*/ 1 w 51"/>
                <a:gd name="T23" fmla="*/ 2 h 183"/>
                <a:gd name="T24" fmla="*/ 1 w 51"/>
                <a:gd name="T25" fmla="*/ 2 h 183"/>
                <a:gd name="T26" fmla="*/ 1 w 51"/>
                <a:gd name="T27" fmla="*/ 2 h 183"/>
                <a:gd name="T28" fmla="*/ 1 w 51"/>
                <a:gd name="T29" fmla="*/ 2 h 183"/>
                <a:gd name="T30" fmla="*/ 1 w 51"/>
                <a:gd name="T31" fmla="*/ 2 h 183"/>
                <a:gd name="T32" fmla="*/ 1 w 51"/>
                <a:gd name="T33" fmla="*/ 2 h 183"/>
                <a:gd name="T34" fmla="*/ 1 w 51"/>
                <a:gd name="T35" fmla="*/ 2 h 183"/>
                <a:gd name="T36" fmla="*/ 1 w 51"/>
                <a:gd name="T37" fmla="*/ 0 h 183"/>
                <a:gd name="T38" fmla="*/ 1 w 51"/>
                <a:gd name="T39" fmla="*/ 2 h 183"/>
                <a:gd name="T40" fmla="*/ 1 w 51"/>
                <a:gd name="T41" fmla="*/ 2 h 183"/>
                <a:gd name="T42" fmla="*/ 1 w 51"/>
                <a:gd name="T43" fmla="*/ 2 h 183"/>
                <a:gd name="T44" fmla="*/ 1 w 51"/>
                <a:gd name="T45" fmla="*/ 2 h 183"/>
                <a:gd name="T46" fmla="*/ 1 w 51"/>
                <a:gd name="T47" fmla="*/ 2 h 183"/>
                <a:gd name="T48" fmla="*/ 1 w 51"/>
                <a:gd name="T49" fmla="*/ 2 h 183"/>
                <a:gd name="T50" fmla="*/ 1 w 51"/>
                <a:gd name="T51" fmla="*/ 2 h 183"/>
                <a:gd name="T52" fmla="*/ 1 w 51"/>
                <a:gd name="T53" fmla="*/ 2 h 183"/>
                <a:gd name="T54" fmla="*/ 1 w 51"/>
                <a:gd name="T55" fmla="*/ 2 h 183"/>
                <a:gd name="T56" fmla="*/ 1 w 51"/>
                <a:gd name="T57" fmla="*/ 2 h 183"/>
                <a:gd name="T58" fmla="*/ 1 w 51"/>
                <a:gd name="T59" fmla="*/ 2 h 183"/>
                <a:gd name="T60" fmla="*/ 1 w 51"/>
                <a:gd name="T61" fmla="*/ 2 h 183"/>
                <a:gd name="T62" fmla="*/ 1 w 51"/>
                <a:gd name="T63" fmla="*/ 2 h 183"/>
                <a:gd name="T64" fmla="*/ 1 w 51"/>
                <a:gd name="T65" fmla="*/ 2 h 183"/>
                <a:gd name="T66" fmla="*/ 1 w 51"/>
                <a:gd name="T67" fmla="*/ 2 h 183"/>
                <a:gd name="T68" fmla="*/ 1 w 51"/>
                <a:gd name="T69" fmla="*/ 2 h 183"/>
                <a:gd name="T70" fmla="*/ 1 w 51"/>
                <a:gd name="T71" fmla="*/ 2 h 183"/>
                <a:gd name="T72" fmla="*/ 1 w 51"/>
                <a:gd name="T73" fmla="*/ 2 h 183"/>
                <a:gd name="T74" fmla="*/ 1 w 51"/>
                <a:gd name="T75" fmla="*/ 2 h 183"/>
                <a:gd name="T76" fmla="*/ 1 w 51"/>
                <a:gd name="T77" fmla="*/ 2 h 183"/>
                <a:gd name="T78" fmla="*/ 1 w 51"/>
                <a:gd name="T79" fmla="*/ 2 h 183"/>
                <a:gd name="T80" fmla="*/ 1 w 51"/>
                <a:gd name="T81" fmla="*/ 2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1"/>
                <a:gd name="T124" fmla="*/ 0 h 183"/>
                <a:gd name="T125" fmla="*/ 51 w 51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1" h="183">
                  <a:moveTo>
                    <a:pt x="14" y="183"/>
                  </a:moveTo>
                  <a:lnTo>
                    <a:pt x="11" y="183"/>
                  </a:lnTo>
                  <a:lnTo>
                    <a:pt x="6" y="183"/>
                  </a:lnTo>
                  <a:lnTo>
                    <a:pt x="3" y="180"/>
                  </a:lnTo>
                  <a:lnTo>
                    <a:pt x="0" y="180"/>
                  </a:lnTo>
                  <a:lnTo>
                    <a:pt x="0" y="74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3" y="68"/>
                  </a:lnTo>
                  <a:lnTo>
                    <a:pt x="3" y="65"/>
                  </a:lnTo>
                  <a:lnTo>
                    <a:pt x="6" y="65"/>
                  </a:lnTo>
                  <a:lnTo>
                    <a:pt x="8" y="63"/>
                  </a:lnTo>
                  <a:lnTo>
                    <a:pt x="11" y="63"/>
                  </a:lnTo>
                  <a:lnTo>
                    <a:pt x="14" y="60"/>
                  </a:lnTo>
                  <a:lnTo>
                    <a:pt x="14" y="0"/>
                  </a:lnTo>
                  <a:lnTo>
                    <a:pt x="40" y="2"/>
                  </a:lnTo>
                  <a:lnTo>
                    <a:pt x="40" y="60"/>
                  </a:lnTo>
                  <a:lnTo>
                    <a:pt x="40" y="63"/>
                  </a:lnTo>
                  <a:lnTo>
                    <a:pt x="43" y="63"/>
                  </a:lnTo>
                  <a:lnTo>
                    <a:pt x="46" y="63"/>
                  </a:lnTo>
                  <a:lnTo>
                    <a:pt x="46" y="65"/>
                  </a:lnTo>
                  <a:lnTo>
                    <a:pt x="49" y="65"/>
                  </a:lnTo>
                  <a:lnTo>
                    <a:pt x="49" y="68"/>
                  </a:lnTo>
                  <a:lnTo>
                    <a:pt x="51" y="68"/>
                  </a:lnTo>
                  <a:lnTo>
                    <a:pt x="51" y="71"/>
                  </a:lnTo>
                  <a:lnTo>
                    <a:pt x="51" y="74"/>
                  </a:lnTo>
                  <a:lnTo>
                    <a:pt x="51" y="180"/>
                  </a:lnTo>
                  <a:lnTo>
                    <a:pt x="49" y="180"/>
                  </a:lnTo>
                  <a:lnTo>
                    <a:pt x="46" y="183"/>
                  </a:lnTo>
                  <a:lnTo>
                    <a:pt x="43" y="183"/>
                  </a:lnTo>
                  <a:lnTo>
                    <a:pt x="37" y="183"/>
                  </a:lnTo>
                  <a:lnTo>
                    <a:pt x="31" y="183"/>
                  </a:lnTo>
                  <a:lnTo>
                    <a:pt x="23" y="183"/>
                  </a:lnTo>
                  <a:lnTo>
                    <a:pt x="14" y="183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26" name="Group 276"/>
            <p:cNvGrpSpPr>
              <a:grpSpLocks/>
            </p:cNvGrpSpPr>
            <p:nvPr/>
          </p:nvGrpSpPr>
          <p:grpSpPr bwMode="auto">
            <a:xfrm>
              <a:off x="1229" y="2250"/>
              <a:ext cx="32" cy="24"/>
              <a:chOff x="1457" y="3117"/>
              <a:chExt cx="43" cy="29"/>
            </a:xfrm>
          </p:grpSpPr>
          <p:sp>
            <p:nvSpPr>
              <p:cNvPr id="17805" name="Freeform 277"/>
              <p:cNvSpPr>
                <a:spLocks/>
              </p:cNvSpPr>
              <p:nvPr/>
            </p:nvSpPr>
            <p:spPr bwMode="auto">
              <a:xfrm>
                <a:off x="1457" y="3117"/>
                <a:ext cx="43" cy="29"/>
              </a:xfrm>
              <a:custGeom>
                <a:avLst/>
                <a:gdLst>
                  <a:gd name="T0" fmla="*/ 0 w 43"/>
                  <a:gd name="T1" fmla="*/ 29 h 29"/>
                  <a:gd name="T2" fmla="*/ 0 w 43"/>
                  <a:gd name="T3" fmla="*/ 0 h 29"/>
                  <a:gd name="T4" fmla="*/ 17 w 43"/>
                  <a:gd name="T5" fmla="*/ 0 h 29"/>
                  <a:gd name="T6" fmla="*/ 34 w 43"/>
                  <a:gd name="T7" fmla="*/ 0 h 29"/>
                  <a:gd name="T8" fmla="*/ 43 w 43"/>
                  <a:gd name="T9" fmla="*/ 0 h 29"/>
                  <a:gd name="T10" fmla="*/ 43 w 43"/>
                  <a:gd name="T11" fmla="*/ 29 h 29"/>
                  <a:gd name="T12" fmla="*/ 0 w 43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"/>
                  <a:gd name="T22" fmla="*/ 0 h 29"/>
                  <a:gd name="T23" fmla="*/ 43 w 43"/>
                  <a:gd name="T24" fmla="*/ 29 h 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" h="29">
                    <a:moveTo>
                      <a:pt x="0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43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2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06" name="Freeform 278"/>
              <p:cNvSpPr>
                <a:spLocks/>
              </p:cNvSpPr>
              <p:nvPr/>
            </p:nvSpPr>
            <p:spPr bwMode="auto">
              <a:xfrm>
                <a:off x="1457" y="3117"/>
                <a:ext cx="43" cy="29"/>
              </a:xfrm>
              <a:custGeom>
                <a:avLst/>
                <a:gdLst>
                  <a:gd name="T0" fmla="*/ 0 w 43"/>
                  <a:gd name="T1" fmla="*/ 29 h 29"/>
                  <a:gd name="T2" fmla="*/ 0 w 43"/>
                  <a:gd name="T3" fmla="*/ 0 h 29"/>
                  <a:gd name="T4" fmla="*/ 17 w 43"/>
                  <a:gd name="T5" fmla="*/ 0 h 29"/>
                  <a:gd name="T6" fmla="*/ 34 w 43"/>
                  <a:gd name="T7" fmla="*/ 0 h 29"/>
                  <a:gd name="T8" fmla="*/ 43 w 43"/>
                  <a:gd name="T9" fmla="*/ 0 h 29"/>
                  <a:gd name="T10" fmla="*/ 43 w 43"/>
                  <a:gd name="T11" fmla="*/ 29 h 29"/>
                  <a:gd name="T12" fmla="*/ 0 w 43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"/>
                  <a:gd name="T22" fmla="*/ 0 h 29"/>
                  <a:gd name="T23" fmla="*/ 43 w 43"/>
                  <a:gd name="T24" fmla="*/ 29 h 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" h="29">
                    <a:moveTo>
                      <a:pt x="0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43" y="29"/>
                    </a:lnTo>
                    <a:lnTo>
                      <a:pt x="0" y="29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27" name="Freeform 279"/>
            <p:cNvSpPr>
              <a:spLocks/>
            </p:cNvSpPr>
            <p:nvPr/>
          </p:nvSpPr>
          <p:spPr bwMode="auto">
            <a:xfrm>
              <a:off x="1229" y="2250"/>
              <a:ext cx="36" cy="40"/>
            </a:xfrm>
            <a:custGeom>
              <a:avLst/>
              <a:gdLst>
                <a:gd name="T0" fmla="*/ 0 w 48"/>
                <a:gd name="T1" fmla="*/ 2 h 49"/>
                <a:gd name="T2" fmla="*/ 0 w 48"/>
                <a:gd name="T3" fmla="*/ 0 h 49"/>
                <a:gd name="T4" fmla="*/ 2 w 48"/>
                <a:gd name="T5" fmla="*/ 0 h 49"/>
                <a:gd name="T6" fmla="*/ 2 w 48"/>
                <a:gd name="T7" fmla="*/ 0 h 49"/>
                <a:gd name="T8" fmla="*/ 2 w 48"/>
                <a:gd name="T9" fmla="*/ 0 h 49"/>
                <a:gd name="T10" fmla="*/ 2 w 48"/>
                <a:gd name="T11" fmla="*/ 2 h 49"/>
                <a:gd name="T12" fmla="*/ 0 w 48"/>
                <a:gd name="T13" fmla="*/ 2 h 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9"/>
                <a:gd name="T23" fmla="*/ 48 w 48"/>
                <a:gd name="T24" fmla="*/ 49 h 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9">
                  <a:moveTo>
                    <a:pt x="0" y="49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34" y="0"/>
                  </a:lnTo>
                  <a:lnTo>
                    <a:pt x="48" y="0"/>
                  </a:lnTo>
                  <a:lnTo>
                    <a:pt x="48" y="49"/>
                  </a:lnTo>
                  <a:lnTo>
                    <a:pt x="0" y="49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28" name="Group 280"/>
            <p:cNvGrpSpPr>
              <a:grpSpLocks/>
            </p:cNvGrpSpPr>
            <p:nvPr/>
          </p:nvGrpSpPr>
          <p:grpSpPr bwMode="auto">
            <a:xfrm>
              <a:off x="1119" y="2257"/>
              <a:ext cx="51" cy="63"/>
              <a:chOff x="1307" y="3126"/>
              <a:chExt cx="69" cy="77"/>
            </a:xfrm>
          </p:grpSpPr>
          <p:sp>
            <p:nvSpPr>
              <p:cNvPr id="17803" name="Freeform 281"/>
              <p:cNvSpPr>
                <a:spLocks/>
              </p:cNvSpPr>
              <p:nvPr/>
            </p:nvSpPr>
            <p:spPr bwMode="auto">
              <a:xfrm>
                <a:off x="1307" y="3126"/>
                <a:ext cx="69" cy="77"/>
              </a:xfrm>
              <a:custGeom>
                <a:avLst/>
                <a:gdLst>
                  <a:gd name="T0" fmla="*/ 3 w 69"/>
                  <a:gd name="T1" fmla="*/ 54 h 77"/>
                  <a:gd name="T2" fmla="*/ 9 w 69"/>
                  <a:gd name="T3" fmla="*/ 63 h 77"/>
                  <a:gd name="T4" fmla="*/ 15 w 69"/>
                  <a:gd name="T5" fmla="*/ 71 h 77"/>
                  <a:gd name="T6" fmla="*/ 23 w 69"/>
                  <a:gd name="T7" fmla="*/ 74 h 77"/>
                  <a:gd name="T8" fmla="*/ 32 w 69"/>
                  <a:gd name="T9" fmla="*/ 77 h 77"/>
                  <a:gd name="T10" fmla="*/ 41 w 69"/>
                  <a:gd name="T11" fmla="*/ 77 h 77"/>
                  <a:gd name="T12" fmla="*/ 49 w 69"/>
                  <a:gd name="T13" fmla="*/ 71 h 77"/>
                  <a:gd name="T14" fmla="*/ 58 w 69"/>
                  <a:gd name="T15" fmla="*/ 68 h 77"/>
                  <a:gd name="T16" fmla="*/ 64 w 69"/>
                  <a:gd name="T17" fmla="*/ 60 h 77"/>
                  <a:gd name="T18" fmla="*/ 69 w 69"/>
                  <a:gd name="T19" fmla="*/ 51 h 77"/>
                  <a:gd name="T20" fmla="*/ 52 w 69"/>
                  <a:gd name="T21" fmla="*/ 43 h 77"/>
                  <a:gd name="T22" fmla="*/ 52 w 69"/>
                  <a:gd name="T23" fmla="*/ 51 h 77"/>
                  <a:gd name="T24" fmla="*/ 49 w 69"/>
                  <a:gd name="T25" fmla="*/ 54 h 77"/>
                  <a:gd name="T26" fmla="*/ 43 w 69"/>
                  <a:gd name="T27" fmla="*/ 57 h 77"/>
                  <a:gd name="T28" fmla="*/ 38 w 69"/>
                  <a:gd name="T29" fmla="*/ 60 h 77"/>
                  <a:gd name="T30" fmla="*/ 35 w 69"/>
                  <a:gd name="T31" fmla="*/ 60 h 77"/>
                  <a:gd name="T32" fmla="*/ 29 w 69"/>
                  <a:gd name="T33" fmla="*/ 60 h 77"/>
                  <a:gd name="T34" fmla="*/ 23 w 69"/>
                  <a:gd name="T35" fmla="*/ 57 h 77"/>
                  <a:gd name="T36" fmla="*/ 21 w 69"/>
                  <a:gd name="T37" fmla="*/ 51 h 77"/>
                  <a:gd name="T38" fmla="*/ 18 w 69"/>
                  <a:gd name="T39" fmla="*/ 48 h 77"/>
                  <a:gd name="T40" fmla="*/ 18 w 69"/>
                  <a:gd name="T41" fmla="*/ 43 h 77"/>
                  <a:gd name="T42" fmla="*/ 15 w 69"/>
                  <a:gd name="T43" fmla="*/ 37 h 77"/>
                  <a:gd name="T44" fmla="*/ 18 w 69"/>
                  <a:gd name="T45" fmla="*/ 31 h 77"/>
                  <a:gd name="T46" fmla="*/ 18 w 69"/>
                  <a:gd name="T47" fmla="*/ 25 h 77"/>
                  <a:gd name="T48" fmla="*/ 23 w 69"/>
                  <a:gd name="T49" fmla="*/ 23 h 77"/>
                  <a:gd name="T50" fmla="*/ 29 w 69"/>
                  <a:gd name="T51" fmla="*/ 17 h 77"/>
                  <a:gd name="T52" fmla="*/ 32 w 69"/>
                  <a:gd name="T53" fmla="*/ 17 h 77"/>
                  <a:gd name="T54" fmla="*/ 38 w 69"/>
                  <a:gd name="T55" fmla="*/ 17 h 77"/>
                  <a:gd name="T56" fmla="*/ 41 w 69"/>
                  <a:gd name="T57" fmla="*/ 17 h 77"/>
                  <a:gd name="T58" fmla="*/ 46 w 69"/>
                  <a:gd name="T59" fmla="*/ 20 h 77"/>
                  <a:gd name="T60" fmla="*/ 49 w 69"/>
                  <a:gd name="T61" fmla="*/ 25 h 77"/>
                  <a:gd name="T62" fmla="*/ 52 w 69"/>
                  <a:gd name="T63" fmla="*/ 28 h 77"/>
                  <a:gd name="T64" fmla="*/ 55 w 69"/>
                  <a:gd name="T65" fmla="*/ 34 h 77"/>
                  <a:gd name="T66" fmla="*/ 55 w 69"/>
                  <a:gd name="T67" fmla="*/ 40 h 77"/>
                  <a:gd name="T68" fmla="*/ 69 w 69"/>
                  <a:gd name="T69" fmla="*/ 45 h 77"/>
                  <a:gd name="T70" fmla="*/ 69 w 69"/>
                  <a:gd name="T71" fmla="*/ 37 h 77"/>
                  <a:gd name="T72" fmla="*/ 69 w 69"/>
                  <a:gd name="T73" fmla="*/ 25 h 77"/>
                  <a:gd name="T74" fmla="*/ 64 w 69"/>
                  <a:gd name="T75" fmla="*/ 17 h 77"/>
                  <a:gd name="T76" fmla="*/ 58 w 69"/>
                  <a:gd name="T77" fmla="*/ 8 h 77"/>
                  <a:gd name="T78" fmla="*/ 49 w 69"/>
                  <a:gd name="T79" fmla="*/ 3 h 77"/>
                  <a:gd name="T80" fmla="*/ 41 w 69"/>
                  <a:gd name="T81" fmla="*/ 0 h 77"/>
                  <a:gd name="T82" fmla="*/ 32 w 69"/>
                  <a:gd name="T83" fmla="*/ 0 h 77"/>
                  <a:gd name="T84" fmla="*/ 23 w 69"/>
                  <a:gd name="T85" fmla="*/ 3 h 77"/>
                  <a:gd name="T86" fmla="*/ 15 w 69"/>
                  <a:gd name="T87" fmla="*/ 5 h 77"/>
                  <a:gd name="T88" fmla="*/ 9 w 69"/>
                  <a:gd name="T89" fmla="*/ 14 h 77"/>
                  <a:gd name="T90" fmla="*/ 3 w 69"/>
                  <a:gd name="T91" fmla="*/ 23 h 77"/>
                  <a:gd name="T92" fmla="*/ 0 w 69"/>
                  <a:gd name="T93" fmla="*/ 31 h 77"/>
                  <a:gd name="T94" fmla="*/ 0 w 69"/>
                  <a:gd name="T95" fmla="*/ 43 h 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9"/>
                  <a:gd name="T145" fmla="*/ 0 h 77"/>
                  <a:gd name="T146" fmla="*/ 69 w 69"/>
                  <a:gd name="T147" fmla="*/ 77 h 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9" h="77">
                    <a:moveTo>
                      <a:pt x="0" y="45"/>
                    </a:moveTo>
                    <a:lnTo>
                      <a:pt x="3" y="51"/>
                    </a:lnTo>
                    <a:lnTo>
                      <a:pt x="3" y="54"/>
                    </a:lnTo>
                    <a:lnTo>
                      <a:pt x="6" y="57"/>
                    </a:lnTo>
                    <a:lnTo>
                      <a:pt x="6" y="60"/>
                    </a:lnTo>
                    <a:lnTo>
                      <a:pt x="9" y="63"/>
                    </a:lnTo>
                    <a:lnTo>
                      <a:pt x="12" y="66"/>
                    </a:lnTo>
                    <a:lnTo>
                      <a:pt x="15" y="68"/>
                    </a:lnTo>
                    <a:lnTo>
                      <a:pt x="15" y="71"/>
                    </a:lnTo>
                    <a:lnTo>
                      <a:pt x="18" y="71"/>
                    </a:lnTo>
                    <a:lnTo>
                      <a:pt x="21" y="71"/>
                    </a:lnTo>
                    <a:lnTo>
                      <a:pt x="23" y="74"/>
                    </a:lnTo>
                    <a:lnTo>
                      <a:pt x="26" y="74"/>
                    </a:lnTo>
                    <a:lnTo>
                      <a:pt x="29" y="77"/>
                    </a:lnTo>
                    <a:lnTo>
                      <a:pt x="32" y="77"/>
                    </a:lnTo>
                    <a:lnTo>
                      <a:pt x="35" y="77"/>
                    </a:lnTo>
                    <a:lnTo>
                      <a:pt x="38" y="77"/>
                    </a:lnTo>
                    <a:lnTo>
                      <a:pt x="41" y="77"/>
                    </a:lnTo>
                    <a:lnTo>
                      <a:pt x="43" y="74"/>
                    </a:lnTo>
                    <a:lnTo>
                      <a:pt x="46" y="74"/>
                    </a:lnTo>
                    <a:lnTo>
                      <a:pt x="49" y="71"/>
                    </a:lnTo>
                    <a:lnTo>
                      <a:pt x="52" y="71"/>
                    </a:lnTo>
                    <a:lnTo>
                      <a:pt x="55" y="71"/>
                    </a:lnTo>
                    <a:lnTo>
                      <a:pt x="58" y="68"/>
                    </a:lnTo>
                    <a:lnTo>
                      <a:pt x="61" y="66"/>
                    </a:lnTo>
                    <a:lnTo>
                      <a:pt x="61" y="63"/>
                    </a:lnTo>
                    <a:lnTo>
                      <a:pt x="64" y="60"/>
                    </a:lnTo>
                    <a:lnTo>
                      <a:pt x="66" y="57"/>
                    </a:lnTo>
                    <a:lnTo>
                      <a:pt x="66" y="54"/>
                    </a:lnTo>
                    <a:lnTo>
                      <a:pt x="69" y="51"/>
                    </a:lnTo>
                    <a:lnTo>
                      <a:pt x="69" y="48"/>
                    </a:lnTo>
                    <a:lnTo>
                      <a:pt x="69" y="45"/>
                    </a:lnTo>
                    <a:lnTo>
                      <a:pt x="52" y="43"/>
                    </a:lnTo>
                    <a:lnTo>
                      <a:pt x="52" y="45"/>
                    </a:lnTo>
                    <a:lnTo>
                      <a:pt x="52" y="48"/>
                    </a:lnTo>
                    <a:lnTo>
                      <a:pt x="52" y="51"/>
                    </a:lnTo>
                    <a:lnTo>
                      <a:pt x="49" y="51"/>
                    </a:lnTo>
                    <a:lnTo>
                      <a:pt x="49" y="54"/>
                    </a:lnTo>
                    <a:lnTo>
                      <a:pt x="46" y="57"/>
                    </a:lnTo>
                    <a:lnTo>
                      <a:pt x="43" y="57"/>
                    </a:lnTo>
                    <a:lnTo>
                      <a:pt x="41" y="60"/>
                    </a:lnTo>
                    <a:lnTo>
                      <a:pt x="38" y="60"/>
                    </a:lnTo>
                    <a:lnTo>
                      <a:pt x="35" y="60"/>
                    </a:lnTo>
                    <a:lnTo>
                      <a:pt x="32" y="60"/>
                    </a:lnTo>
                    <a:lnTo>
                      <a:pt x="29" y="60"/>
                    </a:lnTo>
                    <a:lnTo>
                      <a:pt x="29" y="57"/>
                    </a:lnTo>
                    <a:lnTo>
                      <a:pt x="26" y="57"/>
                    </a:lnTo>
                    <a:lnTo>
                      <a:pt x="23" y="57"/>
                    </a:lnTo>
                    <a:lnTo>
                      <a:pt x="23" y="54"/>
                    </a:lnTo>
                    <a:lnTo>
                      <a:pt x="21" y="54"/>
                    </a:lnTo>
                    <a:lnTo>
                      <a:pt x="21" y="51"/>
                    </a:lnTo>
                    <a:lnTo>
                      <a:pt x="18" y="51"/>
                    </a:lnTo>
                    <a:lnTo>
                      <a:pt x="18" y="48"/>
                    </a:lnTo>
                    <a:lnTo>
                      <a:pt x="18" y="45"/>
                    </a:lnTo>
                    <a:lnTo>
                      <a:pt x="18" y="43"/>
                    </a:lnTo>
                    <a:lnTo>
                      <a:pt x="15" y="40"/>
                    </a:lnTo>
                    <a:lnTo>
                      <a:pt x="15" y="37"/>
                    </a:lnTo>
                    <a:lnTo>
                      <a:pt x="18" y="34"/>
                    </a:lnTo>
                    <a:lnTo>
                      <a:pt x="18" y="31"/>
                    </a:lnTo>
                    <a:lnTo>
                      <a:pt x="18" y="28"/>
                    </a:lnTo>
                    <a:lnTo>
                      <a:pt x="18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3" y="23"/>
                    </a:lnTo>
                    <a:lnTo>
                      <a:pt x="23" y="20"/>
                    </a:lnTo>
                    <a:lnTo>
                      <a:pt x="26" y="20"/>
                    </a:lnTo>
                    <a:lnTo>
                      <a:pt x="29" y="17"/>
                    </a:lnTo>
                    <a:lnTo>
                      <a:pt x="32" y="17"/>
                    </a:lnTo>
                    <a:lnTo>
                      <a:pt x="35" y="17"/>
                    </a:lnTo>
                    <a:lnTo>
                      <a:pt x="38" y="17"/>
                    </a:lnTo>
                    <a:lnTo>
                      <a:pt x="41" y="17"/>
                    </a:lnTo>
                    <a:lnTo>
                      <a:pt x="43" y="17"/>
                    </a:lnTo>
                    <a:lnTo>
                      <a:pt x="43" y="20"/>
                    </a:lnTo>
                    <a:lnTo>
                      <a:pt x="46" y="20"/>
                    </a:lnTo>
                    <a:lnTo>
                      <a:pt x="49" y="23"/>
                    </a:lnTo>
                    <a:lnTo>
                      <a:pt x="49" y="25"/>
                    </a:lnTo>
                    <a:lnTo>
                      <a:pt x="52" y="25"/>
                    </a:lnTo>
                    <a:lnTo>
                      <a:pt x="52" y="28"/>
                    </a:lnTo>
                    <a:lnTo>
                      <a:pt x="52" y="31"/>
                    </a:lnTo>
                    <a:lnTo>
                      <a:pt x="55" y="34"/>
                    </a:lnTo>
                    <a:lnTo>
                      <a:pt x="55" y="37"/>
                    </a:lnTo>
                    <a:lnTo>
                      <a:pt x="55" y="40"/>
                    </a:lnTo>
                    <a:lnTo>
                      <a:pt x="55" y="43"/>
                    </a:lnTo>
                    <a:lnTo>
                      <a:pt x="52" y="43"/>
                    </a:lnTo>
                    <a:lnTo>
                      <a:pt x="69" y="45"/>
                    </a:lnTo>
                    <a:lnTo>
                      <a:pt x="69" y="43"/>
                    </a:lnTo>
                    <a:lnTo>
                      <a:pt x="69" y="37"/>
                    </a:lnTo>
                    <a:lnTo>
                      <a:pt x="69" y="31"/>
                    </a:lnTo>
                    <a:lnTo>
                      <a:pt x="69" y="28"/>
                    </a:lnTo>
                    <a:lnTo>
                      <a:pt x="69" y="25"/>
                    </a:lnTo>
                    <a:lnTo>
                      <a:pt x="66" y="23"/>
                    </a:lnTo>
                    <a:lnTo>
                      <a:pt x="66" y="17"/>
                    </a:lnTo>
                    <a:lnTo>
                      <a:pt x="64" y="17"/>
                    </a:lnTo>
                    <a:lnTo>
                      <a:pt x="61" y="14"/>
                    </a:lnTo>
                    <a:lnTo>
                      <a:pt x="61" y="11"/>
                    </a:lnTo>
                    <a:lnTo>
                      <a:pt x="58" y="8"/>
                    </a:lnTo>
                    <a:lnTo>
                      <a:pt x="55" y="5"/>
                    </a:lnTo>
                    <a:lnTo>
                      <a:pt x="52" y="5"/>
                    </a:lnTo>
                    <a:lnTo>
                      <a:pt x="49" y="3"/>
                    </a:lnTo>
                    <a:lnTo>
                      <a:pt x="46" y="3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3"/>
                    </a:lnTo>
                    <a:lnTo>
                      <a:pt x="21" y="3"/>
                    </a:lnTo>
                    <a:lnTo>
                      <a:pt x="18" y="5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12" y="11"/>
                    </a:lnTo>
                    <a:lnTo>
                      <a:pt x="9" y="14"/>
                    </a:lnTo>
                    <a:lnTo>
                      <a:pt x="6" y="17"/>
                    </a:lnTo>
                    <a:lnTo>
                      <a:pt x="3" y="23"/>
                    </a:lnTo>
                    <a:lnTo>
                      <a:pt x="3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2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04" name="Freeform 282"/>
              <p:cNvSpPr>
                <a:spLocks/>
              </p:cNvSpPr>
              <p:nvPr/>
            </p:nvSpPr>
            <p:spPr bwMode="auto">
              <a:xfrm>
                <a:off x="1307" y="3126"/>
                <a:ext cx="69" cy="77"/>
              </a:xfrm>
              <a:custGeom>
                <a:avLst/>
                <a:gdLst>
                  <a:gd name="T0" fmla="*/ 3 w 69"/>
                  <a:gd name="T1" fmla="*/ 54 h 77"/>
                  <a:gd name="T2" fmla="*/ 9 w 69"/>
                  <a:gd name="T3" fmla="*/ 63 h 77"/>
                  <a:gd name="T4" fmla="*/ 15 w 69"/>
                  <a:gd name="T5" fmla="*/ 71 h 77"/>
                  <a:gd name="T6" fmla="*/ 23 w 69"/>
                  <a:gd name="T7" fmla="*/ 74 h 77"/>
                  <a:gd name="T8" fmla="*/ 32 w 69"/>
                  <a:gd name="T9" fmla="*/ 77 h 77"/>
                  <a:gd name="T10" fmla="*/ 41 w 69"/>
                  <a:gd name="T11" fmla="*/ 77 h 77"/>
                  <a:gd name="T12" fmla="*/ 49 w 69"/>
                  <a:gd name="T13" fmla="*/ 71 h 77"/>
                  <a:gd name="T14" fmla="*/ 58 w 69"/>
                  <a:gd name="T15" fmla="*/ 68 h 77"/>
                  <a:gd name="T16" fmla="*/ 64 w 69"/>
                  <a:gd name="T17" fmla="*/ 60 h 77"/>
                  <a:gd name="T18" fmla="*/ 69 w 69"/>
                  <a:gd name="T19" fmla="*/ 51 h 77"/>
                  <a:gd name="T20" fmla="*/ 52 w 69"/>
                  <a:gd name="T21" fmla="*/ 43 h 77"/>
                  <a:gd name="T22" fmla="*/ 52 w 69"/>
                  <a:gd name="T23" fmla="*/ 51 h 77"/>
                  <a:gd name="T24" fmla="*/ 49 w 69"/>
                  <a:gd name="T25" fmla="*/ 54 h 77"/>
                  <a:gd name="T26" fmla="*/ 43 w 69"/>
                  <a:gd name="T27" fmla="*/ 57 h 77"/>
                  <a:gd name="T28" fmla="*/ 38 w 69"/>
                  <a:gd name="T29" fmla="*/ 60 h 77"/>
                  <a:gd name="T30" fmla="*/ 35 w 69"/>
                  <a:gd name="T31" fmla="*/ 60 h 77"/>
                  <a:gd name="T32" fmla="*/ 29 w 69"/>
                  <a:gd name="T33" fmla="*/ 60 h 77"/>
                  <a:gd name="T34" fmla="*/ 23 w 69"/>
                  <a:gd name="T35" fmla="*/ 57 h 77"/>
                  <a:gd name="T36" fmla="*/ 21 w 69"/>
                  <a:gd name="T37" fmla="*/ 51 h 77"/>
                  <a:gd name="T38" fmla="*/ 18 w 69"/>
                  <a:gd name="T39" fmla="*/ 48 h 77"/>
                  <a:gd name="T40" fmla="*/ 18 w 69"/>
                  <a:gd name="T41" fmla="*/ 43 h 77"/>
                  <a:gd name="T42" fmla="*/ 15 w 69"/>
                  <a:gd name="T43" fmla="*/ 37 h 77"/>
                  <a:gd name="T44" fmla="*/ 18 w 69"/>
                  <a:gd name="T45" fmla="*/ 31 h 77"/>
                  <a:gd name="T46" fmla="*/ 18 w 69"/>
                  <a:gd name="T47" fmla="*/ 25 h 77"/>
                  <a:gd name="T48" fmla="*/ 23 w 69"/>
                  <a:gd name="T49" fmla="*/ 23 h 77"/>
                  <a:gd name="T50" fmla="*/ 29 w 69"/>
                  <a:gd name="T51" fmla="*/ 17 h 77"/>
                  <a:gd name="T52" fmla="*/ 32 w 69"/>
                  <a:gd name="T53" fmla="*/ 17 h 77"/>
                  <a:gd name="T54" fmla="*/ 38 w 69"/>
                  <a:gd name="T55" fmla="*/ 17 h 77"/>
                  <a:gd name="T56" fmla="*/ 41 w 69"/>
                  <a:gd name="T57" fmla="*/ 17 h 77"/>
                  <a:gd name="T58" fmla="*/ 46 w 69"/>
                  <a:gd name="T59" fmla="*/ 20 h 77"/>
                  <a:gd name="T60" fmla="*/ 49 w 69"/>
                  <a:gd name="T61" fmla="*/ 25 h 77"/>
                  <a:gd name="T62" fmla="*/ 52 w 69"/>
                  <a:gd name="T63" fmla="*/ 28 h 77"/>
                  <a:gd name="T64" fmla="*/ 55 w 69"/>
                  <a:gd name="T65" fmla="*/ 34 h 77"/>
                  <a:gd name="T66" fmla="*/ 55 w 69"/>
                  <a:gd name="T67" fmla="*/ 40 h 77"/>
                  <a:gd name="T68" fmla="*/ 69 w 69"/>
                  <a:gd name="T69" fmla="*/ 45 h 77"/>
                  <a:gd name="T70" fmla="*/ 69 w 69"/>
                  <a:gd name="T71" fmla="*/ 37 h 77"/>
                  <a:gd name="T72" fmla="*/ 69 w 69"/>
                  <a:gd name="T73" fmla="*/ 25 h 77"/>
                  <a:gd name="T74" fmla="*/ 64 w 69"/>
                  <a:gd name="T75" fmla="*/ 17 h 77"/>
                  <a:gd name="T76" fmla="*/ 58 w 69"/>
                  <a:gd name="T77" fmla="*/ 8 h 77"/>
                  <a:gd name="T78" fmla="*/ 49 w 69"/>
                  <a:gd name="T79" fmla="*/ 3 h 77"/>
                  <a:gd name="T80" fmla="*/ 41 w 69"/>
                  <a:gd name="T81" fmla="*/ 0 h 77"/>
                  <a:gd name="T82" fmla="*/ 32 w 69"/>
                  <a:gd name="T83" fmla="*/ 0 h 77"/>
                  <a:gd name="T84" fmla="*/ 23 w 69"/>
                  <a:gd name="T85" fmla="*/ 3 h 77"/>
                  <a:gd name="T86" fmla="*/ 15 w 69"/>
                  <a:gd name="T87" fmla="*/ 5 h 77"/>
                  <a:gd name="T88" fmla="*/ 9 w 69"/>
                  <a:gd name="T89" fmla="*/ 14 h 77"/>
                  <a:gd name="T90" fmla="*/ 3 w 69"/>
                  <a:gd name="T91" fmla="*/ 23 h 77"/>
                  <a:gd name="T92" fmla="*/ 0 w 69"/>
                  <a:gd name="T93" fmla="*/ 31 h 77"/>
                  <a:gd name="T94" fmla="*/ 0 w 69"/>
                  <a:gd name="T95" fmla="*/ 43 h 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9"/>
                  <a:gd name="T145" fmla="*/ 0 h 77"/>
                  <a:gd name="T146" fmla="*/ 69 w 69"/>
                  <a:gd name="T147" fmla="*/ 77 h 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9" h="77">
                    <a:moveTo>
                      <a:pt x="0" y="45"/>
                    </a:moveTo>
                    <a:lnTo>
                      <a:pt x="3" y="51"/>
                    </a:lnTo>
                    <a:lnTo>
                      <a:pt x="3" y="54"/>
                    </a:lnTo>
                    <a:lnTo>
                      <a:pt x="6" y="57"/>
                    </a:lnTo>
                    <a:lnTo>
                      <a:pt x="6" y="60"/>
                    </a:lnTo>
                    <a:lnTo>
                      <a:pt x="9" y="63"/>
                    </a:lnTo>
                    <a:lnTo>
                      <a:pt x="12" y="66"/>
                    </a:lnTo>
                    <a:lnTo>
                      <a:pt x="15" y="68"/>
                    </a:lnTo>
                    <a:lnTo>
                      <a:pt x="15" y="71"/>
                    </a:lnTo>
                    <a:lnTo>
                      <a:pt x="18" y="71"/>
                    </a:lnTo>
                    <a:lnTo>
                      <a:pt x="21" y="71"/>
                    </a:lnTo>
                    <a:lnTo>
                      <a:pt x="23" y="74"/>
                    </a:lnTo>
                    <a:lnTo>
                      <a:pt x="26" y="74"/>
                    </a:lnTo>
                    <a:lnTo>
                      <a:pt x="29" y="77"/>
                    </a:lnTo>
                    <a:lnTo>
                      <a:pt x="32" y="77"/>
                    </a:lnTo>
                    <a:lnTo>
                      <a:pt x="35" y="77"/>
                    </a:lnTo>
                    <a:lnTo>
                      <a:pt x="38" y="77"/>
                    </a:lnTo>
                    <a:lnTo>
                      <a:pt x="41" y="77"/>
                    </a:lnTo>
                    <a:lnTo>
                      <a:pt x="43" y="74"/>
                    </a:lnTo>
                    <a:lnTo>
                      <a:pt x="46" y="74"/>
                    </a:lnTo>
                    <a:lnTo>
                      <a:pt x="49" y="71"/>
                    </a:lnTo>
                    <a:lnTo>
                      <a:pt x="52" y="71"/>
                    </a:lnTo>
                    <a:lnTo>
                      <a:pt x="55" y="71"/>
                    </a:lnTo>
                    <a:lnTo>
                      <a:pt x="58" y="68"/>
                    </a:lnTo>
                    <a:lnTo>
                      <a:pt x="61" y="66"/>
                    </a:lnTo>
                    <a:lnTo>
                      <a:pt x="61" y="63"/>
                    </a:lnTo>
                    <a:lnTo>
                      <a:pt x="64" y="60"/>
                    </a:lnTo>
                    <a:lnTo>
                      <a:pt x="66" y="57"/>
                    </a:lnTo>
                    <a:lnTo>
                      <a:pt x="66" y="54"/>
                    </a:lnTo>
                    <a:lnTo>
                      <a:pt x="69" y="51"/>
                    </a:lnTo>
                    <a:lnTo>
                      <a:pt x="69" y="48"/>
                    </a:lnTo>
                    <a:lnTo>
                      <a:pt x="69" y="45"/>
                    </a:lnTo>
                    <a:lnTo>
                      <a:pt x="52" y="43"/>
                    </a:lnTo>
                    <a:lnTo>
                      <a:pt x="52" y="45"/>
                    </a:lnTo>
                    <a:lnTo>
                      <a:pt x="52" y="48"/>
                    </a:lnTo>
                    <a:lnTo>
                      <a:pt x="52" y="51"/>
                    </a:lnTo>
                    <a:lnTo>
                      <a:pt x="49" y="51"/>
                    </a:lnTo>
                    <a:lnTo>
                      <a:pt x="49" y="54"/>
                    </a:lnTo>
                    <a:lnTo>
                      <a:pt x="46" y="57"/>
                    </a:lnTo>
                    <a:lnTo>
                      <a:pt x="43" y="57"/>
                    </a:lnTo>
                    <a:lnTo>
                      <a:pt x="41" y="60"/>
                    </a:lnTo>
                    <a:lnTo>
                      <a:pt x="38" y="60"/>
                    </a:lnTo>
                    <a:lnTo>
                      <a:pt x="35" y="60"/>
                    </a:lnTo>
                    <a:lnTo>
                      <a:pt x="32" y="60"/>
                    </a:lnTo>
                    <a:lnTo>
                      <a:pt x="29" y="60"/>
                    </a:lnTo>
                    <a:lnTo>
                      <a:pt x="29" y="57"/>
                    </a:lnTo>
                    <a:lnTo>
                      <a:pt x="26" y="57"/>
                    </a:lnTo>
                    <a:lnTo>
                      <a:pt x="23" y="57"/>
                    </a:lnTo>
                    <a:lnTo>
                      <a:pt x="23" y="54"/>
                    </a:lnTo>
                    <a:lnTo>
                      <a:pt x="21" y="54"/>
                    </a:lnTo>
                    <a:lnTo>
                      <a:pt x="21" y="51"/>
                    </a:lnTo>
                    <a:lnTo>
                      <a:pt x="18" y="51"/>
                    </a:lnTo>
                    <a:lnTo>
                      <a:pt x="18" y="48"/>
                    </a:lnTo>
                    <a:lnTo>
                      <a:pt x="18" y="45"/>
                    </a:lnTo>
                    <a:lnTo>
                      <a:pt x="18" y="43"/>
                    </a:lnTo>
                    <a:lnTo>
                      <a:pt x="15" y="40"/>
                    </a:lnTo>
                    <a:lnTo>
                      <a:pt x="15" y="37"/>
                    </a:lnTo>
                    <a:lnTo>
                      <a:pt x="18" y="34"/>
                    </a:lnTo>
                    <a:lnTo>
                      <a:pt x="18" y="31"/>
                    </a:lnTo>
                    <a:lnTo>
                      <a:pt x="18" y="28"/>
                    </a:lnTo>
                    <a:lnTo>
                      <a:pt x="18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3" y="23"/>
                    </a:lnTo>
                    <a:lnTo>
                      <a:pt x="23" y="20"/>
                    </a:lnTo>
                    <a:lnTo>
                      <a:pt x="26" y="20"/>
                    </a:lnTo>
                    <a:lnTo>
                      <a:pt x="29" y="17"/>
                    </a:lnTo>
                    <a:lnTo>
                      <a:pt x="32" y="17"/>
                    </a:lnTo>
                    <a:lnTo>
                      <a:pt x="35" y="17"/>
                    </a:lnTo>
                    <a:lnTo>
                      <a:pt x="38" y="17"/>
                    </a:lnTo>
                    <a:lnTo>
                      <a:pt x="41" y="17"/>
                    </a:lnTo>
                    <a:lnTo>
                      <a:pt x="43" y="17"/>
                    </a:lnTo>
                    <a:lnTo>
                      <a:pt x="43" y="20"/>
                    </a:lnTo>
                    <a:lnTo>
                      <a:pt x="46" y="20"/>
                    </a:lnTo>
                    <a:lnTo>
                      <a:pt x="49" y="23"/>
                    </a:lnTo>
                    <a:lnTo>
                      <a:pt x="49" y="25"/>
                    </a:lnTo>
                    <a:lnTo>
                      <a:pt x="52" y="25"/>
                    </a:lnTo>
                    <a:lnTo>
                      <a:pt x="52" y="28"/>
                    </a:lnTo>
                    <a:lnTo>
                      <a:pt x="52" y="31"/>
                    </a:lnTo>
                    <a:lnTo>
                      <a:pt x="55" y="34"/>
                    </a:lnTo>
                    <a:lnTo>
                      <a:pt x="55" y="37"/>
                    </a:lnTo>
                    <a:lnTo>
                      <a:pt x="55" y="40"/>
                    </a:lnTo>
                    <a:lnTo>
                      <a:pt x="55" y="43"/>
                    </a:lnTo>
                    <a:lnTo>
                      <a:pt x="52" y="43"/>
                    </a:lnTo>
                    <a:lnTo>
                      <a:pt x="69" y="45"/>
                    </a:lnTo>
                    <a:lnTo>
                      <a:pt x="69" y="43"/>
                    </a:lnTo>
                    <a:lnTo>
                      <a:pt x="69" y="37"/>
                    </a:lnTo>
                    <a:lnTo>
                      <a:pt x="69" y="31"/>
                    </a:lnTo>
                    <a:lnTo>
                      <a:pt x="69" y="28"/>
                    </a:lnTo>
                    <a:lnTo>
                      <a:pt x="69" y="25"/>
                    </a:lnTo>
                    <a:lnTo>
                      <a:pt x="66" y="23"/>
                    </a:lnTo>
                    <a:lnTo>
                      <a:pt x="66" y="17"/>
                    </a:lnTo>
                    <a:lnTo>
                      <a:pt x="64" y="17"/>
                    </a:lnTo>
                    <a:lnTo>
                      <a:pt x="61" y="14"/>
                    </a:lnTo>
                    <a:lnTo>
                      <a:pt x="61" y="11"/>
                    </a:lnTo>
                    <a:lnTo>
                      <a:pt x="58" y="8"/>
                    </a:lnTo>
                    <a:lnTo>
                      <a:pt x="55" y="5"/>
                    </a:lnTo>
                    <a:lnTo>
                      <a:pt x="52" y="5"/>
                    </a:lnTo>
                    <a:lnTo>
                      <a:pt x="49" y="3"/>
                    </a:lnTo>
                    <a:lnTo>
                      <a:pt x="46" y="3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3"/>
                    </a:lnTo>
                    <a:lnTo>
                      <a:pt x="21" y="3"/>
                    </a:lnTo>
                    <a:lnTo>
                      <a:pt x="18" y="5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12" y="11"/>
                    </a:lnTo>
                    <a:lnTo>
                      <a:pt x="9" y="14"/>
                    </a:lnTo>
                    <a:lnTo>
                      <a:pt x="6" y="17"/>
                    </a:lnTo>
                    <a:lnTo>
                      <a:pt x="3" y="23"/>
                    </a:lnTo>
                    <a:lnTo>
                      <a:pt x="3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0" y="45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29" name="Freeform 283"/>
            <p:cNvSpPr>
              <a:spLocks/>
            </p:cNvSpPr>
            <p:nvPr/>
          </p:nvSpPr>
          <p:spPr bwMode="auto">
            <a:xfrm>
              <a:off x="1119" y="2257"/>
              <a:ext cx="58" cy="68"/>
            </a:xfrm>
            <a:custGeom>
              <a:avLst/>
              <a:gdLst>
                <a:gd name="T0" fmla="*/ 1 w 78"/>
                <a:gd name="T1" fmla="*/ 2 h 83"/>
                <a:gd name="T2" fmla="*/ 1 w 78"/>
                <a:gd name="T3" fmla="*/ 2 h 83"/>
                <a:gd name="T4" fmla="*/ 1 w 78"/>
                <a:gd name="T5" fmla="*/ 2 h 83"/>
                <a:gd name="T6" fmla="*/ 1 w 78"/>
                <a:gd name="T7" fmla="*/ 2 h 83"/>
                <a:gd name="T8" fmla="*/ 1 w 78"/>
                <a:gd name="T9" fmla="*/ 2 h 83"/>
                <a:gd name="T10" fmla="*/ 1 w 78"/>
                <a:gd name="T11" fmla="*/ 2 h 83"/>
                <a:gd name="T12" fmla="*/ 1 w 78"/>
                <a:gd name="T13" fmla="*/ 2 h 83"/>
                <a:gd name="T14" fmla="*/ 1 w 78"/>
                <a:gd name="T15" fmla="*/ 2 h 83"/>
                <a:gd name="T16" fmla="*/ 1 w 78"/>
                <a:gd name="T17" fmla="*/ 2 h 83"/>
                <a:gd name="T18" fmla="*/ 1 w 78"/>
                <a:gd name="T19" fmla="*/ 2 h 83"/>
                <a:gd name="T20" fmla="*/ 1 w 78"/>
                <a:gd name="T21" fmla="*/ 2 h 83"/>
                <a:gd name="T22" fmla="*/ 1 w 78"/>
                <a:gd name="T23" fmla="*/ 2 h 83"/>
                <a:gd name="T24" fmla="*/ 1 w 78"/>
                <a:gd name="T25" fmla="*/ 2 h 83"/>
                <a:gd name="T26" fmla="*/ 1 w 78"/>
                <a:gd name="T27" fmla="*/ 2 h 83"/>
                <a:gd name="T28" fmla="*/ 1 w 78"/>
                <a:gd name="T29" fmla="*/ 2 h 83"/>
                <a:gd name="T30" fmla="*/ 1 w 78"/>
                <a:gd name="T31" fmla="*/ 2 h 83"/>
                <a:gd name="T32" fmla="*/ 1 w 78"/>
                <a:gd name="T33" fmla="*/ 2 h 83"/>
                <a:gd name="T34" fmla="*/ 1 w 78"/>
                <a:gd name="T35" fmla="*/ 2 h 83"/>
                <a:gd name="T36" fmla="*/ 1 w 78"/>
                <a:gd name="T37" fmla="*/ 2 h 83"/>
                <a:gd name="T38" fmla="*/ 1 w 78"/>
                <a:gd name="T39" fmla="*/ 2 h 83"/>
                <a:gd name="T40" fmla="*/ 1 w 78"/>
                <a:gd name="T41" fmla="*/ 2 h 83"/>
                <a:gd name="T42" fmla="*/ 1 w 78"/>
                <a:gd name="T43" fmla="*/ 2 h 83"/>
                <a:gd name="T44" fmla="*/ 1 w 78"/>
                <a:gd name="T45" fmla="*/ 2 h 83"/>
                <a:gd name="T46" fmla="*/ 1 w 78"/>
                <a:gd name="T47" fmla="*/ 2 h 83"/>
                <a:gd name="T48" fmla="*/ 1 w 78"/>
                <a:gd name="T49" fmla="*/ 2 h 83"/>
                <a:gd name="T50" fmla="*/ 1 w 78"/>
                <a:gd name="T51" fmla="*/ 2 h 83"/>
                <a:gd name="T52" fmla="*/ 1 w 78"/>
                <a:gd name="T53" fmla="*/ 2 h 83"/>
                <a:gd name="T54" fmla="*/ 1 w 78"/>
                <a:gd name="T55" fmla="*/ 2 h 83"/>
                <a:gd name="T56" fmla="*/ 1 w 78"/>
                <a:gd name="T57" fmla="*/ 2 h 83"/>
                <a:gd name="T58" fmla="*/ 1 w 78"/>
                <a:gd name="T59" fmla="*/ 2 h 83"/>
                <a:gd name="T60" fmla="*/ 1 w 78"/>
                <a:gd name="T61" fmla="*/ 2 h 83"/>
                <a:gd name="T62" fmla="*/ 1 w 78"/>
                <a:gd name="T63" fmla="*/ 2 h 83"/>
                <a:gd name="T64" fmla="*/ 1 w 78"/>
                <a:gd name="T65" fmla="*/ 2 h 83"/>
                <a:gd name="T66" fmla="*/ 1 w 78"/>
                <a:gd name="T67" fmla="*/ 2 h 83"/>
                <a:gd name="T68" fmla="*/ 1 w 78"/>
                <a:gd name="T69" fmla="*/ 2 h 83"/>
                <a:gd name="T70" fmla="*/ 1 w 78"/>
                <a:gd name="T71" fmla="*/ 2 h 83"/>
                <a:gd name="T72" fmla="*/ 1 w 78"/>
                <a:gd name="T73" fmla="*/ 2 h 83"/>
                <a:gd name="T74" fmla="*/ 1 w 78"/>
                <a:gd name="T75" fmla="*/ 2 h 83"/>
                <a:gd name="T76" fmla="*/ 1 w 78"/>
                <a:gd name="T77" fmla="*/ 2 h 83"/>
                <a:gd name="T78" fmla="*/ 1 w 78"/>
                <a:gd name="T79" fmla="*/ 2 h 83"/>
                <a:gd name="T80" fmla="*/ 1 w 78"/>
                <a:gd name="T81" fmla="*/ 0 h 83"/>
                <a:gd name="T82" fmla="*/ 1 w 78"/>
                <a:gd name="T83" fmla="*/ 0 h 83"/>
                <a:gd name="T84" fmla="*/ 1 w 78"/>
                <a:gd name="T85" fmla="*/ 0 h 83"/>
                <a:gd name="T86" fmla="*/ 1 w 78"/>
                <a:gd name="T87" fmla="*/ 2 h 83"/>
                <a:gd name="T88" fmla="*/ 1 w 78"/>
                <a:gd name="T89" fmla="*/ 2 h 83"/>
                <a:gd name="T90" fmla="*/ 1 w 78"/>
                <a:gd name="T91" fmla="*/ 2 h 83"/>
                <a:gd name="T92" fmla="*/ 0 w 78"/>
                <a:gd name="T93" fmla="*/ 2 h 83"/>
                <a:gd name="T94" fmla="*/ 0 w 78"/>
                <a:gd name="T95" fmla="*/ 2 h 83"/>
                <a:gd name="T96" fmla="*/ 0 w 78"/>
                <a:gd name="T97" fmla="*/ 2 h 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8"/>
                <a:gd name="T148" fmla="*/ 0 h 83"/>
                <a:gd name="T149" fmla="*/ 78 w 78"/>
                <a:gd name="T150" fmla="*/ 83 h 8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8" h="83">
                  <a:moveTo>
                    <a:pt x="0" y="51"/>
                  </a:moveTo>
                  <a:lnTo>
                    <a:pt x="3" y="57"/>
                  </a:lnTo>
                  <a:lnTo>
                    <a:pt x="3" y="60"/>
                  </a:lnTo>
                  <a:lnTo>
                    <a:pt x="6" y="63"/>
                  </a:lnTo>
                  <a:lnTo>
                    <a:pt x="9" y="66"/>
                  </a:lnTo>
                  <a:lnTo>
                    <a:pt x="9" y="68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8" y="74"/>
                  </a:lnTo>
                  <a:lnTo>
                    <a:pt x="21" y="77"/>
                  </a:lnTo>
                  <a:lnTo>
                    <a:pt x="23" y="80"/>
                  </a:lnTo>
                  <a:lnTo>
                    <a:pt x="26" y="80"/>
                  </a:lnTo>
                  <a:lnTo>
                    <a:pt x="29" y="80"/>
                  </a:lnTo>
                  <a:lnTo>
                    <a:pt x="32" y="83"/>
                  </a:lnTo>
                  <a:lnTo>
                    <a:pt x="35" y="83"/>
                  </a:lnTo>
                  <a:lnTo>
                    <a:pt x="41" y="83"/>
                  </a:lnTo>
                  <a:lnTo>
                    <a:pt x="43" y="83"/>
                  </a:lnTo>
                  <a:lnTo>
                    <a:pt x="46" y="83"/>
                  </a:lnTo>
                  <a:lnTo>
                    <a:pt x="49" y="80"/>
                  </a:lnTo>
                  <a:lnTo>
                    <a:pt x="52" y="80"/>
                  </a:lnTo>
                  <a:lnTo>
                    <a:pt x="55" y="80"/>
                  </a:lnTo>
                  <a:lnTo>
                    <a:pt x="58" y="77"/>
                  </a:lnTo>
                  <a:lnTo>
                    <a:pt x="61" y="74"/>
                  </a:lnTo>
                  <a:lnTo>
                    <a:pt x="64" y="71"/>
                  </a:lnTo>
                  <a:lnTo>
                    <a:pt x="66" y="71"/>
                  </a:lnTo>
                  <a:lnTo>
                    <a:pt x="69" y="68"/>
                  </a:lnTo>
                  <a:lnTo>
                    <a:pt x="69" y="66"/>
                  </a:lnTo>
                  <a:lnTo>
                    <a:pt x="72" y="63"/>
                  </a:lnTo>
                  <a:lnTo>
                    <a:pt x="75" y="60"/>
                  </a:lnTo>
                  <a:lnTo>
                    <a:pt x="75" y="57"/>
                  </a:lnTo>
                  <a:lnTo>
                    <a:pt x="78" y="54"/>
                  </a:lnTo>
                  <a:lnTo>
                    <a:pt x="78" y="48"/>
                  </a:lnTo>
                  <a:lnTo>
                    <a:pt x="58" y="48"/>
                  </a:lnTo>
                  <a:lnTo>
                    <a:pt x="58" y="51"/>
                  </a:lnTo>
                  <a:lnTo>
                    <a:pt x="58" y="54"/>
                  </a:lnTo>
                  <a:lnTo>
                    <a:pt x="55" y="54"/>
                  </a:lnTo>
                  <a:lnTo>
                    <a:pt x="55" y="57"/>
                  </a:lnTo>
                  <a:lnTo>
                    <a:pt x="55" y="60"/>
                  </a:lnTo>
                  <a:lnTo>
                    <a:pt x="52" y="60"/>
                  </a:lnTo>
                  <a:lnTo>
                    <a:pt x="52" y="63"/>
                  </a:lnTo>
                  <a:lnTo>
                    <a:pt x="49" y="63"/>
                  </a:lnTo>
                  <a:lnTo>
                    <a:pt x="46" y="63"/>
                  </a:lnTo>
                  <a:lnTo>
                    <a:pt x="43" y="66"/>
                  </a:lnTo>
                  <a:lnTo>
                    <a:pt x="41" y="66"/>
                  </a:lnTo>
                  <a:lnTo>
                    <a:pt x="38" y="66"/>
                  </a:lnTo>
                  <a:lnTo>
                    <a:pt x="35" y="66"/>
                  </a:lnTo>
                  <a:lnTo>
                    <a:pt x="32" y="63"/>
                  </a:lnTo>
                  <a:lnTo>
                    <a:pt x="29" y="63"/>
                  </a:lnTo>
                  <a:lnTo>
                    <a:pt x="26" y="63"/>
                  </a:lnTo>
                  <a:lnTo>
                    <a:pt x="26" y="60"/>
                  </a:lnTo>
                  <a:lnTo>
                    <a:pt x="23" y="60"/>
                  </a:lnTo>
                  <a:lnTo>
                    <a:pt x="23" y="57"/>
                  </a:lnTo>
                  <a:lnTo>
                    <a:pt x="21" y="54"/>
                  </a:lnTo>
                  <a:lnTo>
                    <a:pt x="21" y="51"/>
                  </a:lnTo>
                  <a:lnTo>
                    <a:pt x="18" y="48"/>
                  </a:lnTo>
                  <a:lnTo>
                    <a:pt x="18" y="45"/>
                  </a:lnTo>
                  <a:lnTo>
                    <a:pt x="18" y="43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8" y="34"/>
                  </a:lnTo>
                  <a:lnTo>
                    <a:pt x="21" y="31"/>
                  </a:lnTo>
                  <a:lnTo>
                    <a:pt x="21" y="28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6" y="23"/>
                  </a:lnTo>
                  <a:lnTo>
                    <a:pt x="29" y="20"/>
                  </a:lnTo>
                  <a:lnTo>
                    <a:pt x="32" y="20"/>
                  </a:lnTo>
                  <a:lnTo>
                    <a:pt x="35" y="17"/>
                  </a:lnTo>
                  <a:lnTo>
                    <a:pt x="38" y="17"/>
                  </a:lnTo>
                  <a:lnTo>
                    <a:pt x="41" y="17"/>
                  </a:lnTo>
                  <a:lnTo>
                    <a:pt x="43" y="17"/>
                  </a:lnTo>
                  <a:lnTo>
                    <a:pt x="46" y="20"/>
                  </a:lnTo>
                  <a:lnTo>
                    <a:pt x="49" y="20"/>
                  </a:lnTo>
                  <a:lnTo>
                    <a:pt x="52" y="23"/>
                  </a:lnTo>
                  <a:lnTo>
                    <a:pt x="55" y="23"/>
                  </a:lnTo>
                  <a:lnTo>
                    <a:pt x="55" y="25"/>
                  </a:lnTo>
                  <a:lnTo>
                    <a:pt x="55" y="28"/>
                  </a:lnTo>
                  <a:lnTo>
                    <a:pt x="58" y="28"/>
                  </a:lnTo>
                  <a:lnTo>
                    <a:pt x="58" y="31"/>
                  </a:lnTo>
                  <a:lnTo>
                    <a:pt x="58" y="34"/>
                  </a:lnTo>
                  <a:lnTo>
                    <a:pt x="61" y="37"/>
                  </a:lnTo>
                  <a:lnTo>
                    <a:pt x="61" y="40"/>
                  </a:lnTo>
                  <a:lnTo>
                    <a:pt x="61" y="43"/>
                  </a:lnTo>
                  <a:lnTo>
                    <a:pt x="61" y="45"/>
                  </a:lnTo>
                  <a:lnTo>
                    <a:pt x="58" y="48"/>
                  </a:lnTo>
                  <a:lnTo>
                    <a:pt x="78" y="48"/>
                  </a:lnTo>
                  <a:lnTo>
                    <a:pt x="78" y="45"/>
                  </a:lnTo>
                  <a:lnTo>
                    <a:pt x="78" y="40"/>
                  </a:lnTo>
                  <a:lnTo>
                    <a:pt x="78" y="37"/>
                  </a:lnTo>
                  <a:lnTo>
                    <a:pt x="78" y="34"/>
                  </a:lnTo>
                  <a:lnTo>
                    <a:pt x="78" y="31"/>
                  </a:lnTo>
                  <a:lnTo>
                    <a:pt x="75" y="28"/>
                  </a:lnTo>
                  <a:lnTo>
                    <a:pt x="75" y="23"/>
                  </a:lnTo>
                  <a:lnTo>
                    <a:pt x="72" y="20"/>
                  </a:lnTo>
                  <a:lnTo>
                    <a:pt x="69" y="17"/>
                  </a:lnTo>
                  <a:lnTo>
                    <a:pt x="69" y="14"/>
                  </a:lnTo>
                  <a:lnTo>
                    <a:pt x="66" y="11"/>
                  </a:lnTo>
                  <a:lnTo>
                    <a:pt x="64" y="8"/>
                  </a:lnTo>
                  <a:lnTo>
                    <a:pt x="61" y="5"/>
                  </a:lnTo>
                  <a:lnTo>
                    <a:pt x="58" y="5"/>
                  </a:lnTo>
                  <a:lnTo>
                    <a:pt x="55" y="3"/>
                  </a:lnTo>
                  <a:lnTo>
                    <a:pt x="52" y="3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6" y="3"/>
                  </a:lnTo>
                  <a:lnTo>
                    <a:pt x="23" y="3"/>
                  </a:lnTo>
                  <a:lnTo>
                    <a:pt x="21" y="5"/>
                  </a:lnTo>
                  <a:lnTo>
                    <a:pt x="18" y="5"/>
                  </a:lnTo>
                  <a:lnTo>
                    <a:pt x="15" y="8"/>
                  </a:lnTo>
                  <a:lnTo>
                    <a:pt x="12" y="11"/>
                  </a:lnTo>
                  <a:lnTo>
                    <a:pt x="9" y="14"/>
                  </a:lnTo>
                  <a:lnTo>
                    <a:pt x="9" y="17"/>
                  </a:lnTo>
                  <a:lnTo>
                    <a:pt x="6" y="20"/>
                  </a:lnTo>
                  <a:lnTo>
                    <a:pt x="3" y="23"/>
                  </a:lnTo>
                  <a:lnTo>
                    <a:pt x="3" y="28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0" y="51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530" name="Freeform 284"/>
            <p:cNvSpPr>
              <a:spLocks/>
            </p:cNvSpPr>
            <p:nvPr/>
          </p:nvSpPr>
          <p:spPr bwMode="auto">
            <a:xfrm>
              <a:off x="1105" y="2153"/>
              <a:ext cx="118" cy="143"/>
            </a:xfrm>
            <a:custGeom>
              <a:avLst/>
              <a:gdLst>
                <a:gd name="T0" fmla="*/ 1 w 161"/>
                <a:gd name="T1" fmla="*/ 2 h 177"/>
                <a:gd name="T2" fmla="*/ 1 w 161"/>
                <a:gd name="T3" fmla="*/ 2 h 177"/>
                <a:gd name="T4" fmla="*/ 1 w 161"/>
                <a:gd name="T5" fmla="*/ 2 h 177"/>
                <a:gd name="T6" fmla="*/ 1 w 161"/>
                <a:gd name="T7" fmla="*/ 2 h 177"/>
                <a:gd name="T8" fmla="*/ 1 w 161"/>
                <a:gd name="T9" fmla="*/ 2 h 177"/>
                <a:gd name="T10" fmla="*/ 1 w 161"/>
                <a:gd name="T11" fmla="*/ 2 h 177"/>
                <a:gd name="T12" fmla="*/ 1 w 161"/>
                <a:gd name="T13" fmla="*/ 2 h 177"/>
                <a:gd name="T14" fmla="*/ 1 w 161"/>
                <a:gd name="T15" fmla="*/ 0 h 177"/>
                <a:gd name="T16" fmla="*/ 1 w 161"/>
                <a:gd name="T17" fmla="*/ 0 h 177"/>
                <a:gd name="T18" fmla="*/ 1 w 161"/>
                <a:gd name="T19" fmla="*/ 0 h 177"/>
                <a:gd name="T20" fmla="*/ 1 w 161"/>
                <a:gd name="T21" fmla="*/ 0 h 177"/>
                <a:gd name="T22" fmla="*/ 1 w 161"/>
                <a:gd name="T23" fmla="*/ 0 h 177"/>
                <a:gd name="T24" fmla="*/ 1 w 161"/>
                <a:gd name="T25" fmla="*/ 2 h 177"/>
                <a:gd name="T26" fmla="*/ 1 w 161"/>
                <a:gd name="T27" fmla="*/ 2 h 177"/>
                <a:gd name="T28" fmla="*/ 1 w 161"/>
                <a:gd name="T29" fmla="*/ 2 h 177"/>
                <a:gd name="T30" fmla="*/ 1 w 161"/>
                <a:gd name="T31" fmla="*/ 2 h 177"/>
                <a:gd name="T32" fmla="*/ 1 w 161"/>
                <a:gd name="T33" fmla="*/ 2 h 177"/>
                <a:gd name="T34" fmla="*/ 1 w 161"/>
                <a:gd name="T35" fmla="*/ 2 h 177"/>
                <a:gd name="T36" fmla="*/ 1 w 161"/>
                <a:gd name="T37" fmla="*/ 2 h 177"/>
                <a:gd name="T38" fmla="*/ 1 w 161"/>
                <a:gd name="T39" fmla="*/ 2 h 177"/>
                <a:gd name="T40" fmla="*/ 1 w 161"/>
                <a:gd name="T41" fmla="*/ 2 h 177"/>
                <a:gd name="T42" fmla="*/ 1 w 161"/>
                <a:gd name="T43" fmla="*/ 2 h 177"/>
                <a:gd name="T44" fmla="*/ 1 w 161"/>
                <a:gd name="T45" fmla="*/ 2 h 177"/>
                <a:gd name="T46" fmla="*/ 0 w 161"/>
                <a:gd name="T47" fmla="*/ 2 h 177"/>
                <a:gd name="T48" fmla="*/ 1 w 161"/>
                <a:gd name="T49" fmla="*/ 2 h 177"/>
                <a:gd name="T50" fmla="*/ 1 w 161"/>
                <a:gd name="T51" fmla="*/ 2 h 177"/>
                <a:gd name="T52" fmla="*/ 1 w 161"/>
                <a:gd name="T53" fmla="*/ 2 h 177"/>
                <a:gd name="T54" fmla="*/ 1 w 161"/>
                <a:gd name="T55" fmla="*/ 2 h 177"/>
                <a:gd name="T56" fmla="*/ 1 w 161"/>
                <a:gd name="T57" fmla="*/ 2 h 177"/>
                <a:gd name="T58" fmla="*/ 1 w 161"/>
                <a:gd name="T59" fmla="*/ 2 h 177"/>
                <a:gd name="T60" fmla="*/ 1 w 161"/>
                <a:gd name="T61" fmla="*/ 2 h 177"/>
                <a:gd name="T62" fmla="*/ 1 w 161"/>
                <a:gd name="T63" fmla="*/ 2 h 177"/>
                <a:gd name="T64" fmla="*/ 0 w 161"/>
                <a:gd name="T65" fmla="*/ 2 h 177"/>
                <a:gd name="T66" fmla="*/ 0 w 161"/>
                <a:gd name="T67" fmla="*/ 2 h 177"/>
                <a:gd name="T68" fmla="*/ 0 w 161"/>
                <a:gd name="T69" fmla="*/ 2 h 177"/>
                <a:gd name="T70" fmla="*/ 1 w 161"/>
                <a:gd name="T71" fmla="*/ 2 h 177"/>
                <a:gd name="T72" fmla="*/ 1 w 161"/>
                <a:gd name="T73" fmla="*/ 2 h 177"/>
                <a:gd name="T74" fmla="*/ 1 w 161"/>
                <a:gd name="T75" fmla="*/ 2 h 1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1"/>
                <a:gd name="T115" fmla="*/ 0 h 177"/>
                <a:gd name="T116" fmla="*/ 161 w 161"/>
                <a:gd name="T117" fmla="*/ 177 h 1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1" h="177">
                  <a:moveTo>
                    <a:pt x="161" y="132"/>
                  </a:moveTo>
                  <a:lnTo>
                    <a:pt x="161" y="17"/>
                  </a:lnTo>
                  <a:lnTo>
                    <a:pt x="161" y="8"/>
                  </a:lnTo>
                  <a:lnTo>
                    <a:pt x="158" y="5"/>
                  </a:lnTo>
                  <a:lnTo>
                    <a:pt x="158" y="3"/>
                  </a:lnTo>
                  <a:lnTo>
                    <a:pt x="155" y="3"/>
                  </a:lnTo>
                  <a:lnTo>
                    <a:pt x="141" y="0"/>
                  </a:lnTo>
                  <a:lnTo>
                    <a:pt x="124" y="0"/>
                  </a:lnTo>
                  <a:lnTo>
                    <a:pt x="104" y="0"/>
                  </a:lnTo>
                  <a:lnTo>
                    <a:pt x="75" y="0"/>
                  </a:lnTo>
                  <a:lnTo>
                    <a:pt x="49" y="0"/>
                  </a:lnTo>
                  <a:lnTo>
                    <a:pt x="35" y="3"/>
                  </a:lnTo>
                  <a:lnTo>
                    <a:pt x="23" y="3"/>
                  </a:lnTo>
                  <a:lnTo>
                    <a:pt x="20" y="3"/>
                  </a:lnTo>
                  <a:lnTo>
                    <a:pt x="15" y="5"/>
                  </a:lnTo>
                  <a:lnTo>
                    <a:pt x="6" y="17"/>
                  </a:lnTo>
                  <a:lnTo>
                    <a:pt x="12" y="28"/>
                  </a:lnTo>
                  <a:lnTo>
                    <a:pt x="9" y="63"/>
                  </a:lnTo>
                  <a:lnTo>
                    <a:pt x="6" y="63"/>
                  </a:lnTo>
                  <a:lnTo>
                    <a:pt x="6" y="66"/>
                  </a:lnTo>
                  <a:lnTo>
                    <a:pt x="6" y="71"/>
                  </a:lnTo>
                  <a:lnTo>
                    <a:pt x="0" y="126"/>
                  </a:lnTo>
                  <a:lnTo>
                    <a:pt x="3" y="129"/>
                  </a:lnTo>
                  <a:lnTo>
                    <a:pt x="6" y="132"/>
                  </a:lnTo>
                  <a:lnTo>
                    <a:pt x="6" y="137"/>
                  </a:lnTo>
                  <a:lnTo>
                    <a:pt x="6" y="140"/>
                  </a:lnTo>
                  <a:lnTo>
                    <a:pt x="9" y="143"/>
                  </a:lnTo>
                  <a:lnTo>
                    <a:pt x="9" y="152"/>
                  </a:lnTo>
                  <a:lnTo>
                    <a:pt x="6" y="152"/>
                  </a:lnTo>
                  <a:lnTo>
                    <a:pt x="3" y="154"/>
                  </a:lnTo>
                  <a:lnTo>
                    <a:pt x="0" y="157"/>
                  </a:lnTo>
                  <a:lnTo>
                    <a:pt x="0" y="166"/>
                  </a:lnTo>
                  <a:lnTo>
                    <a:pt x="0" y="172"/>
                  </a:lnTo>
                  <a:lnTo>
                    <a:pt x="3" y="177"/>
                  </a:lnTo>
                  <a:lnTo>
                    <a:pt x="6" y="177"/>
                  </a:lnTo>
                  <a:lnTo>
                    <a:pt x="15" y="177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31" name="Group 285"/>
            <p:cNvGrpSpPr>
              <a:grpSpLocks/>
            </p:cNvGrpSpPr>
            <p:nvPr/>
          </p:nvGrpSpPr>
          <p:grpSpPr bwMode="auto">
            <a:xfrm>
              <a:off x="1113" y="2169"/>
              <a:ext cx="38" cy="42"/>
              <a:chOff x="1299" y="3017"/>
              <a:chExt cx="51" cy="51"/>
            </a:xfrm>
          </p:grpSpPr>
          <p:sp>
            <p:nvSpPr>
              <p:cNvPr id="17801" name="Freeform 286"/>
              <p:cNvSpPr>
                <a:spLocks/>
              </p:cNvSpPr>
              <p:nvPr/>
            </p:nvSpPr>
            <p:spPr bwMode="auto">
              <a:xfrm>
                <a:off x="1299" y="3017"/>
                <a:ext cx="51" cy="51"/>
              </a:xfrm>
              <a:custGeom>
                <a:avLst/>
                <a:gdLst>
                  <a:gd name="T0" fmla="*/ 14 w 51"/>
                  <a:gd name="T1" fmla="*/ 51 h 51"/>
                  <a:gd name="T2" fmla="*/ 49 w 51"/>
                  <a:gd name="T3" fmla="*/ 51 h 51"/>
                  <a:gd name="T4" fmla="*/ 49 w 51"/>
                  <a:gd name="T5" fmla="*/ 48 h 51"/>
                  <a:gd name="T6" fmla="*/ 51 w 51"/>
                  <a:gd name="T7" fmla="*/ 48 h 51"/>
                  <a:gd name="T8" fmla="*/ 51 w 51"/>
                  <a:gd name="T9" fmla="*/ 46 h 51"/>
                  <a:gd name="T10" fmla="*/ 51 w 51"/>
                  <a:gd name="T11" fmla="*/ 3 h 51"/>
                  <a:gd name="T12" fmla="*/ 51 w 51"/>
                  <a:gd name="T13" fmla="*/ 3 h 51"/>
                  <a:gd name="T14" fmla="*/ 49 w 51"/>
                  <a:gd name="T15" fmla="*/ 0 h 51"/>
                  <a:gd name="T16" fmla="*/ 49 w 51"/>
                  <a:gd name="T17" fmla="*/ 0 h 51"/>
                  <a:gd name="T18" fmla="*/ 17 w 51"/>
                  <a:gd name="T19" fmla="*/ 0 h 51"/>
                  <a:gd name="T20" fmla="*/ 11 w 51"/>
                  <a:gd name="T21" fmla="*/ 0 h 51"/>
                  <a:gd name="T22" fmla="*/ 8 w 51"/>
                  <a:gd name="T23" fmla="*/ 0 h 51"/>
                  <a:gd name="T24" fmla="*/ 6 w 51"/>
                  <a:gd name="T25" fmla="*/ 0 h 51"/>
                  <a:gd name="T26" fmla="*/ 6 w 51"/>
                  <a:gd name="T27" fmla="*/ 3 h 51"/>
                  <a:gd name="T28" fmla="*/ 3 w 51"/>
                  <a:gd name="T29" fmla="*/ 6 h 51"/>
                  <a:gd name="T30" fmla="*/ 3 w 51"/>
                  <a:gd name="T31" fmla="*/ 8 h 51"/>
                  <a:gd name="T32" fmla="*/ 0 w 51"/>
                  <a:gd name="T33" fmla="*/ 48 h 51"/>
                  <a:gd name="T34" fmla="*/ 0 w 51"/>
                  <a:gd name="T35" fmla="*/ 48 h 51"/>
                  <a:gd name="T36" fmla="*/ 3 w 51"/>
                  <a:gd name="T37" fmla="*/ 51 h 51"/>
                  <a:gd name="T38" fmla="*/ 14 w 51"/>
                  <a:gd name="T39" fmla="*/ 51 h 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1"/>
                  <a:gd name="T61" fmla="*/ 0 h 51"/>
                  <a:gd name="T62" fmla="*/ 51 w 51"/>
                  <a:gd name="T63" fmla="*/ 51 h 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1" h="51">
                    <a:moveTo>
                      <a:pt x="14" y="51"/>
                    </a:moveTo>
                    <a:lnTo>
                      <a:pt x="49" y="51"/>
                    </a:lnTo>
                    <a:lnTo>
                      <a:pt x="49" y="48"/>
                    </a:lnTo>
                    <a:lnTo>
                      <a:pt x="51" y="48"/>
                    </a:lnTo>
                    <a:lnTo>
                      <a:pt x="51" y="46"/>
                    </a:lnTo>
                    <a:lnTo>
                      <a:pt x="51" y="3"/>
                    </a:lnTo>
                    <a:lnTo>
                      <a:pt x="49" y="0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0" y="48"/>
                    </a:lnTo>
                    <a:lnTo>
                      <a:pt x="3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802" name="Freeform 287"/>
              <p:cNvSpPr>
                <a:spLocks/>
              </p:cNvSpPr>
              <p:nvPr/>
            </p:nvSpPr>
            <p:spPr bwMode="auto">
              <a:xfrm>
                <a:off x="1299" y="3017"/>
                <a:ext cx="51" cy="51"/>
              </a:xfrm>
              <a:custGeom>
                <a:avLst/>
                <a:gdLst>
                  <a:gd name="T0" fmla="*/ 14 w 51"/>
                  <a:gd name="T1" fmla="*/ 51 h 51"/>
                  <a:gd name="T2" fmla="*/ 49 w 51"/>
                  <a:gd name="T3" fmla="*/ 51 h 51"/>
                  <a:gd name="T4" fmla="*/ 49 w 51"/>
                  <a:gd name="T5" fmla="*/ 48 h 51"/>
                  <a:gd name="T6" fmla="*/ 51 w 51"/>
                  <a:gd name="T7" fmla="*/ 48 h 51"/>
                  <a:gd name="T8" fmla="*/ 51 w 51"/>
                  <a:gd name="T9" fmla="*/ 46 h 51"/>
                  <a:gd name="T10" fmla="*/ 51 w 51"/>
                  <a:gd name="T11" fmla="*/ 3 h 51"/>
                  <a:gd name="T12" fmla="*/ 51 w 51"/>
                  <a:gd name="T13" fmla="*/ 3 h 51"/>
                  <a:gd name="T14" fmla="*/ 49 w 51"/>
                  <a:gd name="T15" fmla="*/ 0 h 51"/>
                  <a:gd name="T16" fmla="*/ 49 w 51"/>
                  <a:gd name="T17" fmla="*/ 0 h 51"/>
                  <a:gd name="T18" fmla="*/ 17 w 51"/>
                  <a:gd name="T19" fmla="*/ 0 h 51"/>
                  <a:gd name="T20" fmla="*/ 11 w 51"/>
                  <a:gd name="T21" fmla="*/ 0 h 51"/>
                  <a:gd name="T22" fmla="*/ 8 w 51"/>
                  <a:gd name="T23" fmla="*/ 0 h 51"/>
                  <a:gd name="T24" fmla="*/ 6 w 51"/>
                  <a:gd name="T25" fmla="*/ 0 h 51"/>
                  <a:gd name="T26" fmla="*/ 6 w 51"/>
                  <a:gd name="T27" fmla="*/ 3 h 51"/>
                  <a:gd name="T28" fmla="*/ 3 w 51"/>
                  <a:gd name="T29" fmla="*/ 6 h 51"/>
                  <a:gd name="T30" fmla="*/ 3 w 51"/>
                  <a:gd name="T31" fmla="*/ 8 h 51"/>
                  <a:gd name="T32" fmla="*/ 0 w 51"/>
                  <a:gd name="T33" fmla="*/ 48 h 51"/>
                  <a:gd name="T34" fmla="*/ 0 w 51"/>
                  <a:gd name="T35" fmla="*/ 48 h 51"/>
                  <a:gd name="T36" fmla="*/ 3 w 51"/>
                  <a:gd name="T37" fmla="*/ 51 h 51"/>
                  <a:gd name="T38" fmla="*/ 14 w 51"/>
                  <a:gd name="T39" fmla="*/ 51 h 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1"/>
                  <a:gd name="T61" fmla="*/ 0 h 51"/>
                  <a:gd name="T62" fmla="*/ 51 w 51"/>
                  <a:gd name="T63" fmla="*/ 51 h 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1" h="51">
                    <a:moveTo>
                      <a:pt x="14" y="51"/>
                    </a:moveTo>
                    <a:lnTo>
                      <a:pt x="49" y="51"/>
                    </a:lnTo>
                    <a:lnTo>
                      <a:pt x="49" y="48"/>
                    </a:lnTo>
                    <a:lnTo>
                      <a:pt x="51" y="48"/>
                    </a:lnTo>
                    <a:lnTo>
                      <a:pt x="51" y="46"/>
                    </a:lnTo>
                    <a:lnTo>
                      <a:pt x="51" y="3"/>
                    </a:lnTo>
                    <a:lnTo>
                      <a:pt x="49" y="0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0" y="48"/>
                    </a:lnTo>
                    <a:lnTo>
                      <a:pt x="3" y="51"/>
                    </a:lnTo>
                    <a:lnTo>
                      <a:pt x="14" y="51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32" name="Freeform 288"/>
            <p:cNvSpPr>
              <a:spLocks/>
            </p:cNvSpPr>
            <p:nvPr/>
          </p:nvSpPr>
          <p:spPr bwMode="auto">
            <a:xfrm>
              <a:off x="1113" y="2169"/>
              <a:ext cx="40" cy="42"/>
            </a:xfrm>
            <a:custGeom>
              <a:avLst/>
              <a:gdLst>
                <a:gd name="T0" fmla="*/ 1 w 54"/>
                <a:gd name="T1" fmla="*/ 2 h 51"/>
                <a:gd name="T2" fmla="*/ 1 w 54"/>
                <a:gd name="T3" fmla="*/ 2 h 51"/>
                <a:gd name="T4" fmla="*/ 1 w 54"/>
                <a:gd name="T5" fmla="*/ 2 h 51"/>
                <a:gd name="T6" fmla="*/ 1 w 54"/>
                <a:gd name="T7" fmla="*/ 2 h 51"/>
                <a:gd name="T8" fmla="*/ 1 w 54"/>
                <a:gd name="T9" fmla="*/ 2 h 51"/>
                <a:gd name="T10" fmla="*/ 1 w 54"/>
                <a:gd name="T11" fmla="*/ 2 h 51"/>
                <a:gd name="T12" fmla="*/ 1 w 54"/>
                <a:gd name="T13" fmla="*/ 2 h 51"/>
                <a:gd name="T14" fmla="*/ 1 w 54"/>
                <a:gd name="T15" fmla="*/ 0 h 51"/>
                <a:gd name="T16" fmla="*/ 1 w 54"/>
                <a:gd name="T17" fmla="*/ 0 h 51"/>
                <a:gd name="T18" fmla="*/ 1 w 54"/>
                <a:gd name="T19" fmla="*/ 0 h 51"/>
                <a:gd name="T20" fmla="*/ 1 w 54"/>
                <a:gd name="T21" fmla="*/ 0 h 51"/>
                <a:gd name="T22" fmla="*/ 1 w 54"/>
                <a:gd name="T23" fmla="*/ 0 h 51"/>
                <a:gd name="T24" fmla="*/ 1 w 54"/>
                <a:gd name="T25" fmla="*/ 0 h 51"/>
                <a:gd name="T26" fmla="*/ 1 w 54"/>
                <a:gd name="T27" fmla="*/ 2 h 51"/>
                <a:gd name="T28" fmla="*/ 1 w 54"/>
                <a:gd name="T29" fmla="*/ 2 h 51"/>
                <a:gd name="T30" fmla="*/ 1 w 54"/>
                <a:gd name="T31" fmla="*/ 2 h 51"/>
                <a:gd name="T32" fmla="*/ 0 w 54"/>
                <a:gd name="T33" fmla="*/ 2 h 51"/>
                <a:gd name="T34" fmla="*/ 0 w 54"/>
                <a:gd name="T35" fmla="*/ 2 h 51"/>
                <a:gd name="T36" fmla="*/ 1 w 54"/>
                <a:gd name="T37" fmla="*/ 2 h 51"/>
                <a:gd name="T38" fmla="*/ 1 w 54"/>
                <a:gd name="T39" fmla="*/ 2 h 5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4"/>
                <a:gd name="T61" fmla="*/ 0 h 51"/>
                <a:gd name="T62" fmla="*/ 54 w 54"/>
                <a:gd name="T63" fmla="*/ 51 h 5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4" h="51">
                  <a:moveTo>
                    <a:pt x="17" y="51"/>
                  </a:moveTo>
                  <a:lnTo>
                    <a:pt x="51" y="51"/>
                  </a:lnTo>
                  <a:lnTo>
                    <a:pt x="54" y="48"/>
                  </a:lnTo>
                  <a:lnTo>
                    <a:pt x="54" y="46"/>
                  </a:lnTo>
                  <a:lnTo>
                    <a:pt x="54" y="6"/>
                  </a:lnTo>
                  <a:lnTo>
                    <a:pt x="54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6" y="3"/>
                  </a:lnTo>
                  <a:lnTo>
                    <a:pt x="3" y="6"/>
                  </a:lnTo>
                  <a:lnTo>
                    <a:pt x="3" y="8"/>
                  </a:lnTo>
                  <a:lnTo>
                    <a:pt x="0" y="48"/>
                  </a:lnTo>
                  <a:lnTo>
                    <a:pt x="3" y="51"/>
                  </a:lnTo>
                  <a:lnTo>
                    <a:pt x="17" y="51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533" name="Line 289"/>
            <p:cNvSpPr>
              <a:spLocks noChangeShapeType="1"/>
            </p:cNvSpPr>
            <p:nvPr/>
          </p:nvSpPr>
          <p:spPr bwMode="auto">
            <a:xfrm flipV="1">
              <a:off x="1126" y="2165"/>
              <a:ext cx="2" cy="42"/>
            </a:xfrm>
            <a:prstGeom prst="line">
              <a:avLst/>
            </a:prstGeom>
            <a:noFill/>
            <a:ln w="47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534" name="Freeform 290"/>
            <p:cNvSpPr>
              <a:spLocks/>
            </p:cNvSpPr>
            <p:nvPr/>
          </p:nvSpPr>
          <p:spPr bwMode="auto">
            <a:xfrm>
              <a:off x="1229" y="2153"/>
              <a:ext cx="36" cy="28"/>
            </a:xfrm>
            <a:custGeom>
              <a:avLst/>
              <a:gdLst>
                <a:gd name="T0" fmla="*/ 0 w 48"/>
                <a:gd name="T1" fmla="*/ 2 h 34"/>
                <a:gd name="T2" fmla="*/ 2 w 48"/>
                <a:gd name="T3" fmla="*/ 2 h 34"/>
                <a:gd name="T4" fmla="*/ 2 w 48"/>
                <a:gd name="T5" fmla="*/ 2 h 34"/>
                <a:gd name="T6" fmla="*/ 2 w 48"/>
                <a:gd name="T7" fmla="*/ 0 h 34"/>
                <a:gd name="T8" fmla="*/ 2 w 48"/>
                <a:gd name="T9" fmla="*/ 0 h 34"/>
                <a:gd name="T10" fmla="*/ 2 w 48"/>
                <a:gd name="T11" fmla="*/ 0 h 34"/>
                <a:gd name="T12" fmla="*/ 2 w 48"/>
                <a:gd name="T13" fmla="*/ 2 h 34"/>
                <a:gd name="T14" fmla="*/ 2 w 48"/>
                <a:gd name="T15" fmla="*/ 2 h 34"/>
                <a:gd name="T16" fmla="*/ 2 w 48"/>
                <a:gd name="T17" fmla="*/ 2 h 34"/>
                <a:gd name="T18" fmla="*/ 2 w 48"/>
                <a:gd name="T19" fmla="*/ 2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34"/>
                <a:gd name="T32" fmla="*/ 48 w 48"/>
                <a:gd name="T33" fmla="*/ 34 h 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34">
                  <a:moveTo>
                    <a:pt x="0" y="34"/>
                  </a:moveTo>
                  <a:lnTo>
                    <a:pt x="2" y="17"/>
                  </a:lnTo>
                  <a:lnTo>
                    <a:pt x="11" y="17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8" y="17"/>
                  </a:lnTo>
                  <a:lnTo>
                    <a:pt x="37" y="17"/>
                  </a:lnTo>
                  <a:lnTo>
                    <a:pt x="45" y="34"/>
                  </a:lnTo>
                  <a:lnTo>
                    <a:pt x="48" y="34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535" name="Line 291"/>
            <p:cNvSpPr>
              <a:spLocks noChangeShapeType="1"/>
            </p:cNvSpPr>
            <p:nvPr/>
          </p:nvSpPr>
          <p:spPr bwMode="auto">
            <a:xfrm>
              <a:off x="1433" y="2266"/>
              <a:ext cx="6" cy="8"/>
            </a:xfrm>
            <a:prstGeom prst="line">
              <a:avLst/>
            </a:prstGeom>
            <a:noFill/>
            <a:ln w="47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536" name="Line 292"/>
            <p:cNvSpPr>
              <a:spLocks noChangeShapeType="1"/>
            </p:cNvSpPr>
            <p:nvPr/>
          </p:nvSpPr>
          <p:spPr bwMode="auto">
            <a:xfrm flipH="1">
              <a:off x="1439" y="2264"/>
              <a:ext cx="11" cy="1"/>
            </a:xfrm>
            <a:prstGeom prst="line">
              <a:avLst/>
            </a:prstGeom>
            <a:noFill/>
            <a:ln w="47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537" name="Line 293"/>
            <p:cNvSpPr>
              <a:spLocks noChangeShapeType="1"/>
            </p:cNvSpPr>
            <p:nvPr/>
          </p:nvSpPr>
          <p:spPr bwMode="auto">
            <a:xfrm flipH="1">
              <a:off x="1444" y="2266"/>
              <a:ext cx="21" cy="8"/>
            </a:xfrm>
            <a:prstGeom prst="line">
              <a:avLst/>
            </a:prstGeom>
            <a:noFill/>
            <a:ln w="47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538" name="Freeform 294"/>
            <p:cNvSpPr>
              <a:spLocks/>
            </p:cNvSpPr>
            <p:nvPr/>
          </p:nvSpPr>
          <p:spPr bwMode="auto">
            <a:xfrm>
              <a:off x="1555" y="2248"/>
              <a:ext cx="19" cy="42"/>
            </a:xfrm>
            <a:custGeom>
              <a:avLst/>
              <a:gdLst>
                <a:gd name="T0" fmla="*/ 1 w 26"/>
                <a:gd name="T1" fmla="*/ 2 h 52"/>
                <a:gd name="T2" fmla="*/ 0 w 26"/>
                <a:gd name="T3" fmla="*/ 2 h 52"/>
                <a:gd name="T4" fmla="*/ 0 w 26"/>
                <a:gd name="T5" fmla="*/ 0 h 52"/>
                <a:gd name="T6" fmla="*/ 0 60000 65536"/>
                <a:gd name="T7" fmla="*/ 0 60000 65536"/>
                <a:gd name="T8" fmla="*/ 0 60000 65536"/>
                <a:gd name="T9" fmla="*/ 0 w 26"/>
                <a:gd name="T10" fmla="*/ 0 h 52"/>
                <a:gd name="T11" fmla="*/ 26 w 26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52">
                  <a:moveTo>
                    <a:pt x="26" y="52"/>
                  </a:move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539" name="Freeform 295"/>
            <p:cNvSpPr>
              <a:spLocks/>
            </p:cNvSpPr>
            <p:nvPr/>
          </p:nvSpPr>
          <p:spPr bwMode="auto">
            <a:xfrm>
              <a:off x="1214" y="2264"/>
              <a:ext cx="21" cy="42"/>
            </a:xfrm>
            <a:custGeom>
              <a:avLst/>
              <a:gdLst>
                <a:gd name="T0" fmla="*/ 1 w 29"/>
                <a:gd name="T1" fmla="*/ 0 h 52"/>
                <a:gd name="T2" fmla="*/ 0 w 29"/>
                <a:gd name="T3" fmla="*/ 0 h 52"/>
                <a:gd name="T4" fmla="*/ 0 w 29"/>
                <a:gd name="T5" fmla="*/ 2 h 52"/>
                <a:gd name="T6" fmla="*/ 0 w 29"/>
                <a:gd name="T7" fmla="*/ 2 h 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52"/>
                <a:gd name="T14" fmla="*/ 29 w 29"/>
                <a:gd name="T15" fmla="*/ 52 h 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52">
                  <a:moveTo>
                    <a:pt x="29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52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40" name="Group 296"/>
            <p:cNvGrpSpPr>
              <a:grpSpLocks/>
            </p:cNvGrpSpPr>
            <p:nvPr/>
          </p:nvGrpSpPr>
          <p:grpSpPr bwMode="auto">
            <a:xfrm>
              <a:off x="1755" y="2135"/>
              <a:ext cx="29" cy="141"/>
              <a:chOff x="2173" y="2974"/>
              <a:chExt cx="40" cy="175"/>
            </a:xfrm>
          </p:grpSpPr>
          <p:sp>
            <p:nvSpPr>
              <p:cNvPr id="17799" name="Rectangle 297"/>
              <p:cNvSpPr>
                <a:spLocks noChangeArrowheads="1"/>
              </p:cNvSpPr>
              <p:nvPr/>
            </p:nvSpPr>
            <p:spPr bwMode="auto">
              <a:xfrm>
                <a:off x="2173" y="2974"/>
                <a:ext cx="40" cy="175"/>
              </a:xfrm>
              <a:prstGeom prst="rect">
                <a:avLst/>
              </a:prstGeom>
              <a:solidFill>
                <a:srgbClr val="FFB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7800" name="Rectangle 298"/>
              <p:cNvSpPr>
                <a:spLocks noChangeArrowheads="1"/>
              </p:cNvSpPr>
              <p:nvPr/>
            </p:nvSpPr>
            <p:spPr bwMode="auto">
              <a:xfrm>
                <a:off x="2173" y="2974"/>
                <a:ext cx="40" cy="175"/>
              </a:xfrm>
              <a:prstGeom prst="rect">
                <a:avLst/>
              </a:prstGeom>
              <a:noFill/>
              <a:ln w="4763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</p:grpSp>
        <p:sp>
          <p:nvSpPr>
            <p:cNvPr id="17541" name="Rectangle 299"/>
            <p:cNvSpPr>
              <a:spLocks noChangeArrowheads="1"/>
            </p:cNvSpPr>
            <p:nvPr/>
          </p:nvSpPr>
          <p:spPr bwMode="auto">
            <a:xfrm>
              <a:off x="1755" y="2135"/>
              <a:ext cx="36" cy="145"/>
            </a:xfrm>
            <a:prstGeom prst="rect">
              <a:avLst/>
            </a:prstGeom>
            <a:noFill/>
            <a:ln w="4763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grpSp>
          <p:nvGrpSpPr>
            <p:cNvPr id="17542" name="Group 300"/>
            <p:cNvGrpSpPr>
              <a:grpSpLocks/>
            </p:cNvGrpSpPr>
            <p:nvPr/>
          </p:nvGrpSpPr>
          <p:grpSpPr bwMode="auto">
            <a:xfrm>
              <a:off x="1404" y="1790"/>
              <a:ext cx="355" cy="351"/>
              <a:chOff x="1695" y="2547"/>
              <a:chExt cx="484" cy="435"/>
            </a:xfrm>
          </p:grpSpPr>
          <p:sp>
            <p:nvSpPr>
              <p:cNvPr id="17797" name="Freeform 301"/>
              <p:cNvSpPr>
                <a:spLocks/>
              </p:cNvSpPr>
              <p:nvPr/>
            </p:nvSpPr>
            <p:spPr bwMode="auto">
              <a:xfrm>
                <a:off x="1695" y="2547"/>
                <a:ext cx="484" cy="435"/>
              </a:xfrm>
              <a:custGeom>
                <a:avLst/>
                <a:gdLst>
                  <a:gd name="T0" fmla="*/ 478 w 484"/>
                  <a:gd name="T1" fmla="*/ 435 h 435"/>
                  <a:gd name="T2" fmla="*/ 484 w 484"/>
                  <a:gd name="T3" fmla="*/ 424 h 435"/>
                  <a:gd name="T4" fmla="*/ 5 w 484"/>
                  <a:gd name="T5" fmla="*/ 0 h 435"/>
                  <a:gd name="T6" fmla="*/ 0 w 484"/>
                  <a:gd name="T7" fmla="*/ 9 h 435"/>
                  <a:gd name="T8" fmla="*/ 478 w 484"/>
                  <a:gd name="T9" fmla="*/ 435 h 4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4"/>
                  <a:gd name="T16" fmla="*/ 0 h 435"/>
                  <a:gd name="T17" fmla="*/ 484 w 484"/>
                  <a:gd name="T18" fmla="*/ 435 h 4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4" h="435">
                    <a:moveTo>
                      <a:pt x="478" y="435"/>
                    </a:moveTo>
                    <a:lnTo>
                      <a:pt x="484" y="424"/>
                    </a:lnTo>
                    <a:lnTo>
                      <a:pt x="5" y="0"/>
                    </a:lnTo>
                    <a:lnTo>
                      <a:pt x="0" y="9"/>
                    </a:lnTo>
                    <a:lnTo>
                      <a:pt x="478" y="435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98" name="Freeform 302"/>
              <p:cNvSpPr>
                <a:spLocks/>
              </p:cNvSpPr>
              <p:nvPr/>
            </p:nvSpPr>
            <p:spPr bwMode="auto">
              <a:xfrm>
                <a:off x="1695" y="2547"/>
                <a:ext cx="484" cy="435"/>
              </a:xfrm>
              <a:custGeom>
                <a:avLst/>
                <a:gdLst>
                  <a:gd name="T0" fmla="*/ 478 w 484"/>
                  <a:gd name="T1" fmla="*/ 435 h 435"/>
                  <a:gd name="T2" fmla="*/ 484 w 484"/>
                  <a:gd name="T3" fmla="*/ 424 h 435"/>
                  <a:gd name="T4" fmla="*/ 5 w 484"/>
                  <a:gd name="T5" fmla="*/ 0 h 435"/>
                  <a:gd name="T6" fmla="*/ 0 w 484"/>
                  <a:gd name="T7" fmla="*/ 9 h 435"/>
                  <a:gd name="T8" fmla="*/ 478 w 484"/>
                  <a:gd name="T9" fmla="*/ 435 h 4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4"/>
                  <a:gd name="T16" fmla="*/ 0 h 435"/>
                  <a:gd name="T17" fmla="*/ 484 w 484"/>
                  <a:gd name="T18" fmla="*/ 435 h 4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4" h="435">
                    <a:moveTo>
                      <a:pt x="478" y="435"/>
                    </a:moveTo>
                    <a:lnTo>
                      <a:pt x="484" y="424"/>
                    </a:lnTo>
                    <a:lnTo>
                      <a:pt x="5" y="0"/>
                    </a:lnTo>
                    <a:lnTo>
                      <a:pt x="0" y="9"/>
                    </a:lnTo>
                    <a:lnTo>
                      <a:pt x="478" y="435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43" name="Freeform 303"/>
            <p:cNvSpPr>
              <a:spLocks/>
            </p:cNvSpPr>
            <p:nvPr/>
          </p:nvSpPr>
          <p:spPr bwMode="auto">
            <a:xfrm>
              <a:off x="1404" y="1790"/>
              <a:ext cx="360" cy="354"/>
            </a:xfrm>
            <a:custGeom>
              <a:avLst/>
              <a:gdLst>
                <a:gd name="T0" fmla="*/ 1 w 490"/>
                <a:gd name="T1" fmla="*/ 4 h 438"/>
                <a:gd name="T2" fmla="*/ 1 w 490"/>
                <a:gd name="T3" fmla="*/ 4 h 438"/>
                <a:gd name="T4" fmla="*/ 1 w 490"/>
                <a:gd name="T5" fmla="*/ 0 h 438"/>
                <a:gd name="T6" fmla="*/ 0 w 490"/>
                <a:gd name="T7" fmla="*/ 2 h 438"/>
                <a:gd name="T8" fmla="*/ 1 w 490"/>
                <a:gd name="T9" fmla="*/ 4 h 4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0"/>
                <a:gd name="T16" fmla="*/ 0 h 438"/>
                <a:gd name="T17" fmla="*/ 490 w 490"/>
                <a:gd name="T18" fmla="*/ 438 h 4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0" h="438">
                  <a:moveTo>
                    <a:pt x="481" y="438"/>
                  </a:moveTo>
                  <a:lnTo>
                    <a:pt x="490" y="430"/>
                  </a:lnTo>
                  <a:lnTo>
                    <a:pt x="5" y="0"/>
                  </a:lnTo>
                  <a:lnTo>
                    <a:pt x="0" y="9"/>
                  </a:lnTo>
                  <a:lnTo>
                    <a:pt x="481" y="438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44" name="Group 304"/>
            <p:cNvGrpSpPr>
              <a:grpSpLocks/>
            </p:cNvGrpSpPr>
            <p:nvPr/>
          </p:nvGrpSpPr>
          <p:grpSpPr bwMode="auto">
            <a:xfrm>
              <a:off x="1332" y="1797"/>
              <a:ext cx="419" cy="446"/>
              <a:chOff x="1597" y="2556"/>
              <a:chExt cx="571" cy="552"/>
            </a:xfrm>
          </p:grpSpPr>
          <p:sp>
            <p:nvSpPr>
              <p:cNvPr id="17795" name="Freeform 305"/>
              <p:cNvSpPr>
                <a:spLocks/>
              </p:cNvSpPr>
              <p:nvPr/>
            </p:nvSpPr>
            <p:spPr bwMode="auto">
              <a:xfrm>
                <a:off x="1597" y="2556"/>
                <a:ext cx="571" cy="552"/>
              </a:xfrm>
              <a:custGeom>
                <a:avLst/>
                <a:gdLst>
                  <a:gd name="T0" fmla="*/ 34 w 571"/>
                  <a:gd name="T1" fmla="*/ 160 h 552"/>
                  <a:gd name="T2" fmla="*/ 0 w 571"/>
                  <a:gd name="T3" fmla="*/ 128 h 552"/>
                  <a:gd name="T4" fmla="*/ 95 w 571"/>
                  <a:gd name="T5" fmla="*/ 0 h 552"/>
                  <a:gd name="T6" fmla="*/ 571 w 571"/>
                  <a:gd name="T7" fmla="*/ 426 h 552"/>
                  <a:gd name="T8" fmla="*/ 476 w 571"/>
                  <a:gd name="T9" fmla="*/ 552 h 552"/>
                  <a:gd name="T10" fmla="*/ 453 w 571"/>
                  <a:gd name="T11" fmla="*/ 532 h 552"/>
                  <a:gd name="T12" fmla="*/ 34 w 571"/>
                  <a:gd name="T13" fmla="*/ 160 h 5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1"/>
                  <a:gd name="T22" fmla="*/ 0 h 552"/>
                  <a:gd name="T23" fmla="*/ 571 w 571"/>
                  <a:gd name="T24" fmla="*/ 552 h 5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1" h="552">
                    <a:moveTo>
                      <a:pt x="34" y="160"/>
                    </a:moveTo>
                    <a:lnTo>
                      <a:pt x="0" y="128"/>
                    </a:lnTo>
                    <a:lnTo>
                      <a:pt x="95" y="0"/>
                    </a:lnTo>
                    <a:lnTo>
                      <a:pt x="571" y="426"/>
                    </a:lnTo>
                    <a:lnTo>
                      <a:pt x="476" y="552"/>
                    </a:lnTo>
                    <a:lnTo>
                      <a:pt x="453" y="532"/>
                    </a:lnTo>
                    <a:lnTo>
                      <a:pt x="34" y="160"/>
                    </a:lnTo>
                    <a:close/>
                  </a:path>
                </a:pathLst>
              </a:custGeom>
              <a:solidFill>
                <a:srgbClr val="B00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96" name="Freeform 306"/>
              <p:cNvSpPr>
                <a:spLocks/>
              </p:cNvSpPr>
              <p:nvPr/>
            </p:nvSpPr>
            <p:spPr bwMode="auto">
              <a:xfrm>
                <a:off x="1597" y="2556"/>
                <a:ext cx="571" cy="552"/>
              </a:xfrm>
              <a:custGeom>
                <a:avLst/>
                <a:gdLst>
                  <a:gd name="T0" fmla="*/ 34 w 571"/>
                  <a:gd name="T1" fmla="*/ 160 h 552"/>
                  <a:gd name="T2" fmla="*/ 0 w 571"/>
                  <a:gd name="T3" fmla="*/ 128 h 552"/>
                  <a:gd name="T4" fmla="*/ 95 w 571"/>
                  <a:gd name="T5" fmla="*/ 0 h 552"/>
                  <a:gd name="T6" fmla="*/ 571 w 571"/>
                  <a:gd name="T7" fmla="*/ 426 h 552"/>
                  <a:gd name="T8" fmla="*/ 476 w 571"/>
                  <a:gd name="T9" fmla="*/ 552 h 552"/>
                  <a:gd name="T10" fmla="*/ 453 w 571"/>
                  <a:gd name="T11" fmla="*/ 532 h 552"/>
                  <a:gd name="T12" fmla="*/ 34 w 571"/>
                  <a:gd name="T13" fmla="*/ 160 h 5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1"/>
                  <a:gd name="T22" fmla="*/ 0 h 552"/>
                  <a:gd name="T23" fmla="*/ 571 w 571"/>
                  <a:gd name="T24" fmla="*/ 552 h 5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1" h="552">
                    <a:moveTo>
                      <a:pt x="34" y="160"/>
                    </a:moveTo>
                    <a:lnTo>
                      <a:pt x="0" y="128"/>
                    </a:lnTo>
                    <a:lnTo>
                      <a:pt x="95" y="0"/>
                    </a:lnTo>
                    <a:lnTo>
                      <a:pt x="571" y="426"/>
                    </a:lnTo>
                    <a:lnTo>
                      <a:pt x="476" y="552"/>
                    </a:lnTo>
                    <a:lnTo>
                      <a:pt x="453" y="532"/>
                    </a:lnTo>
                    <a:lnTo>
                      <a:pt x="34" y="16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45" name="Freeform 307"/>
            <p:cNvSpPr>
              <a:spLocks/>
            </p:cNvSpPr>
            <p:nvPr/>
          </p:nvSpPr>
          <p:spPr bwMode="auto">
            <a:xfrm>
              <a:off x="1332" y="1797"/>
              <a:ext cx="423" cy="453"/>
            </a:xfrm>
            <a:custGeom>
              <a:avLst/>
              <a:gdLst>
                <a:gd name="T0" fmla="*/ 1 w 576"/>
                <a:gd name="T1" fmla="*/ 2 h 561"/>
                <a:gd name="T2" fmla="*/ 0 w 576"/>
                <a:gd name="T3" fmla="*/ 2 h 561"/>
                <a:gd name="T4" fmla="*/ 1 w 576"/>
                <a:gd name="T5" fmla="*/ 0 h 561"/>
                <a:gd name="T6" fmla="*/ 1 w 576"/>
                <a:gd name="T7" fmla="*/ 4 h 561"/>
                <a:gd name="T8" fmla="*/ 1 w 576"/>
                <a:gd name="T9" fmla="*/ 5 h 561"/>
                <a:gd name="T10" fmla="*/ 1 w 576"/>
                <a:gd name="T11" fmla="*/ 5 h 561"/>
                <a:gd name="T12" fmla="*/ 1 w 576"/>
                <a:gd name="T13" fmla="*/ 2 h 5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6"/>
                <a:gd name="T22" fmla="*/ 0 h 561"/>
                <a:gd name="T23" fmla="*/ 576 w 576"/>
                <a:gd name="T24" fmla="*/ 561 h 5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6" h="561">
                  <a:moveTo>
                    <a:pt x="34" y="163"/>
                  </a:moveTo>
                  <a:lnTo>
                    <a:pt x="0" y="131"/>
                  </a:lnTo>
                  <a:lnTo>
                    <a:pt x="95" y="0"/>
                  </a:lnTo>
                  <a:lnTo>
                    <a:pt x="576" y="429"/>
                  </a:lnTo>
                  <a:lnTo>
                    <a:pt x="482" y="561"/>
                  </a:lnTo>
                  <a:lnTo>
                    <a:pt x="459" y="541"/>
                  </a:lnTo>
                  <a:lnTo>
                    <a:pt x="34" y="163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46" name="Group 308"/>
            <p:cNvGrpSpPr>
              <a:grpSpLocks/>
            </p:cNvGrpSpPr>
            <p:nvPr/>
          </p:nvGrpSpPr>
          <p:grpSpPr bwMode="auto">
            <a:xfrm>
              <a:off x="1563" y="2028"/>
              <a:ext cx="97" cy="125"/>
              <a:chOff x="1912" y="2842"/>
              <a:chExt cx="132" cy="155"/>
            </a:xfrm>
          </p:grpSpPr>
          <p:sp>
            <p:nvSpPr>
              <p:cNvPr id="17793" name="Freeform 309"/>
              <p:cNvSpPr>
                <a:spLocks/>
              </p:cNvSpPr>
              <p:nvPr/>
            </p:nvSpPr>
            <p:spPr bwMode="auto">
              <a:xfrm>
                <a:off x="1912" y="2842"/>
                <a:ext cx="132" cy="155"/>
              </a:xfrm>
              <a:custGeom>
                <a:avLst/>
                <a:gdLst>
                  <a:gd name="T0" fmla="*/ 0 w 132"/>
                  <a:gd name="T1" fmla="*/ 95 h 155"/>
                  <a:gd name="T2" fmla="*/ 72 w 132"/>
                  <a:gd name="T3" fmla="*/ 0 h 155"/>
                  <a:gd name="T4" fmla="*/ 132 w 132"/>
                  <a:gd name="T5" fmla="*/ 57 h 155"/>
                  <a:gd name="T6" fmla="*/ 64 w 132"/>
                  <a:gd name="T7" fmla="*/ 155 h 155"/>
                  <a:gd name="T8" fmla="*/ 0 w 132"/>
                  <a:gd name="T9" fmla="*/ 95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55"/>
                  <a:gd name="T17" fmla="*/ 132 w 132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55">
                    <a:moveTo>
                      <a:pt x="0" y="95"/>
                    </a:moveTo>
                    <a:lnTo>
                      <a:pt x="72" y="0"/>
                    </a:lnTo>
                    <a:lnTo>
                      <a:pt x="132" y="57"/>
                    </a:lnTo>
                    <a:lnTo>
                      <a:pt x="64" y="15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94" name="Freeform 310"/>
              <p:cNvSpPr>
                <a:spLocks/>
              </p:cNvSpPr>
              <p:nvPr/>
            </p:nvSpPr>
            <p:spPr bwMode="auto">
              <a:xfrm>
                <a:off x="1912" y="2842"/>
                <a:ext cx="132" cy="155"/>
              </a:xfrm>
              <a:custGeom>
                <a:avLst/>
                <a:gdLst>
                  <a:gd name="T0" fmla="*/ 0 w 132"/>
                  <a:gd name="T1" fmla="*/ 95 h 155"/>
                  <a:gd name="T2" fmla="*/ 72 w 132"/>
                  <a:gd name="T3" fmla="*/ 0 h 155"/>
                  <a:gd name="T4" fmla="*/ 132 w 132"/>
                  <a:gd name="T5" fmla="*/ 57 h 155"/>
                  <a:gd name="T6" fmla="*/ 64 w 132"/>
                  <a:gd name="T7" fmla="*/ 155 h 155"/>
                  <a:gd name="T8" fmla="*/ 0 w 132"/>
                  <a:gd name="T9" fmla="*/ 95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55"/>
                  <a:gd name="T17" fmla="*/ 132 w 132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55">
                    <a:moveTo>
                      <a:pt x="0" y="95"/>
                    </a:moveTo>
                    <a:lnTo>
                      <a:pt x="72" y="0"/>
                    </a:lnTo>
                    <a:lnTo>
                      <a:pt x="132" y="57"/>
                    </a:lnTo>
                    <a:lnTo>
                      <a:pt x="64" y="155"/>
                    </a:lnTo>
                    <a:lnTo>
                      <a:pt x="0" y="95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47" name="Freeform 311"/>
            <p:cNvSpPr>
              <a:spLocks/>
            </p:cNvSpPr>
            <p:nvPr/>
          </p:nvSpPr>
          <p:spPr bwMode="auto">
            <a:xfrm>
              <a:off x="1563" y="2028"/>
              <a:ext cx="104" cy="129"/>
            </a:xfrm>
            <a:custGeom>
              <a:avLst/>
              <a:gdLst>
                <a:gd name="T0" fmla="*/ 0 w 141"/>
                <a:gd name="T1" fmla="*/ 2 h 160"/>
                <a:gd name="T2" fmla="*/ 1 w 141"/>
                <a:gd name="T3" fmla="*/ 0 h 160"/>
                <a:gd name="T4" fmla="*/ 1 w 141"/>
                <a:gd name="T5" fmla="*/ 2 h 160"/>
                <a:gd name="T6" fmla="*/ 1 w 141"/>
                <a:gd name="T7" fmla="*/ 2 h 160"/>
                <a:gd name="T8" fmla="*/ 0 w 141"/>
                <a:gd name="T9" fmla="*/ 2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160"/>
                <a:gd name="T17" fmla="*/ 141 w 141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160">
                  <a:moveTo>
                    <a:pt x="0" y="100"/>
                  </a:moveTo>
                  <a:lnTo>
                    <a:pt x="75" y="0"/>
                  </a:lnTo>
                  <a:lnTo>
                    <a:pt x="141" y="57"/>
                  </a:lnTo>
                  <a:lnTo>
                    <a:pt x="66" y="160"/>
                  </a:lnTo>
                  <a:lnTo>
                    <a:pt x="0" y="100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48" name="Group 312"/>
            <p:cNvGrpSpPr>
              <a:grpSpLocks/>
            </p:cNvGrpSpPr>
            <p:nvPr/>
          </p:nvGrpSpPr>
          <p:grpSpPr bwMode="auto">
            <a:xfrm>
              <a:off x="1631" y="2095"/>
              <a:ext cx="101" cy="125"/>
              <a:chOff x="2004" y="2925"/>
              <a:chExt cx="138" cy="155"/>
            </a:xfrm>
          </p:grpSpPr>
          <p:sp>
            <p:nvSpPr>
              <p:cNvPr id="17791" name="Freeform 313"/>
              <p:cNvSpPr>
                <a:spLocks/>
              </p:cNvSpPr>
              <p:nvPr/>
            </p:nvSpPr>
            <p:spPr bwMode="auto">
              <a:xfrm>
                <a:off x="2004" y="2925"/>
                <a:ext cx="138" cy="155"/>
              </a:xfrm>
              <a:custGeom>
                <a:avLst/>
                <a:gdLst>
                  <a:gd name="T0" fmla="*/ 0 w 138"/>
                  <a:gd name="T1" fmla="*/ 98 h 155"/>
                  <a:gd name="T2" fmla="*/ 72 w 138"/>
                  <a:gd name="T3" fmla="*/ 0 h 155"/>
                  <a:gd name="T4" fmla="*/ 138 w 138"/>
                  <a:gd name="T5" fmla="*/ 57 h 155"/>
                  <a:gd name="T6" fmla="*/ 66 w 138"/>
                  <a:gd name="T7" fmla="*/ 155 h 155"/>
                  <a:gd name="T8" fmla="*/ 0 w 138"/>
                  <a:gd name="T9" fmla="*/ 98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8"/>
                  <a:gd name="T16" fmla="*/ 0 h 155"/>
                  <a:gd name="T17" fmla="*/ 138 w 138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8" h="155">
                    <a:moveTo>
                      <a:pt x="0" y="98"/>
                    </a:moveTo>
                    <a:lnTo>
                      <a:pt x="72" y="0"/>
                    </a:lnTo>
                    <a:lnTo>
                      <a:pt x="138" y="57"/>
                    </a:lnTo>
                    <a:lnTo>
                      <a:pt x="66" y="15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92" name="Freeform 314"/>
              <p:cNvSpPr>
                <a:spLocks/>
              </p:cNvSpPr>
              <p:nvPr/>
            </p:nvSpPr>
            <p:spPr bwMode="auto">
              <a:xfrm>
                <a:off x="2004" y="2925"/>
                <a:ext cx="138" cy="155"/>
              </a:xfrm>
              <a:custGeom>
                <a:avLst/>
                <a:gdLst>
                  <a:gd name="T0" fmla="*/ 0 w 138"/>
                  <a:gd name="T1" fmla="*/ 98 h 155"/>
                  <a:gd name="T2" fmla="*/ 72 w 138"/>
                  <a:gd name="T3" fmla="*/ 0 h 155"/>
                  <a:gd name="T4" fmla="*/ 138 w 138"/>
                  <a:gd name="T5" fmla="*/ 57 h 155"/>
                  <a:gd name="T6" fmla="*/ 66 w 138"/>
                  <a:gd name="T7" fmla="*/ 155 h 155"/>
                  <a:gd name="T8" fmla="*/ 0 w 138"/>
                  <a:gd name="T9" fmla="*/ 98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8"/>
                  <a:gd name="T16" fmla="*/ 0 h 155"/>
                  <a:gd name="T17" fmla="*/ 138 w 138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8" h="155">
                    <a:moveTo>
                      <a:pt x="0" y="98"/>
                    </a:moveTo>
                    <a:lnTo>
                      <a:pt x="72" y="0"/>
                    </a:lnTo>
                    <a:lnTo>
                      <a:pt x="138" y="57"/>
                    </a:lnTo>
                    <a:lnTo>
                      <a:pt x="66" y="155"/>
                    </a:lnTo>
                    <a:lnTo>
                      <a:pt x="0" y="98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49" name="Freeform 315"/>
            <p:cNvSpPr>
              <a:spLocks/>
            </p:cNvSpPr>
            <p:nvPr/>
          </p:nvSpPr>
          <p:spPr bwMode="auto">
            <a:xfrm>
              <a:off x="1631" y="2095"/>
              <a:ext cx="105" cy="132"/>
            </a:xfrm>
            <a:custGeom>
              <a:avLst/>
              <a:gdLst>
                <a:gd name="T0" fmla="*/ 0 w 144"/>
                <a:gd name="T1" fmla="*/ 2 h 163"/>
                <a:gd name="T2" fmla="*/ 1 w 144"/>
                <a:gd name="T3" fmla="*/ 0 h 163"/>
                <a:gd name="T4" fmla="*/ 1 w 144"/>
                <a:gd name="T5" fmla="*/ 2 h 163"/>
                <a:gd name="T6" fmla="*/ 1 w 144"/>
                <a:gd name="T7" fmla="*/ 2 h 163"/>
                <a:gd name="T8" fmla="*/ 0 w 144"/>
                <a:gd name="T9" fmla="*/ 2 h 1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63"/>
                <a:gd name="T17" fmla="*/ 144 w 144"/>
                <a:gd name="T18" fmla="*/ 163 h 1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63">
                  <a:moveTo>
                    <a:pt x="0" y="103"/>
                  </a:moveTo>
                  <a:lnTo>
                    <a:pt x="75" y="0"/>
                  </a:lnTo>
                  <a:lnTo>
                    <a:pt x="144" y="57"/>
                  </a:lnTo>
                  <a:lnTo>
                    <a:pt x="69" y="163"/>
                  </a:lnTo>
                  <a:lnTo>
                    <a:pt x="0" y="103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50" name="Group 316"/>
            <p:cNvGrpSpPr>
              <a:grpSpLocks/>
            </p:cNvGrpSpPr>
            <p:nvPr/>
          </p:nvGrpSpPr>
          <p:grpSpPr bwMode="auto">
            <a:xfrm>
              <a:off x="1492" y="1959"/>
              <a:ext cx="99" cy="125"/>
              <a:chOff x="1815" y="2756"/>
              <a:chExt cx="135" cy="155"/>
            </a:xfrm>
          </p:grpSpPr>
          <p:sp>
            <p:nvSpPr>
              <p:cNvPr id="17789" name="Freeform 317"/>
              <p:cNvSpPr>
                <a:spLocks/>
              </p:cNvSpPr>
              <p:nvPr/>
            </p:nvSpPr>
            <p:spPr bwMode="auto">
              <a:xfrm>
                <a:off x="1815" y="2756"/>
                <a:ext cx="135" cy="155"/>
              </a:xfrm>
              <a:custGeom>
                <a:avLst/>
                <a:gdLst>
                  <a:gd name="T0" fmla="*/ 0 w 135"/>
                  <a:gd name="T1" fmla="*/ 97 h 155"/>
                  <a:gd name="T2" fmla="*/ 72 w 135"/>
                  <a:gd name="T3" fmla="*/ 0 h 155"/>
                  <a:gd name="T4" fmla="*/ 135 w 135"/>
                  <a:gd name="T5" fmla="*/ 57 h 155"/>
                  <a:gd name="T6" fmla="*/ 63 w 135"/>
                  <a:gd name="T7" fmla="*/ 155 h 155"/>
                  <a:gd name="T8" fmla="*/ 0 w 135"/>
                  <a:gd name="T9" fmla="*/ 97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155"/>
                  <a:gd name="T17" fmla="*/ 135 w 135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155">
                    <a:moveTo>
                      <a:pt x="0" y="97"/>
                    </a:moveTo>
                    <a:lnTo>
                      <a:pt x="72" y="0"/>
                    </a:lnTo>
                    <a:lnTo>
                      <a:pt x="135" y="57"/>
                    </a:lnTo>
                    <a:lnTo>
                      <a:pt x="63" y="15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90" name="Freeform 318"/>
              <p:cNvSpPr>
                <a:spLocks/>
              </p:cNvSpPr>
              <p:nvPr/>
            </p:nvSpPr>
            <p:spPr bwMode="auto">
              <a:xfrm>
                <a:off x="1815" y="2756"/>
                <a:ext cx="135" cy="155"/>
              </a:xfrm>
              <a:custGeom>
                <a:avLst/>
                <a:gdLst>
                  <a:gd name="T0" fmla="*/ 0 w 135"/>
                  <a:gd name="T1" fmla="*/ 97 h 155"/>
                  <a:gd name="T2" fmla="*/ 72 w 135"/>
                  <a:gd name="T3" fmla="*/ 0 h 155"/>
                  <a:gd name="T4" fmla="*/ 135 w 135"/>
                  <a:gd name="T5" fmla="*/ 57 h 155"/>
                  <a:gd name="T6" fmla="*/ 63 w 135"/>
                  <a:gd name="T7" fmla="*/ 155 h 155"/>
                  <a:gd name="T8" fmla="*/ 0 w 135"/>
                  <a:gd name="T9" fmla="*/ 97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155"/>
                  <a:gd name="T17" fmla="*/ 135 w 135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155">
                    <a:moveTo>
                      <a:pt x="0" y="97"/>
                    </a:moveTo>
                    <a:lnTo>
                      <a:pt x="72" y="0"/>
                    </a:lnTo>
                    <a:lnTo>
                      <a:pt x="135" y="57"/>
                    </a:lnTo>
                    <a:lnTo>
                      <a:pt x="63" y="155"/>
                    </a:lnTo>
                    <a:lnTo>
                      <a:pt x="0" y="97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551" name="Group 319"/>
            <p:cNvGrpSpPr>
              <a:grpSpLocks/>
            </p:cNvGrpSpPr>
            <p:nvPr/>
          </p:nvGrpSpPr>
          <p:grpSpPr bwMode="auto">
            <a:xfrm>
              <a:off x="1492" y="1959"/>
              <a:ext cx="105" cy="130"/>
              <a:chOff x="1815" y="2756"/>
              <a:chExt cx="143" cy="161"/>
            </a:xfrm>
          </p:grpSpPr>
          <p:sp>
            <p:nvSpPr>
              <p:cNvPr id="17787" name="Freeform 320"/>
              <p:cNvSpPr>
                <a:spLocks/>
              </p:cNvSpPr>
              <p:nvPr/>
            </p:nvSpPr>
            <p:spPr bwMode="auto">
              <a:xfrm>
                <a:off x="1815" y="2756"/>
                <a:ext cx="143" cy="161"/>
              </a:xfrm>
              <a:custGeom>
                <a:avLst/>
                <a:gdLst>
                  <a:gd name="T0" fmla="*/ 0 w 143"/>
                  <a:gd name="T1" fmla="*/ 103 h 161"/>
                  <a:gd name="T2" fmla="*/ 74 w 143"/>
                  <a:gd name="T3" fmla="*/ 0 h 161"/>
                  <a:gd name="T4" fmla="*/ 143 w 143"/>
                  <a:gd name="T5" fmla="*/ 60 h 161"/>
                  <a:gd name="T6" fmla="*/ 66 w 143"/>
                  <a:gd name="T7" fmla="*/ 161 h 161"/>
                  <a:gd name="T8" fmla="*/ 0 w 143"/>
                  <a:gd name="T9" fmla="*/ 103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"/>
                  <a:gd name="T16" fmla="*/ 0 h 161"/>
                  <a:gd name="T17" fmla="*/ 143 w 143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" h="161">
                    <a:moveTo>
                      <a:pt x="0" y="103"/>
                    </a:moveTo>
                    <a:lnTo>
                      <a:pt x="74" y="0"/>
                    </a:lnTo>
                    <a:lnTo>
                      <a:pt x="143" y="60"/>
                    </a:lnTo>
                    <a:lnTo>
                      <a:pt x="66" y="161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88" name="Freeform 321"/>
              <p:cNvSpPr>
                <a:spLocks/>
              </p:cNvSpPr>
              <p:nvPr/>
            </p:nvSpPr>
            <p:spPr bwMode="auto">
              <a:xfrm>
                <a:off x="1815" y="2756"/>
                <a:ext cx="143" cy="161"/>
              </a:xfrm>
              <a:custGeom>
                <a:avLst/>
                <a:gdLst>
                  <a:gd name="T0" fmla="*/ 0 w 143"/>
                  <a:gd name="T1" fmla="*/ 103 h 161"/>
                  <a:gd name="T2" fmla="*/ 74 w 143"/>
                  <a:gd name="T3" fmla="*/ 0 h 161"/>
                  <a:gd name="T4" fmla="*/ 143 w 143"/>
                  <a:gd name="T5" fmla="*/ 60 h 161"/>
                  <a:gd name="T6" fmla="*/ 66 w 143"/>
                  <a:gd name="T7" fmla="*/ 161 h 161"/>
                  <a:gd name="T8" fmla="*/ 0 w 143"/>
                  <a:gd name="T9" fmla="*/ 103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"/>
                  <a:gd name="T16" fmla="*/ 0 h 161"/>
                  <a:gd name="T17" fmla="*/ 143 w 143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" h="161">
                    <a:moveTo>
                      <a:pt x="0" y="103"/>
                    </a:moveTo>
                    <a:lnTo>
                      <a:pt x="74" y="0"/>
                    </a:lnTo>
                    <a:lnTo>
                      <a:pt x="143" y="60"/>
                    </a:lnTo>
                    <a:lnTo>
                      <a:pt x="66" y="161"/>
                    </a:lnTo>
                    <a:lnTo>
                      <a:pt x="0" y="103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552" name="Group 322"/>
            <p:cNvGrpSpPr>
              <a:grpSpLocks/>
            </p:cNvGrpSpPr>
            <p:nvPr/>
          </p:nvGrpSpPr>
          <p:grpSpPr bwMode="auto">
            <a:xfrm>
              <a:off x="1422" y="1892"/>
              <a:ext cx="99" cy="122"/>
              <a:chOff x="1720" y="2673"/>
              <a:chExt cx="135" cy="152"/>
            </a:xfrm>
          </p:grpSpPr>
          <p:sp>
            <p:nvSpPr>
              <p:cNvPr id="17785" name="Freeform 323"/>
              <p:cNvSpPr>
                <a:spLocks/>
              </p:cNvSpPr>
              <p:nvPr/>
            </p:nvSpPr>
            <p:spPr bwMode="auto">
              <a:xfrm>
                <a:off x="1720" y="2673"/>
                <a:ext cx="135" cy="152"/>
              </a:xfrm>
              <a:custGeom>
                <a:avLst/>
                <a:gdLst>
                  <a:gd name="T0" fmla="*/ 0 w 135"/>
                  <a:gd name="T1" fmla="*/ 97 h 152"/>
                  <a:gd name="T2" fmla="*/ 72 w 135"/>
                  <a:gd name="T3" fmla="*/ 0 h 152"/>
                  <a:gd name="T4" fmla="*/ 135 w 135"/>
                  <a:gd name="T5" fmla="*/ 57 h 152"/>
                  <a:gd name="T6" fmla="*/ 63 w 135"/>
                  <a:gd name="T7" fmla="*/ 152 h 152"/>
                  <a:gd name="T8" fmla="*/ 0 w 135"/>
                  <a:gd name="T9" fmla="*/ 97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152"/>
                  <a:gd name="T17" fmla="*/ 135 w 135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152">
                    <a:moveTo>
                      <a:pt x="0" y="97"/>
                    </a:moveTo>
                    <a:lnTo>
                      <a:pt x="72" y="0"/>
                    </a:lnTo>
                    <a:lnTo>
                      <a:pt x="135" y="57"/>
                    </a:lnTo>
                    <a:lnTo>
                      <a:pt x="63" y="152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86" name="Freeform 324"/>
              <p:cNvSpPr>
                <a:spLocks/>
              </p:cNvSpPr>
              <p:nvPr/>
            </p:nvSpPr>
            <p:spPr bwMode="auto">
              <a:xfrm>
                <a:off x="1720" y="2673"/>
                <a:ext cx="135" cy="152"/>
              </a:xfrm>
              <a:custGeom>
                <a:avLst/>
                <a:gdLst>
                  <a:gd name="T0" fmla="*/ 0 w 135"/>
                  <a:gd name="T1" fmla="*/ 97 h 152"/>
                  <a:gd name="T2" fmla="*/ 72 w 135"/>
                  <a:gd name="T3" fmla="*/ 0 h 152"/>
                  <a:gd name="T4" fmla="*/ 135 w 135"/>
                  <a:gd name="T5" fmla="*/ 57 h 152"/>
                  <a:gd name="T6" fmla="*/ 63 w 135"/>
                  <a:gd name="T7" fmla="*/ 152 h 152"/>
                  <a:gd name="T8" fmla="*/ 0 w 135"/>
                  <a:gd name="T9" fmla="*/ 97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152"/>
                  <a:gd name="T17" fmla="*/ 135 w 135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152">
                    <a:moveTo>
                      <a:pt x="0" y="97"/>
                    </a:moveTo>
                    <a:lnTo>
                      <a:pt x="72" y="0"/>
                    </a:lnTo>
                    <a:lnTo>
                      <a:pt x="135" y="57"/>
                    </a:lnTo>
                    <a:lnTo>
                      <a:pt x="63" y="152"/>
                    </a:lnTo>
                    <a:lnTo>
                      <a:pt x="0" y="97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553" name="Group 325"/>
            <p:cNvGrpSpPr>
              <a:grpSpLocks/>
            </p:cNvGrpSpPr>
            <p:nvPr/>
          </p:nvGrpSpPr>
          <p:grpSpPr bwMode="auto">
            <a:xfrm>
              <a:off x="1422" y="1892"/>
              <a:ext cx="108" cy="134"/>
              <a:chOff x="1720" y="2673"/>
              <a:chExt cx="147" cy="166"/>
            </a:xfrm>
          </p:grpSpPr>
          <p:sp>
            <p:nvSpPr>
              <p:cNvPr id="17783" name="Freeform 326"/>
              <p:cNvSpPr>
                <a:spLocks/>
              </p:cNvSpPr>
              <p:nvPr/>
            </p:nvSpPr>
            <p:spPr bwMode="auto">
              <a:xfrm>
                <a:off x="1720" y="2673"/>
                <a:ext cx="147" cy="166"/>
              </a:xfrm>
              <a:custGeom>
                <a:avLst/>
                <a:gdLst>
                  <a:gd name="T0" fmla="*/ 0 w 147"/>
                  <a:gd name="T1" fmla="*/ 103 h 166"/>
                  <a:gd name="T2" fmla="*/ 78 w 147"/>
                  <a:gd name="T3" fmla="*/ 0 h 166"/>
                  <a:gd name="T4" fmla="*/ 147 w 147"/>
                  <a:gd name="T5" fmla="*/ 60 h 166"/>
                  <a:gd name="T6" fmla="*/ 69 w 147"/>
                  <a:gd name="T7" fmla="*/ 166 h 166"/>
                  <a:gd name="T8" fmla="*/ 0 w 147"/>
                  <a:gd name="T9" fmla="*/ 103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166"/>
                  <a:gd name="T17" fmla="*/ 147 w 147"/>
                  <a:gd name="T18" fmla="*/ 166 h 1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166">
                    <a:moveTo>
                      <a:pt x="0" y="103"/>
                    </a:moveTo>
                    <a:lnTo>
                      <a:pt x="78" y="0"/>
                    </a:lnTo>
                    <a:lnTo>
                      <a:pt x="147" y="60"/>
                    </a:lnTo>
                    <a:lnTo>
                      <a:pt x="69" y="166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84" name="Freeform 327"/>
              <p:cNvSpPr>
                <a:spLocks/>
              </p:cNvSpPr>
              <p:nvPr/>
            </p:nvSpPr>
            <p:spPr bwMode="auto">
              <a:xfrm>
                <a:off x="1720" y="2673"/>
                <a:ext cx="147" cy="166"/>
              </a:xfrm>
              <a:custGeom>
                <a:avLst/>
                <a:gdLst>
                  <a:gd name="T0" fmla="*/ 0 w 147"/>
                  <a:gd name="T1" fmla="*/ 103 h 166"/>
                  <a:gd name="T2" fmla="*/ 78 w 147"/>
                  <a:gd name="T3" fmla="*/ 0 h 166"/>
                  <a:gd name="T4" fmla="*/ 147 w 147"/>
                  <a:gd name="T5" fmla="*/ 60 h 166"/>
                  <a:gd name="T6" fmla="*/ 69 w 147"/>
                  <a:gd name="T7" fmla="*/ 166 h 166"/>
                  <a:gd name="T8" fmla="*/ 0 w 147"/>
                  <a:gd name="T9" fmla="*/ 103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166"/>
                  <a:gd name="T17" fmla="*/ 147 w 147"/>
                  <a:gd name="T18" fmla="*/ 166 h 1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166">
                    <a:moveTo>
                      <a:pt x="0" y="103"/>
                    </a:moveTo>
                    <a:lnTo>
                      <a:pt x="78" y="0"/>
                    </a:lnTo>
                    <a:lnTo>
                      <a:pt x="147" y="60"/>
                    </a:lnTo>
                    <a:lnTo>
                      <a:pt x="69" y="166"/>
                    </a:lnTo>
                    <a:lnTo>
                      <a:pt x="0" y="103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554" name="Group 328"/>
            <p:cNvGrpSpPr>
              <a:grpSpLocks/>
            </p:cNvGrpSpPr>
            <p:nvPr/>
          </p:nvGrpSpPr>
          <p:grpSpPr bwMode="auto">
            <a:xfrm>
              <a:off x="1353" y="1822"/>
              <a:ext cx="101" cy="129"/>
              <a:chOff x="1626" y="2587"/>
              <a:chExt cx="137" cy="160"/>
            </a:xfrm>
          </p:grpSpPr>
          <p:sp>
            <p:nvSpPr>
              <p:cNvPr id="17781" name="Freeform 329"/>
              <p:cNvSpPr>
                <a:spLocks/>
              </p:cNvSpPr>
              <p:nvPr/>
            </p:nvSpPr>
            <p:spPr bwMode="auto">
              <a:xfrm>
                <a:off x="1626" y="2587"/>
                <a:ext cx="137" cy="160"/>
              </a:xfrm>
              <a:custGeom>
                <a:avLst/>
                <a:gdLst>
                  <a:gd name="T0" fmla="*/ 0 w 137"/>
                  <a:gd name="T1" fmla="*/ 100 h 160"/>
                  <a:gd name="T2" fmla="*/ 74 w 137"/>
                  <a:gd name="T3" fmla="*/ 0 h 160"/>
                  <a:gd name="T4" fmla="*/ 137 w 137"/>
                  <a:gd name="T5" fmla="*/ 60 h 160"/>
                  <a:gd name="T6" fmla="*/ 66 w 137"/>
                  <a:gd name="T7" fmla="*/ 160 h 160"/>
                  <a:gd name="T8" fmla="*/ 0 w 137"/>
                  <a:gd name="T9" fmla="*/ 10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7"/>
                  <a:gd name="T16" fmla="*/ 0 h 160"/>
                  <a:gd name="T17" fmla="*/ 137 w 137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7" h="160">
                    <a:moveTo>
                      <a:pt x="0" y="100"/>
                    </a:moveTo>
                    <a:lnTo>
                      <a:pt x="74" y="0"/>
                    </a:lnTo>
                    <a:lnTo>
                      <a:pt x="137" y="60"/>
                    </a:lnTo>
                    <a:lnTo>
                      <a:pt x="66" y="16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82" name="Freeform 330"/>
              <p:cNvSpPr>
                <a:spLocks/>
              </p:cNvSpPr>
              <p:nvPr/>
            </p:nvSpPr>
            <p:spPr bwMode="auto">
              <a:xfrm>
                <a:off x="1626" y="2587"/>
                <a:ext cx="137" cy="160"/>
              </a:xfrm>
              <a:custGeom>
                <a:avLst/>
                <a:gdLst>
                  <a:gd name="T0" fmla="*/ 0 w 137"/>
                  <a:gd name="T1" fmla="*/ 100 h 160"/>
                  <a:gd name="T2" fmla="*/ 74 w 137"/>
                  <a:gd name="T3" fmla="*/ 0 h 160"/>
                  <a:gd name="T4" fmla="*/ 137 w 137"/>
                  <a:gd name="T5" fmla="*/ 60 h 160"/>
                  <a:gd name="T6" fmla="*/ 66 w 137"/>
                  <a:gd name="T7" fmla="*/ 160 h 160"/>
                  <a:gd name="T8" fmla="*/ 0 w 137"/>
                  <a:gd name="T9" fmla="*/ 10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7"/>
                  <a:gd name="T16" fmla="*/ 0 h 160"/>
                  <a:gd name="T17" fmla="*/ 137 w 137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7" h="160">
                    <a:moveTo>
                      <a:pt x="0" y="100"/>
                    </a:moveTo>
                    <a:lnTo>
                      <a:pt x="74" y="0"/>
                    </a:lnTo>
                    <a:lnTo>
                      <a:pt x="137" y="60"/>
                    </a:lnTo>
                    <a:lnTo>
                      <a:pt x="66" y="160"/>
                    </a:lnTo>
                    <a:lnTo>
                      <a:pt x="0" y="10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55" name="Freeform 331"/>
            <p:cNvSpPr>
              <a:spLocks/>
            </p:cNvSpPr>
            <p:nvPr/>
          </p:nvSpPr>
          <p:spPr bwMode="auto">
            <a:xfrm>
              <a:off x="1353" y="1822"/>
              <a:ext cx="103" cy="129"/>
            </a:xfrm>
            <a:custGeom>
              <a:avLst/>
              <a:gdLst>
                <a:gd name="T0" fmla="*/ 0 w 140"/>
                <a:gd name="T1" fmla="*/ 2 h 160"/>
                <a:gd name="T2" fmla="*/ 1 w 140"/>
                <a:gd name="T3" fmla="*/ 0 h 160"/>
                <a:gd name="T4" fmla="*/ 1 w 140"/>
                <a:gd name="T5" fmla="*/ 2 h 160"/>
                <a:gd name="T6" fmla="*/ 1 w 140"/>
                <a:gd name="T7" fmla="*/ 2 h 160"/>
                <a:gd name="T8" fmla="*/ 0 w 140"/>
                <a:gd name="T9" fmla="*/ 2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"/>
                <a:gd name="T16" fmla="*/ 0 h 160"/>
                <a:gd name="T17" fmla="*/ 140 w 140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" h="160">
                  <a:moveTo>
                    <a:pt x="0" y="103"/>
                  </a:moveTo>
                  <a:lnTo>
                    <a:pt x="74" y="0"/>
                  </a:lnTo>
                  <a:lnTo>
                    <a:pt x="140" y="60"/>
                  </a:lnTo>
                  <a:lnTo>
                    <a:pt x="66" y="160"/>
                  </a:lnTo>
                  <a:lnTo>
                    <a:pt x="0" y="103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56" name="Group 332"/>
            <p:cNvGrpSpPr>
              <a:grpSpLocks/>
            </p:cNvGrpSpPr>
            <p:nvPr/>
          </p:nvGrpSpPr>
          <p:grpSpPr bwMode="auto">
            <a:xfrm>
              <a:off x="1429" y="2037"/>
              <a:ext cx="40" cy="69"/>
              <a:chOff x="1729" y="2853"/>
              <a:chExt cx="54" cy="86"/>
            </a:xfrm>
          </p:grpSpPr>
          <p:sp>
            <p:nvSpPr>
              <p:cNvPr id="17779" name="Freeform 333"/>
              <p:cNvSpPr>
                <a:spLocks/>
              </p:cNvSpPr>
              <p:nvPr/>
            </p:nvSpPr>
            <p:spPr bwMode="auto">
              <a:xfrm>
                <a:off x="1729" y="2853"/>
                <a:ext cx="54" cy="86"/>
              </a:xfrm>
              <a:custGeom>
                <a:avLst/>
                <a:gdLst>
                  <a:gd name="T0" fmla="*/ 0 w 54"/>
                  <a:gd name="T1" fmla="*/ 81 h 86"/>
                  <a:gd name="T2" fmla="*/ 49 w 54"/>
                  <a:gd name="T3" fmla="*/ 0 h 86"/>
                  <a:gd name="T4" fmla="*/ 54 w 54"/>
                  <a:gd name="T5" fmla="*/ 6 h 86"/>
                  <a:gd name="T6" fmla="*/ 6 w 54"/>
                  <a:gd name="T7" fmla="*/ 86 h 86"/>
                  <a:gd name="T8" fmla="*/ 0 w 54"/>
                  <a:gd name="T9" fmla="*/ 81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86"/>
                  <a:gd name="T17" fmla="*/ 54 w 54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86">
                    <a:moveTo>
                      <a:pt x="0" y="81"/>
                    </a:moveTo>
                    <a:lnTo>
                      <a:pt x="49" y="0"/>
                    </a:lnTo>
                    <a:lnTo>
                      <a:pt x="54" y="6"/>
                    </a:lnTo>
                    <a:lnTo>
                      <a:pt x="6" y="86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80" name="Freeform 334"/>
              <p:cNvSpPr>
                <a:spLocks/>
              </p:cNvSpPr>
              <p:nvPr/>
            </p:nvSpPr>
            <p:spPr bwMode="auto">
              <a:xfrm>
                <a:off x="1729" y="2853"/>
                <a:ext cx="54" cy="86"/>
              </a:xfrm>
              <a:custGeom>
                <a:avLst/>
                <a:gdLst>
                  <a:gd name="T0" fmla="*/ 0 w 54"/>
                  <a:gd name="T1" fmla="*/ 81 h 86"/>
                  <a:gd name="T2" fmla="*/ 49 w 54"/>
                  <a:gd name="T3" fmla="*/ 0 h 86"/>
                  <a:gd name="T4" fmla="*/ 54 w 54"/>
                  <a:gd name="T5" fmla="*/ 6 h 86"/>
                  <a:gd name="T6" fmla="*/ 6 w 54"/>
                  <a:gd name="T7" fmla="*/ 86 h 86"/>
                  <a:gd name="T8" fmla="*/ 0 w 54"/>
                  <a:gd name="T9" fmla="*/ 81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86"/>
                  <a:gd name="T17" fmla="*/ 54 w 54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86">
                    <a:moveTo>
                      <a:pt x="0" y="81"/>
                    </a:moveTo>
                    <a:lnTo>
                      <a:pt x="49" y="0"/>
                    </a:lnTo>
                    <a:lnTo>
                      <a:pt x="54" y="6"/>
                    </a:lnTo>
                    <a:lnTo>
                      <a:pt x="6" y="86"/>
                    </a:lnTo>
                    <a:lnTo>
                      <a:pt x="0" y="81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57" name="Freeform 335"/>
            <p:cNvSpPr>
              <a:spLocks/>
            </p:cNvSpPr>
            <p:nvPr/>
          </p:nvSpPr>
          <p:spPr bwMode="auto">
            <a:xfrm>
              <a:off x="1429" y="2037"/>
              <a:ext cx="44" cy="74"/>
            </a:xfrm>
            <a:custGeom>
              <a:avLst/>
              <a:gdLst>
                <a:gd name="T0" fmla="*/ 0 w 60"/>
                <a:gd name="T1" fmla="*/ 2 h 92"/>
                <a:gd name="T2" fmla="*/ 1 w 60"/>
                <a:gd name="T3" fmla="*/ 0 h 92"/>
                <a:gd name="T4" fmla="*/ 1 w 60"/>
                <a:gd name="T5" fmla="*/ 2 h 92"/>
                <a:gd name="T6" fmla="*/ 1 w 60"/>
                <a:gd name="T7" fmla="*/ 2 h 92"/>
                <a:gd name="T8" fmla="*/ 0 w 60"/>
                <a:gd name="T9" fmla="*/ 2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92"/>
                <a:gd name="T17" fmla="*/ 60 w 6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92">
                  <a:moveTo>
                    <a:pt x="0" y="89"/>
                  </a:moveTo>
                  <a:lnTo>
                    <a:pt x="52" y="0"/>
                  </a:lnTo>
                  <a:lnTo>
                    <a:pt x="60" y="6"/>
                  </a:lnTo>
                  <a:lnTo>
                    <a:pt x="9" y="92"/>
                  </a:lnTo>
                  <a:lnTo>
                    <a:pt x="0" y="89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58" name="Group 336"/>
            <p:cNvGrpSpPr>
              <a:grpSpLocks/>
            </p:cNvGrpSpPr>
            <p:nvPr/>
          </p:nvGrpSpPr>
          <p:grpSpPr bwMode="auto">
            <a:xfrm>
              <a:off x="1406" y="2068"/>
              <a:ext cx="46" cy="73"/>
              <a:chOff x="1697" y="2891"/>
              <a:chExt cx="63" cy="91"/>
            </a:xfrm>
          </p:grpSpPr>
          <p:sp>
            <p:nvSpPr>
              <p:cNvPr id="17777" name="Freeform 337"/>
              <p:cNvSpPr>
                <a:spLocks/>
              </p:cNvSpPr>
              <p:nvPr/>
            </p:nvSpPr>
            <p:spPr bwMode="auto">
              <a:xfrm>
                <a:off x="1697" y="2891"/>
                <a:ext cx="63" cy="91"/>
              </a:xfrm>
              <a:custGeom>
                <a:avLst/>
                <a:gdLst>
                  <a:gd name="T0" fmla="*/ 0 w 63"/>
                  <a:gd name="T1" fmla="*/ 80 h 91"/>
                  <a:gd name="T2" fmla="*/ 49 w 63"/>
                  <a:gd name="T3" fmla="*/ 0 h 91"/>
                  <a:gd name="T4" fmla="*/ 63 w 63"/>
                  <a:gd name="T5" fmla="*/ 8 h 91"/>
                  <a:gd name="T6" fmla="*/ 15 w 63"/>
                  <a:gd name="T7" fmla="*/ 91 h 91"/>
                  <a:gd name="T8" fmla="*/ 0 w 63"/>
                  <a:gd name="T9" fmla="*/ 80 h 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91"/>
                  <a:gd name="T17" fmla="*/ 63 w 63"/>
                  <a:gd name="T18" fmla="*/ 91 h 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91">
                    <a:moveTo>
                      <a:pt x="0" y="80"/>
                    </a:moveTo>
                    <a:lnTo>
                      <a:pt x="49" y="0"/>
                    </a:lnTo>
                    <a:lnTo>
                      <a:pt x="63" y="8"/>
                    </a:lnTo>
                    <a:lnTo>
                      <a:pt x="15" y="91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78" name="Freeform 338"/>
              <p:cNvSpPr>
                <a:spLocks/>
              </p:cNvSpPr>
              <p:nvPr/>
            </p:nvSpPr>
            <p:spPr bwMode="auto">
              <a:xfrm>
                <a:off x="1697" y="2891"/>
                <a:ext cx="63" cy="91"/>
              </a:xfrm>
              <a:custGeom>
                <a:avLst/>
                <a:gdLst>
                  <a:gd name="T0" fmla="*/ 0 w 63"/>
                  <a:gd name="T1" fmla="*/ 80 h 91"/>
                  <a:gd name="T2" fmla="*/ 49 w 63"/>
                  <a:gd name="T3" fmla="*/ 0 h 91"/>
                  <a:gd name="T4" fmla="*/ 63 w 63"/>
                  <a:gd name="T5" fmla="*/ 8 h 91"/>
                  <a:gd name="T6" fmla="*/ 15 w 63"/>
                  <a:gd name="T7" fmla="*/ 91 h 91"/>
                  <a:gd name="T8" fmla="*/ 0 w 63"/>
                  <a:gd name="T9" fmla="*/ 80 h 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91"/>
                  <a:gd name="T17" fmla="*/ 63 w 63"/>
                  <a:gd name="T18" fmla="*/ 91 h 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91">
                    <a:moveTo>
                      <a:pt x="0" y="80"/>
                    </a:moveTo>
                    <a:lnTo>
                      <a:pt x="49" y="0"/>
                    </a:lnTo>
                    <a:lnTo>
                      <a:pt x="63" y="8"/>
                    </a:lnTo>
                    <a:lnTo>
                      <a:pt x="15" y="91"/>
                    </a:lnTo>
                    <a:lnTo>
                      <a:pt x="0" y="8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59" name="Freeform 339"/>
            <p:cNvSpPr>
              <a:spLocks/>
            </p:cNvSpPr>
            <p:nvPr/>
          </p:nvSpPr>
          <p:spPr bwMode="auto">
            <a:xfrm>
              <a:off x="1406" y="2068"/>
              <a:ext cx="50" cy="78"/>
            </a:xfrm>
            <a:custGeom>
              <a:avLst/>
              <a:gdLst>
                <a:gd name="T0" fmla="*/ 0 w 69"/>
                <a:gd name="T1" fmla="*/ 2 h 97"/>
                <a:gd name="T2" fmla="*/ 1 w 69"/>
                <a:gd name="T3" fmla="*/ 0 h 97"/>
                <a:gd name="T4" fmla="*/ 1 w 69"/>
                <a:gd name="T5" fmla="*/ 2 h 97"/>
                <a:gd name="T6" fmla="*/ 1 w 69"/>
                <a:gd name="T7" fmla="*/ 2 h 97"/>
                <a:gd name="T8" fmla="*/ 0 w 69"/>
                <a:gd name="T9" fmla="*/ 2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7"/>
                <a:gd name="T17" fmla="*/ 69 w 69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7">
                  <a:moveTo>
                    <a:pt x="0" y="86"/>
                  </a:moveTo>
                  <a:lnTo>
                    <a:pt x="55" y="0"/>
                  </a:lnTo>
                  <a:lnTo>
                    <a:pt x="69" y="11"/>
                  </a:lnTo>
                  <a:lnTo>
                    <a:pt x="18" y="97"/>
                  </a:lnTo>
                  <a:lnTo>
                    <a:pt x="0" y="86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60" name="Group 340"/>
            <p:cNvGrpSpPr>
              <a:grpSpLocks/>
            </p:cNvGrpSpPr>
            <p:nvPr/>
          </p:nvGrpSpPr>
          <p:grpSpPr bwMode="auto">
            <a:xfrm>
              <a:off x="1387" y="2098"/>
              <a:ext cx="50" cy="78"/>
              <a:chOff x="1672" y="2928"/>
              <a:chExt cx="68" cy="97"/>
            </a:xfrm>
          </p:grpSpPr>
          <p:sp>
            <p:nvSpPr>
              <p:cNvPr id="17775" name="Freeform 341"/>
              <p:cNvSpPr>
                <a:spLocks/>
              </p:cNvSpPr>
              <p:nvPr/>
            </p:nvSpPr>
            <p:spPr bwMode="auto">
              <a:xfrm>
                <a:off x="1672" y="2928"/>
                <a:ext cx="68" cy="97"/>
              </a:xfrm>
              <a:custGeom>
                <a:avLst/>
                <a:gdLst>
                  <a:gd name="T0" fmla="*/ 0 w 68"/>
                  <a:gd name="T1" fmla="*/ 83 h 97"/>
                  <a:gd name="T2" fmla="*/ 45 w 68"/>
                  <a:gd name="T3" fmla="*/ 0 h 97"/>
                  <a:gd name="T4" fmla="*/ 68 w 68"/>
                  <a:gd name="T5" fmla="*/ 14 h 97"/>
                  <a:gd name="T6" fmla="*/ 20 w 68"/>
                  <a:gd name="T7" fmla="*/ 97 h 97"/>
                  <a:gd name="T8" fmla="*/ 0 w 68"/>
                  <a:gd name="T9" fmla="*/ 83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97"/>
                  <a:gd name="T17" fmla="*/ 68 w 68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97">
                    <a:moveTo>
                      <a:pt x="0" y="83"/>
                    </a:moveTo>
                    <a:lnTo>
                      <a:pt x="45" y="0"/>
                    </a:lnTo>
                    <a:lnTo>
                      <a:pt x="68" y="14"/>
                    </a:lnTo>
                    <a:lnTo>
                      <a:pt x="20" y="97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76" name="Freeform 342"/>
              <p:cNvSpPr>
                <a:spLocks/>
              </p:cNvSpPr>
              <p:nvPr/>
            </p:nvSpPr>
            <p:spPr bwMode="auto">
              <a:xfrm>
                <a:off x="1672" y="2928"/>
                <a:ext cx="68" cy="97"/>
              </a:xfrm>
              <a:custGeom>
                <a:avLst/>
                <a:gdLst>
                  <a:gd name="T0" fmla="*/ 0 w 68"/>
                  <a:gd name="T1" fmla="*/ 83 h 97"/>
                  <a:gd name="T2" fmla="*/ 45 w 68"/>
                  <a:gd name="T3" fmla="*/ 0 h 97"/>
                  <a:gd name="T4" fmla="*/ 68 w 68"/>
                  <a:gd name="T5" fmla="*/ 14 h 97"/>
                  <a:gd name="T6" fmla="*/ 20 w 68"/>
                  <a:gd name="T7" fmla="*/ 97 h 97"/>
                  <a:gd name="T8" fmla="*/ 0 w 68"/>
                  <a:gd name="T9" fmla="*/ 83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97"/>
                  <a:gd name="T17" fmla="*/ 68 w 68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97">
                    <a:moveTo>
                      <a:pt x="0" y="83"/>
                    </a:moveTo>
                    <a:lnTo>
                      <a:pt x="45" y="0"/>
                    </a:lnTo>
                    <a:lnTo>
                      <a:pt x="68" y="14"/>
                    </a:lnTo>
                    <a:lnTo>
                      <a:pt x="20" y="97"/>
                    </a:lnTo>
                    <a:lnTo>
                      <a:pt x="0" y="83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61" name="Freeform 343"/>
            <p:cNvSpPr>
              <a:spLocks/>
            </p:cNvSpPr>
            <p:nvPr/>
          </p:nvSpPr>
          <p:spPr bwMode="auto">
            <a:xfrm>
              <a:off x="1387" y="2098"/>
              <a:ext cx="54" cy="85"/>
            </a:xfrm>
            <a:custGeom>
              <a:avLst/>
              <a:gdLst>
                <a:gd name="T0" fmla="*/ 0 w 74"/>
                <a:gd name="T1" fmla="*/ 2 h 106"/>
                <a:gd name="T2" fmla="*/ 1 w 74"/>
                <a:gd name="T3" fmla="*/ 0 h 106"/>
                <a:gd name="T4" fmla="*/ 1 w 74"/>
                <a:gd name="T5" fmla="*/ 2 h 106"/>
                <a:gd name="T6" fmla="*/ 1 w 74"/>
                <a:gd name="T7" fmla="*/ 2 h 106"/>
                <a:gd name="T8" fmla="*/ 0 w 74"/>
                <a:gd name="T9" fmla="*/ 2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106"/>
                <a:gd name="T17" fmla="*/ 74 w 74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106">
                  <a:moveTo>
                    <a:pt x="0" y="89"/>
                  </a:moveTo>
                  <a:lnTo>
                    <a:pt x="51" y="0"/>
                  </a:lnTo>
                  <a:lnTo>
                    <a:pt x="74" y="14"/>
                  </a:lnTo>
                  <a:lnTo>
                    <a:pt x="20" y="106"/>
                  </a:lnTo>
                  <a:lnTo>
                    <a:pt x="0" y="89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62" name="Group 344"/>
            <p:cNvGrpSpPr>
              <a:grpSpLocks/>
            </p:cNvGrpSpPr>
            <p:nvPr/>
          </p:nvGrpSpPr>
          <p:grpSpPr bwMode="auto">
            <a:xfrm>
              <a:off x="1364" y="2130"/>
              <a:ext cx="56" cy="81"/>
              <a:chOff x="1640" y="2968"/>
              <a:chExt cx="77" cy="100"/>
            </a:xfrm>
          </p:grpSpPr>
          <p:sp>
            <p:nvSpPr>
              <p:cNvPr id="17773" name="Freeform 345"/>
              <p:cNvSpPr>
                <a:spLocks/>
              </p:cNvSpPr>
              <p:nvPr/>
            </p:nvSpPr>
            <p:spPr bwMode="auto">
              <a:xfrm>
                <a:off x="1640" y="2968"/>
                <a:ext cx="77" cy="100"/>
              </a:xfrm>
              <a:custGeom>
                <a:avLst/>
                <a:gdLst>
                  <a:gd name="T0" fmla="*/ 0 w 77"/>
                  <a:gd name="T1" fmla="*/ 80 h 100"/>
                  <a:gd name="T2" fmla="*/ 49 w 77"/>
                  <a:gd name="T3" fmla="*/ 0 h 100"/>
                  <a:gd name="T4" fmla="*/ 77 w 77"/>
                  <a:gd name="T5" fmla="*/ 17 h 100"/>
                  <a:gd name="T6" fmla="*/ 29 w 77"/>
                  <a:gd name="T7" fmla="*/ 100 h 100"/>
                  <a:gd name="T8" fmla="*/ 0 w 77"/>
                  <a:gd name="T9" fmla="*/ 8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00"/>
                  <a:gd name="T17" fmla="*/ 77 w 77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00">
                    <a:moveTo>
                      <a:pt x="0" y="80"/>
                    </a:moveTo>
                    <a:lnTo>
                      <a:pt x="49" y="0"/>
                    </a:lnTo>
                    <a:lnTo>
                      <a:pt x="77" y="17"/>
                    </a:lnTo>
                    <a:lnTo>
                      <a:pt x="29" y="10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74" name="Freeform 346"/>
              <p:cNvSpPr>
                <a:spLocks/>
              </p:cNvSpPr>
              <p:nvPr/>
            </p:nvSpPr>
            <p:spPr bwMode="auto">
              <a:xfrm>
                <a:off x="1640" y="2968"/>
                <a:ext cx="77" cy="100"/>
              </a:xfrm>
              <a:custGeom>
                <a:avLst/>
                <a:gdLst>
                  <a:gd name="T0" fmla="*/ 0 w 77"/>
                  <a:gd name="T1" fmla="*/ 80 h 100"/>
                  <a:gd name="T2" fmla="*/ 49 w 77"/>
                  <a:gd name="T3" fmla="*/ 0 h 100"/>
                  <a:gd name="T4" fmla="*/ 77 w 77"/>
                  <a:gd name="T5" fmla="*/ 17 h 100"/>
                  <a:gd name="T6" fmla="*/ 29 w 77"/>
                  <a:gd name="T7" fmla="*/ 100 h 100"/>
                  <a:gd name="T8" fmla="*/ 0 w 77"/>
                  <a:gd name="T9" fmla="*/ 8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00"/>
                  <a:gd name="T17" fmla="*/ 77 w 77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00">
                    <a:moveTo>
                      <a:pt x="0" y="80"/>
                    </a:moveTo>
                    <a:lnTo>
                      <a:pt x="49" y="0"/>
                    </a:lnTo>
                    <a:lnTo>
                      <a:pt x="77" y="17"/>
                    </a:lnTo>
                    <a:lnTo>
                      <a:pt x="29" y="100"/>
                    </a:lnTo>
                    <a:lnTo>
                      <a:pt x="0" y="8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63" name="Freeform 347"/>
            <p:cNvSpPr>
              <a:spLocks/>
            </p:cNvSpPr>
            <p:nvPr/>
          </p:nvSpPr>
          <p:spPr bwMode="auto">
            <a:xfrm>
              <a:off x="1364" y="2130"/>
              <a:ext cx="63" cy="88"/>
            </a:xfrm>
            <a:custGeom>
              <a:avLst/>
              <a:gdLst>
                <a:gd name="T0" fmla="*/ 0 w 86"/>
                <a:gd name="T1" fmla="*/ 2 h 109"/>
                <a:gd name="T2" fmla="*/ 1 w 86"/>
                <a:gd name="T3" fmla="*/ 0 h 109"/>
                <a:gd name="T4" fmla="*/ 1 w 86"/>
                <a:gd name="T5" fmla="*/ 2 h 109"/>
                <a:gd name="T6" fmla="*/ 1 w 86"/>
                <a:gd name="T7" fmla="*/ 2 h 109"/>
                <a:gd name="T8" fmla="*/ 0 w 86"/>
                <a:gd name="T9" fmla="*/ 2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109"/>
                <a:gd name="T17" fmla="*/ 86 w 86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109">
                  <a:moveTo>
                    <a:pt x="0" y="86"/>
                  </a:moveTo>
                  <a:lnTo>
                    <a:pt x="55" y="0"/>
                  </a:lnTo>
                  <a:lnTo>
                    <a:pt x="86" y="20"/>
                  </a:lnTo>
                  <a:lnTo>
                    <a:pt x="32" y="109"/>
                  </a:lnTo>
                  <a:lnTo>
                    <a:pt x="0" y="86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64" name="Group 348"/>
            <p:cNvGrpSpPr>
              <a:grpSpLocks/>
            </p:cNvGrpSpPr>
            <p:nvPr/>
          </p:nvGrpSpPr>
          <p:grpSpPr bwMode="auto">
            <a:xfrm>
              <a:off x="1345" y="2157"/>
              <a:ext cx="61" cy="88"/>
              <a:chOff x="1614" y="3002"/>
              <a:chExt cx="83" cy="109"/>
            </a:xfrm>
          </p:grpSpPr>
          <p:sp>
            <p:nvSpPr>
              <p:cNvPr id="17771" name="Freeform 349"/>
              <p:cNvSpPr>
                <a:spLocks/>
              </p:cNvSpPr>
              <p:nvPr/>
            </p:nvSpPr>
            <p:spPr bwMode="auto">
              <a:xfrm>
                <a:off x="1614" y="3002"/>
                <a:ext cx="83" cy="109"/>
              </a:xfrm>
              <a:custGeom>
                <a:avLst/>
                <a:gdLst>
                  <a:gd name="T0" fmla="*/ 0 w 83"/>
                  <a:gd name="T1" fmla="*/ 84 h 109"/>
                  <a:gd name="T2" fmla="*/ 49 w 83"/>
                  <a:gd name="T3" fmla="*/ 0 h 109"/>
                  <a:gd name="T4" fmla="*/ 83 w 83"/>
                  <a:gd name="T5" fmla="*/ 26 h 109"/>
                  <a:gd name="T6" fmla="*/ 35 w 83"/>
                  <a:gd name="T7" fmla="*/ 109 h 109"/>
                  <a:gd name="T8" fmla="*/ 0 w 83"/>
                  <a:gd name="T9" fmla="*/ 84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109"/>
                  <a:gd name="T17" fmla="*/ 83 w 83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109">
                    <a:moveTo>
                      <a:pt x="0" y="84"/>
                    </a:moveTo>
                    <a:lnTo>
                      <a:pt x="49" y="0"/>
                    </a:lnTo>
                    <a:lnTo>
                      <a:pt x="83" y="26"/>
                    </a:lnTo>
                    <a:lnTo>
                      <a:pt x="35" y="109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72" name="Freeform 350"/>
              <p:cNvSpPr>
                <a:spLocks/>
              </p:cNvSpPr>
              <p:nvPr/>
            </p:nvSpPr>
            <p:spPr bwMode="auto">
              <a:xfrm>
                <a:off x="1614" y="3002"/>
                <a:ext cx="83" cy="109"/>
              </a:xfrm>
              <a:custGeom>
                <a:avLst/>
                <a:gdLst>
                  <a:gd name="T0" fmla="*/ 0 w 83"/>
                  <a:gd name="T1" fmla="*/ 84 h 109"/>
                  <a:gd name="T2" fmla="*/ 49 w 83"/>
                  <a:gd name="T3" fmla="*/ 0 h 109"/>
                  <a:gd name="T4" fmla="*/ 83 w 83"/>
                  <a:gd name="T5" fmla="*/ 26 h 109"/>
                  <a:gd name="T6" fmla="*/ 35 w 83"/>
                  <a:gd name="T7" fmla="*/ 109 h 109"/>
                  <a:gd name="T8" fmla="*/ 0 w 83"/>
                  <a:gd name="T9" fmla="*/ 84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109"/>
                  <a:gd name="T17" fmla="*/ 83 w 83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109">
                    <a:moveTo>
                      <a:pt x="0" y="84"/>
                    </a:moveTo>
                    <a:lnTo>
                      <a:pt x="49" y="0"/>
                    </a:lnTo>
                    <a:lnTo>
                      <a:pt x="83" y="26"/>
                    </a:lnTo>
                    <a:lnTo>
                      <a:pt x="35" y="109"/>
                    </a:lnTo>
                    <a:lnTo>
                      <a:pt x="0" y="84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65" name="Freeform 351"/>
            <p:cNvSpPr>
              <a:spLocks/>
            </p:cNvSpPr>
            <p:nvPr/>
          </p:nvSpPr>
          <p:spPr bwMode="auto">
            <a:xfrm>
              <a:off x="1345" y="2157"/>
              <a:ext cx="65" cy="96"/>
            </a:xfrm>
            <a:custGeom>
              <a:avLst/>
              <a:gdLst>
                <a:gd name="T0" fmla="*/ 0 w 89"/>
                <a:gd name="T1" fmla="*/ 2 h 118"/>
                <a:gd name="T2" fmla="*/ 1 w 89"/>
                <a:gd name="T3" fmla="*/ 0 h 118"/>
                <a:gd name="T4" fmla="*/ 1 w 89"/>
                <a:gd name="T5" fmla="*/ 2 h 118"/>
                <a:gd name="T6" fmla="*/ 1 w 89"/>
                <a:gd name="T7" fmla="*/ 2 h 118"/>
                <a:gd name="T8" fmla="*/ 0 w 89"/>
                <a:gd name="T9" fmla="*/ 2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118"/>
                <a:gd name="T17" fmla="*/ 89 w 89"/>
                <a:gd name="T18" fmla="*/ 118 h 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118">
                  <a:moveTo>
                    <a:pt x="0" y="89"/>
                  </a:moveTo>
                  <a:lnTo>
                    <a:pt x="52" y="0"/>
                  </a:lnTo>
                  <a:lnTo>
                    <a:pt x="89" y="29"/>
                  </a:lnTo>
                  <a:lnTo>
                    <a:pt x="38" y="118"/>
                  </a:lnTo>
                  <a:lnTo>
                    <a:pt x="0" y="89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66" name="Group 352"/>
            <p:cNvGrpSpPr>
              <a:grpSpLocks/>
            </p:cNvGrpSpPr>
            <p:nvPr/>
          </p:nvGrpSpPr>
          <p:grpSpPr bwMode="auto">
            <a:xfrm>
              <a:off x="1317" y="2227"/>
              <a:ext cx="78" cy="42"/>
              <a:chOff x="1577" y="3088"/>
              <a:chExt cx="106" cy="52"/>
            </a:xfrm>
          </p:grpSpPr>
          <p:sp>
            <p:nvSpPr>
              <p:cNvPr id="17769" name="Rectangle 353"/>
              <p:cNvSpPr>
                <a:spLocks noChangeArrowheads="1"/>
              </p:cNvSpPr>
              <p:nvPr/>
            </p:nvSpPr>
            <p:spPr bwMode="auto">
              <a:xfrm>
                <a:off x="1577" y="3088"/>
                <a:ext cx="106" cy="52"/>
              </a:xfrm>
              <a:prstGeom prst="rect">
                <a:avLst/>
              </a:prstGeom>
              <a:solidFill>
                <a:srgbClr val="FFB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7770" name="Rectangle 354"/>
              <p:cNvSpPr>
                <a:spLocks noChangeArrowheads="1"/>
              </p:cNvSpPr>
              <p:nvPr/>
            </p:nvSpPr>
            <p:spPr bwMode="auto">
              <a:xfrm>
                <a:off x="1577" y="3088"/>
                <a:ext cx="106" cy="52"/>
              </a:xfrm>
              <a:prstGeom prst="rect">
                <a:avLst/>
              </a:prstGeom>
              <a:noFill/>
              <a:ln w="4763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</p:grpSp>
        <p:sp>
          <p:nvSpPr>
            <p:cNvPr id="17567" name="Rectangle 355"/>
            <p:cNvSpPr>
              <a:spLocks noChangeArrowheads="1"/>
            </p:cNvSpPr>
            <p:nvPr/>
          </p:nvSpPr>
          <p:spPr bwMode="auto">
            <a:xfrm>
              <a:off x="1317" y="2227"/>
              <a:ext cx="85" cy="42"/>
            </a:xfrm>
            <a:prstGeom prst="rect">
              <a:avLst/>
            </a:prstGeom>
            <a:noFill/>
            <a:ln w="4763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grpSp>
          <p:nvGrpSpPr>
            <p:cNvPr id="17568" name="Group 356"/>
            <p:cNvGrpSpPr>
              <a:grpSpLocks/>
            </p:cNvGrpSpPr>
            <p:nvPr/>
          </p:nvGrpSpPr>
          <p:grpSpPr bwMode="auto">
            <a:xfrm>
              <a:off x="1643" y="2274"/>
              <a:ext cx="38" cy="41"/>
              <a:chOff x="2021" y="3146"/>
              <a:chExt cx="52" cy="51"/>
            </a:xfrm>
          </p:grpSpPr>
          <p:sp>
            <p:nvSpPr>
              <p:cNvPr id="17767" name="Freeform 357"/>
              <p:cNvSpPr>
                <a:spLocks/>
              </p:cNvSpPr>
              <p:nvPr/>
            </p:nvSpPr>
            <p:spPr bwMode="auto">
              <a:xfrm>
                <a:off x="2021" y="3146"/>
                <a:ext cx="52" cy="51"/>
              </a:xfrm>
              <a:custGeom>
                <a:avLst/>
                <a:gdLst>
                  <a:gd name="T0" fmla="*/ 26 w 52"/>
                  <a:gd name="T1" fmla="*/ 0 h 51"/>
                  <a:gd name="T2" fmla="*/ 20 w 52"/>
                  <a:gd name="T3" fmla="*/ 0 h 51"/>
                  <a:gd name="T4" fmla="*/ 15 w 52"/>
                  <a:gd name="T5" fmla="*/ 3 h 51"/>
                  <a:gd name="T6" fmla="*/ 12 w 52"/>
                  <a:gd name="T7" fmla="*/ 3 h 51"/>
                  <a:gd name="T8" fmla="*/ 9 w 52"/>
                  <a:gd name="T9" fmla="*/ 8 h 51"/>
                  <a:gd name="T10" fmla="*/ 6 w 52"/>
                  <a:gd name="T11" fmla="*/ 11 h 51"/>
                  <a:gd name="T12" fmla="*/ 6 w 52"/>
                  <a:gd name="T13" fmla="*/ 14 h 51"/>
                  <a:gd name="T14" fmla="*/ 3 w 52"/>
                  <a:gd name="T15" fmla="*/ 20 h 51"/>
                  <a:gd name="T16" fmla="*/ 3 w 52"/>
                  <a:gd name="T17" fmla="*/ 23 h 51"/>
                  <a:gd name="T18" fmla="*/ 3 w 52"/>
                  <a:gd name="T19" fmla="*/ 28 h 51"/>
                  <a:gd name="T20" fmla="*/ 3 w 52"/>
                  <a:gd name="T21" fmla="*/ 31 h 51"/>
                  <a:gd name="T22" fmla="*/ 6 w 52"/>
                  <a:gd name="T23" fmla="*/ 34 h 51"/>
                  <a:gd name="T24" fmla="*/ 6 w 52"/>
                  <a:gd name="T25" fmla="*/ 40 h 51"/>
                  <a:gd name="T26" fmla="*/ 9 w 52"/>
                  <a:gd name="T27" fmla="*/ 46 h 51"/>
                  <a:gd name="T28" fmla="*/ 12 w 52"/>
                  <a:gd name="T29" fmla="*/ 48 h 51"/>
                  <a:gd name="T30" fmla="*/ 15 w 52"/>
                  <a:gd name="T31" fmla="*/ 51 h 51"/>
                  <a:gd name="T32" fmla="*/ 20 w 52"/>
                  <a:gd name="T33" fmla="*/ 51 h 51"/>
                  <a:gd name="T34" fmla="*/ 26 w 52"/>
                  <a:gd name="T35" fmla="*/ 51 h 51"/>
                  <a:gd name="T36" fmla="*/ 29 w 52"/>
                  <a:gd name="T37" fmla="*/ 51 h 51"/>
                  <a:gd name="T38" fmla="*/ 32 w 52"/>
                  <a:gd name="T39" fmla="*/ 51 h 51"/>
                  <a:gd name="T40" fmla="*/ 41 w 52"/>
                  <a:gd name="T41" fmla="*/ 48 h 51"/>
                  <a:gd name="T42" fmla="*/ 46 w 52"/>
                  <a:gd name="T43" fmla="*/ 46 h 51"/>
                  <a:gd name="T44" fmla="*/ 46 w 52"/>
                  <a:gd name="T45" fmla="*/ 40 h 51"/>
                  <a:gd name="T46" fmla="*/ 49 w 52"/>
                  <a:gd name="T47" fmla="*/ 34 h 51"/>
                  <a:gd name="T48" fmla="*/ 49 w 52"/>
                  <a:gd name="T49" fmla="*/ 31 h 51"/>
                  <a:gd name="T50" fmla="*/ 52 w 52"/>
                  <a:gd name="T51" fmla="*/ 28 h 51"/>
                  <a:gd name="T52" fmla="*/ 52 w 52"/>
                  <a:gd name="T53" fmla="*/ 23 h 51"/>
                  <a:gd name="T54" fmla="*/ 49 w 52"/>
                  <a:gd name="T55" fmla="*/ 20 h 51"/>
                  <a:gd name="T56" fmla="*/ 49 w 52"/>
                  <a:gd name="T57" fmla="*/ 14 h 51"/>
                  <a:gd name="T58" fmla="*/ 46 w 52"/>
                  <a:gd name="T59" fmla="*/ 11 h 51"/>
                  <a:gd name="T60" fmla="*/ 46 w 52"/>
                  <a:gd name="T61" fmla="*/ 8 h 51"/>
                  <a:gd name="T62" fmla="*/ 41 w 52"/>
                  <a:gd name="T63" fmla="*/ 3 h 51"/>
                  <a:gd name="T64" fmla="*/ 38 w 52"/>
                  <a:gd name="T65" fmla="*/ 3 h 51"/>
                  <a:gd name="T66" fmla="*/ 32 w 52"/>
                  <a:gd name="T67" fmla="*/ 0 h 51"/>
                  <a:gd name="T68" fmla="*/ 29 w 52"/>
                  <a:gd name="T69" fmla="*/ 0 h 51"/>
                  <a:gd name="T70" fmla="*/ 26 w 52"/>
                  <a:gd name="T71" fmla="*/ 14 h 51"/>
                  <a:gd name="T72" fmla="*/ 29 w 52"/>
                  <a:gd name="T73" fmla="*/ 14 h 51"/>
                  <a:gd name="T74" fmla="*/ 32 w 52"/>
                  <a:gd name="T75" fmla="*/ 14 h 51"/>
                  <a:gd name="T76" fmla="*/ 35 w 52"/>
                  <a:gd name="T77" fmla="*/ 17 h 51"/>
                  <a:gd name="T78" fmla="*/ 38 w 52"/>
                  <a:gd name="T79" fmla="*/ 20 h 51"/>
                  <a:gd name="T80" fmla="*/ 38 w 52"/>
                  <a:gd name="T81" fmla="*/ 23 h 51"/>
                  <a:gd name="T82" fmla="*/ 38 w 52"/>
                  <a:gd name="T83" fmla="*/ 23 h 51"/>
                  <a:gd name="T84" fmla="*/ 38 w 52"/>
                  <a:gd name="T85" fmla="*/ 28 h 51"/>
                  <a:gd name="T86" fmla="*/ 38 w 52"/>
                  <a:gd name="T87" fmla="*/ 28 h 51"/>
                  <a:gd name="T88" fmla="*/ 38 w 52"/>
                  <a:gd name="T89" fmla="*/ 31 h 51"/>
                  <a:gd name="T90" fmla="*/ 35 w 52"/>
                  <a:gd name="T91" fmla="*/ 34 h 51"/>
                  <a:gd name="T92" fmla="*/ 32 w 52"/>
                  <a:gd name="T93" fmla="*/ 34 h 51"/>
                  <a:gd name="T94" fmla="*/ 29 w 52"/>
                  <a:gd name="T95" fmla="*/ 37 h 51"/>
                  <a:gd name="T96" fmla="*/ 26 w 52"/>
                  <a:gd name="T97" fmla="*/ 37 h 51"/>
                  <a:gd name="T98" fmla="*/ 23 w 52"/>
                  <a:gd name="T99" fmla="*/ 37 h 51"/>
                  <a:gd name="T100" fmla="*/ 20 w 52"/>
                  <a:gd name="T101" fmla="*/ 34 h 51"/>
                  <a:gd name="T102" fmla="*/ 18 w 52"/>
                  <a:gd name="T103" fmla="*/ 31 h 51"/>
                  <a:gd name="T104" fmla="*/ 15 w 52"/>
                  <a:gd name="T105" fmla="*/ 28 h 51"/>
                  <a:gd name="T106" fmla="*/ 15 w 52"/>
                  <a:gd name="T107" fmla="*/ 28 h 51"/>
                  <a:gd name="T108" fmla="*/ 15 w 52"/>
                  <a:gd name="T109" fmla="*/ 23 h 51"/>
                  <a:gd name="T110" fmla="*/ 15 w 52"/>
                  <a:gd name="T111" fmla="*/ 23 h 51"/>
                  <a:gd name="T112" fmla="*/ 18 w 52"/>
                  <a:gd name="T113" fmla="*/ 20 h 51"/>
                  <a:gd name="T114" fmla="*/ 20 w 52"/>
                  <a:gd name="T115" fmla="*/ 17 h 51"/>
                  <a:gd name="T116" fmla="*/ 23 w 52"/>
                  <a:gd name="T117" fmla="*/ 14 h 51"/>
                  <a:gd name="T118" fmla="*/ 26 w 52"/>
                  <a:gd name="T119" fmla="*/ 14 h 51"/>
                  <a:gd name="T120" fmla="*/ 26 w 52"/>
                  <a:gd name="T121" fmla="*/ 0 h 5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2"/>
                  <a:gd name="T184" fmla="*/ 0 h 51"/>
                  <a:gd name="T185" fmla="*/ 52 w 52"/>
                  <a:gd name="T186" fmla="*/ 51 h 5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2" h="51">
                    <a:moveTo>
                      <a:pt x="26" y="0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9" y="8"/>
                    </a:lnTo>
                    <a:lnTo>
                      <a:pt x="6" y="8"/>
                    </a:lnTo>
                    <a:lnTo>
                      <a:pt x="6" y="11"/>
                    </a:lnTo>
                    <a:lnTo>
                      <a:pt x="6" y="14"/>
                    </a:lnTo>
                    <a:lnTo>
                      <a:pt x="3" y="17"/>
                    </a:lnTo>
                    <a:lnTo>
                      <a:pt x="3" y="20"/>
                    </a:lnTo>
                    <a:lnTo>
                      <a:pt x="3" y="23"/>
                    </a:lnTo>
                    <a:lnTo>
                      <a:pt x="0" y="25"/>
                    </a:lnTo>
                    <a:lnTo>
                      <a:pt x="3" y="28"/>
                    </a:lnTo>
                    <a:lnTo>
                      <a:pt x="3" y="31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6" y="40"/>
                    </a:lnTo>
                    <a:lnTo>
                      <a:pt x="6" y="43"/>
                    </a:lnTo>
                    <a:lnTo>
                      <a:pt x="9" y="46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5" y="48"/>
                    </a:lnTo>
                    <a:lnTo>
                      <a:pt x="15" y="51"/>
                    </a:lnTo>
                    <a:lnTo>
                      <a:pt x="18" y="51"/>
                    </a:lnTo>
                    <a:lnTo>
                      <a:pt x="20" y="51"/>
                    </a:lnTo>
                    <a:lnTo>
                      <a:pt x="23" y="51"/>
                    </a:lnTo>
                    <a:lnTo>
                      <a:pt x="26" y="51"/>
                    </a:lnTo>
                    <a:lnTo>
                      <a:pt x="29" y="51"/>
                    </a:lnTo>
                    <a:lnTo>
                      <a:pt x="32" y="51"/>
                    </a:lnTo>
                    <a:lnTo>
                      <a:pt x="38" y="51"/>
                    </a:lnTo>
                    <a:lnTo>
                      <a:pt x="41" y="48"/>
                    </a:lnTo>
                    <a:lnTo>
                      <a:pt x="43" y="46"/>
                    </a:lnTo>
                    <a:lnTo>
                      <a:pt x="46" y="46"/>
                    </a:lnTo>
                    <a:lnTo>
                      <a:pt x="46" y="43"/>
                    </a:lnTo>
                    <a:lnTo>
                      <a:pt x="46" y="40"/>
                    </a:lnTo>
                    <a:lnTo>
                      <a:pt x="49" y="34"/>
                    </a:lnTo>
                    <a:lnTo>
                      <a:pt x="49" y="31"/>
                    </a:lnTo>
                    <a:lnTo>
                      <a:pt x="52" y="31"/>
                    </a:lnTo>
                    <a:lnTo>
                      <a:pt x="52" y="28"/>
                    </a:lnTo>
                    <a:lnTo>
                      <a:pt x="52" y="25"/>
                    </a:lnTo>
                    <a:lnTo>
                      <a:pt x="52" y="23"/>
                    </a:lnTo>
                    <a:lnTo>
                      <a:pt x="49" y="20"/>
                    </a:lnTo>
                    <a:lnTo>
                      <a:pt x="49" y="17"/>
                    </a:lnTo>
                    <a:lnTo>
                      <a:pt x="49" y="14"/>
                    </a:lnTo>
                    <a:lnTo>
                      <a:pt x="46" y="11"/>
                    </a:lnTo>
                    <a:lnTo>
                      <a:pt x="46" y="8"/>
                    </a:lnTo>
                    <a:lnTo>
                      <a:pt x="43" y="5"/>
                    </a:lnTo>
                    <a:lnTo>
                      <a:pt x="41" y="3"/>
                    </a:lnTo>
                    <a:lnTo>
                      <a:pt x="38" y="3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6" y="14"/>
                    </a:lnTo>
                    <a:lnTo>
                      <a:pt x="29" y="14"/>
                    </a:lnTo>
                    <a:lnTo>
                      <a:pt x="32" y="14"/>
                    </a:lnTo>
                    <a:lnTo>
                      <a:pt x="32" y="17"/>
                    </a:lnTo>
                    <a:lnTo>
                      <a:pt x="35" y="17"/>
                    </a:lnTo>
                    <a:lnTo>
                      <a:pt x="38" y="17"/>
                    </a:lnTo>
                    <a:lnTo>
                      <a:pt x="38" y="20"/>
                    </a:lnTo>
                    <a:lnTo>
                      <a:pt x="38" y="23"/>
                    </a:lnTo>
                    <a:lnTo>
                      <a:pt x="38" y="25"/>
                    </a:lnTo>
                    <a:lnTo>
                      <a:pt x="38" y="28"/>
                    </a:lnTo>
                    <a:lnTo>
                      <a:pt x="38" y="31"/>
                    </a:lnTo>
                    <a:lnTo>
                      <a:pt x="38" y="34"/>
                    </a:lnTo>
                    <a:lnTo>
                      <a:pt x="35" y="34"/>
                    </a:lnTo>
                    <a:lnTo>
                      <a:pt x="32" y="34"/>
                    </a:lnTo>
                    <a:lnTo>
                      <a:pt x="29" y="34"/>
                    </a:lnTo>
                    <a:lnTo>
                      <a:pt x="29" y="37"/>
                    </a:lnTo>
                    <a:lnTo>
                      <a:pt x="26" y="37"/>
                    </a:lnTo>
                    <a:lnTo>
                      <a:pt x="23" y="37"/>
                    </a:lnTo>
                    <a:lnTo>
                      <a:pt x="23" y="34"/>
                    </a:lnTo>
                    <a:lnTo>
                      <a:pt x="20" y="34"/>
                    </a:lnTo>
                    <a:lnTo>
                      <a:pt x="18" y="31"/>
                    </a:lnTo>
                    <a:lnTo>
                      <a:pt x="15" y="31"/>
                    </a:lnTo>
                    <a:lnTo>
                      <a:pt x="15" y="28"/>
                    </a:lnTo>
                    <a:lnTo>
                      <a:pt x="15" y="25"/>
                    </a:lnTo>
                    <a:lnTo>
                      <a:pt x="15" y="23"/>
                    </a:lnTo>
                    <a:lnTo>
                      <a:pt x="15" y="20"/>
                    </a:lnTo>
                    <a:lnTo>
                      <a:pt x="18" y="20"/>
                    </a:lnTo>
                    <a:lnTo>
                      <a:pt x="20" y="17"/>
                    </a:lnTo>
                    <a:lnTo>
                      <a:pt x="23" y="14"/>
                    </a:lnTo>
                    <a:lnTo>
                      <a:pt x="26" y="14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68" name="Freeform 358"/>
              <p:cNvSpPr>
                <a:spLocks/>
              </p:cNvSpPr>
              <p:nvPr/>
            </p:nvSpPr>
            <p:spPr bwMode="auto">
              <a:xfrm>
                <a:off x="2021" y="3146"/>
                <a:ext cx="52" cy="51"/>
              </a:xfrm>
              <a:custGeom>
                <a:avLst/>
                <a:gdLst>
                  <a:gd name="T0" fmla="*/ 26 w 52"/>
                  <a:gd name="T1" fmla="*/ 0 h 51"/>
                  <a:gd name="T2" fmla="*/ 20 w 52"/>
                  <a:gd name="T3" fmla="*/ 0 h 51"/>
                  <a:gd name="T4" fmla="*/ 15 w 52"/>
                  <a:gd name="T5" fmla="*/ 3 h 51"/>
                  <a:gd name="T6" fmla="*/ 12 w 52"/>
                  <a:gd name="T7" fmla="*/ 3 h 51"/>
                  <a:gd name="T8" fmla="*/ 9 w 52"/>
                  <a:gd name="T9" fmla="*/ 8 h 51"/>
                  <a:gd name="T10" fmla="*/ 6 w 52"/>
                  <a:gd name="T11" fmla="*/ 11 h 51"/>
                  <a:gd name="T12" fmla="*/ 6 w 52"/>
                  <a:gd name="T13" fmla="*/ 14 h 51"/>
                  <a:gd name="T14" fmla="*/ 3 w 52"/>
                  <a:gd name="T15" fmla="*/ 20 h 51"/>
                  <a:gd name="T16" fmla="*/ 3 w 52"/>
                  <a:gd name="T17" fmla="*/ 23 h 51"/>
                  <a:gd name="T18" fmla="*/ 3 w 52"/>
                  <a:gd name="T19" fmla="*/ 28 h 51"/>
                  <a:gd name="T20" fmla="*/ 3 w 52"/>
                  <a:gd name="T21" fmla="*/ 31 h 51"/>
                  <a:gd name="T22" fmla="*/ 6 w 52"/>
                  <a:gd name="T23" fmla="*/ 34 h 51"/>
                  <a:gd name="T24" fmla="*/ 6 w 52"/>
                  <a:gd name="T25" fmla="*/ 40 h 51"/>
                  <a:gd name="T26" fmla="*/ 9 w 52"/>
                  <a:gd name="T27" fmla="*/ 46 h 51"/>
                  <a:gd name="T28" fmla="*/ 12 w 52"/>
                  <a:gd name="T29" fmla="*/ 48 h 51"/>
                  <a:gd name="T30" fmla="*/ 15 w 52"/>
                  <a:gd name="T31" fmla="*/ 51 h 51"/>
                  <a:gd name="T32" fmla="*/ 20 w 52"/>
                  <a:gd name="T33" fmla="*/ 51 h 51"/>
                  <a:gd name="T34" fmla="*/ 26 w 52"/>
                  <a:gd name="T35" fmla="*/ 51 h 51"/>
                  <a:gd name="T36" fmla="*/ 29 w 52"/>
                  <a:gd name="T37" fmla="*/ 51 h 51"/>
                  <a:gd name="T38" fmla="*/ 32 w 52"/>
                  <a:gd name="T39" fmla="*/ 51 h 51"/>
                  <a:gd name="T40" fmla="*/ 41 w 52"/>
                  <a:gd name="T41" fmla="*/ 48 h 51"/>
                  <a:gd name="T42" fmla="*/ 46 w 52"/>
                  <a:gd name="T43" fmla="*/ 46 h 51"/>
                  <a:gd name="T44" fmla="*/ 46 w 52"/>
                  <a:gd name="T45" fmla="*/ 40 h 51"/>
                  <a:gd name="T46" fmla="*/ 49 w 52"/>
                  <a:gd name="T47" fmla="*/ 34 h 51"/>
                  <a:gd name="T48" fmla="*/ 49 w 52"/>
                  <a:gd name="T49" fmla="*/ 31 h 51"/>
                  <a:gd name="T50" fmla="*/ 52 w 52"/>
                  <a:gd name="T51" fmla="*/ 28 h 51"/>
                  <a:gd name="T52" fmla="*/ 52 w 52"/>
                  <a:gd name="T53" fmla="*/ 23 h 51"/>
                  <a:gd name="T54" fmla="*/ 49 w 52"/>
                  <a:gd name="T55" fmla="*/ 20 h 51"/>
                  <a:gd name="T56" fmla="*/ 49 w 52"/>
                  <a:gd name="T57" fmla="*/ 14 h 51"/>
                  <a:gd name="T58" fmla="*/ 46 w 52"/>
                  <a:gd name="T59" fmla="*/ 11 h 51"/>
                  <a:gd name="T60" fmla="*/ 46 w 52"/>
                  <a:gd name="T61" fmla="*/ 8 h 51"/>
                  <a:gd name="T62" fmla="*/ 41 w 52"/>
                  <a:gd name="T63" fmla="*/ 3 h 51"/>
                  <a:gd name="T64" fmla="*/ 38 w 52"/>
                  <a:gd name="T65" fmla="*/ 3 h 51"/>
                  <a:gd name="T66" fmla="*/ 32 w 52"/>
                  <a:gd name="T67" fmla="*/ 0 h 51"/>
                  <a:gd name="T68" fmla="*/ 29 w 52"/>
                  <a:gd name="T69" fmla="*/ 0 h 51"/>
                  <a:gd name="T70" fmla="*/ 26 w 52"/>
                  <a:gd name="T71" fmla="*/ 14 h 51"/>
                  <a:gd name="T72" fmla="*/ 29 w 52"/>
                  <a:gd name="T73" fmla="*/ 14 h 51"/>
                  <a:gd name="T74" fmla="*/ 32 w 52"/>
                  <a:gd name="T75" fmla="*/ 14 h 51"/>
                  <a:gd name="T76" fmla="*/ 35 w 52"/>
                  <a:gd name="T77" fmla="*/ 17 h 51"/>
                  <a:gd name="T78" fmla="*/ 38 w 52"/>
                  <a:gd name="T79" fmla="*/ 20 h 51"/>
                  <a:gd name="T80" fmla="*/ 38 w 52"/>
                  <a:gd name="T81" fmla="*/ 23 h 51"/>
                  <a:gd name="T82" fmla="*/ 38 w 52"/>
                  <a:gd name="T83" fmla="*/ 23 h 51"/>
                  <a:gd name="T84" fmla="*/ 38 w 52"/>
                  <a:gd name="T85" fmla="*/ 28 h 51"/>
                  <a:gd name="T86" fmla="*/ 38 w 52"/>
                  <a:gd name="T87" fmla="*/ 28 h 51"/>
                  <a:gd name="T88" fmla="*/ 38 w 52"/>
                  <a:gd name="T89" fmla="*/ 31 h 51"/>
                  <a:gd name="T90" fmla="*/ 35 w 52"/>
                  <a:gd name="T91" fmla="*/ 34 h 51"/>
                  <a:gd name="T92" fmla="*/ 32 w 52"/>
                  <a:gd name="T93" fmla="*/ 34 h 51"/>
                  <a:gd name="T94" fmla="*/ 29 w 52"/>
                  <a:gd name="T95" fmla="*/ 37 h 51"/>
                  <a:gd name="T96" fmla="*/ 26 w 52"/>
                  <a:gd name="T97" fmla="*/ 37 h 51"/>
                  <a:gd name="T98" fmla="*/ 23 w 52"/>
                  <a:gd name="T99" fmla="*/ 37 h 51"/>
                  <a:gd name="T100" fmla="*/ 20 w 52"/>
                  <a:gd name="T101" fmla="*/ 34 h 51"/>
                  <a:gd name="T102" fmla="*/ 18 w 52"/>
                  <a:gd name="T103" fmla="*/ 31 h 51"/>
                  <a:gd name="T104" fmla="*/ 15 w 52"/>
                  <a:gd name="T105" fmla="*/ 28 h 51"/>
                  <a:gd name="T106" fmla="*/ 15 w 52"/>
                  <a:gd name="T107" fmla="*/ 28 h 51"/>
                  <a:gd name="T108" fmla="*/ 15 w 52"/>
                  <a:gd name="T109" fmla="*/ 23 h 51"/>
                  <a:gd name="T110" fmla="*/ 15 w 52"/>
                  <a:gd name="T111" fmla="*/ 23 h 51"/>
                  <a:gd name="T112" fmla="*/ 18 w 52"/>
                  <a:gd name="T113" fmla="*/ 20 h 51"/>
                  <a:gd name="T114" fmla="*/ 20 w 52"/>
                  <a:gd name="T115" fmla="*/ 17 h 51"/>
                  <a:gd name="T116" fmla="*/ 23 w 52"/>
                  <a:gd name="T117" fmla="*/ 14 h 51"/>
                  <a:gd name="T118" fmla="*/ 26 w 52"/>
                  <a:gd name="T119" fmla="*/ 14 h 51"/>
                  <a:gd name="T120" fmla="*/ 26 w 52"/>
                  <a:gd name="T121" fmla="*/ 0 h 5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2"/>
                  <a:gd name="T184" fmla="*/ 0 h 51"/>
                  <a:gd name="T185" fmla="*/ 52 w 52"/>
                  <a:gd name="T186" fmla="*/ 51 h 5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2" h="51">
                    <a:moveTo>
                      <a:pt x="26" y="0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9" y="8"/>
                    </a:lnTo>
                    <a:lnTo>
                      <a:pt x="6" y="8"/>
                    </a:lnTo>
                    <a:lnTo>
                      <a:pt x="6" y="11"/>
                    </a:lnTo>
                    <a:lnTo>
                      <a:pt x="6" y="14"/>
                    </a:lnTo>
                    <a:lnTo>
                      <a:pt x="3" y="17"/>
                    </a:lnTo>
                    <a:lnTo>
                      <a:pt x="3" y="20"/>
                    </a:lnTo>
                    <a:lnTo>
                      <a:pt x="3" y="23"/>
                    </a:lnTo>
                    <a:lnTo>
                      <a:pt x="0" y="25"/>
                    </a:lnTo>
                    <a:lnTo>
                      <a:pt x="3" y="28"/>
                    </a:lnTo>
                    <a:lnTo>
                      <a:pt x="3" y="31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6" y="40"/>
                    </a:lnTo>
                    <a:lnTo>
                      <a:pt x="6" y="43"/>
                    </a:lnTo>
                    <a:lnTo>
                      <a:pt x="9" y="46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5" y="48"/>
                    </a:lnTo>
                    <a:lnTo>
                      <a:pt x="15" y="51"/>
                    </a:lnTo>
                    <a:lnTo>
                      <a:pt x="18" y="51"/>
                    </a:lnTo>
                    <a:lnTo>
                      <a:pt x="20" y="51"/>
                    </a:lnTo>
                    <a:lnTo>
                      <a:pt x="23" y="51"/>
                    </a:lnTo>
                    <a:lnTo>
                      <a:pt x="26" y="51"/>
                    </a:lnTo>
                    <a:lnTo>
                      <a:pt x="29" y="51"/>
                    </a:lnTo>
                    <a:lnTo>
                      <a:pt x="32" y="51"/>
                    </a:lnTo>
                    <a:lnTo>
                      <a:pt x="38" y="51"/>
                    </a:lnTo>
                    <a:lnTo>
                      <a:pt x="41" y="48"/>
                    </a:lnTo>
                    <a:lnTo>
                      <a:pt x="43" y="46"/>
                    </a:lnTo>
                    <a:lnTo>
                      <a:pt x="46" y="46"/>
                    </a:lnTo>
                    <a:lnTo>
                      <a:pt x="46" y="43"/>
                    </a:lnTo>
                    <a:lnTo>
                      <a:pt x="46" y="40"/>
                    </a:lnTo>
                    <a:lnTo>
                      <a:pt x="49" y="34"/>
                    </a:lnTo>
                    <a:lnTo>
                      <a:pt x="49" y="31"/>
                    </a:lnTo>
                    <a:lnTo>
                      <a:pt x="52" y="31"/>
                    </a:lnTo>
                    <a:lnTo>
                      <a:pt x="52" y="28"/>
                    </a:lnTo>
                    <a:lnTo>
                      <a:pt x="52" y="25"/>
                    </a:lnTo>
                    <a:lnTo>
                      <a:pt x="52" y="23"/>
                    </a:lnTo>
                    <a:lnTo>
                      <a:pt x="49" y="20"/>
                    </a:lnTo>
                    <a:lnTo>
                      <a:pt x="49" y="17"/>
                    </a:lnTo>
                    <a:lnTo>
                      <a:pt x="49" y="14"/>
                    </a:lnTo>
                    <a:lnTo>
                      <a:pt x="46" y="11"/>
                    </a:lnTo>
                    <a:lnTo>
                      <a:pt x="46" y="8"/>
                    </a:lnTo>
                    <a:lnTo>
                      <a:pt x="43" y="5"/>
                    </a:lnTo>
                    <a:lnTo>
                      <a:pt x="41" y="3"/>
                    </a:lnTo>
                    <a:lnTo>
                      <a:pt x="38" y="3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6" y="14"/>
                    </a:lnTo>
                    <a:lnTo>
                      <a:pt x="29" y="14"/>
                    </a:lnTo>
                    <a:lnTo>
                      <a:pt x="32" y="14"/>
                    </a:lnTo>
                    <a:lnTo>
                      <a:pt x="32" y="17"/>
                    </a:lnTo>
                    <a:lnTo>
                      <a:pt x="35" y="17"/>
                    </a:lnTo>
                    <a:lnTo>
                      <a:pt x="38" y="17"/>
                    </a:lnTo>
                    <a:lnTo>
                      <a:pt x="38" y="20"/>
                    </a:lnTo>
                    <a:lnTo>
                      <a:pt x="38" y="23"/>
                    </a:lnTo>
                    <a:lnTo>
                      <a:pt x="38" y="25"/>
                    </a:lnTo>
                    <a:lnTo>
                      <a:pt x="38" y="28"/>
                    </a:lnTo>
                    <a:lnTo>
                      <a:pt x="38" y="31"/>
                    </a:lnTo>
                    <a:lnTo>
                      <a:pt x="38" y="34"/>
                    </a:lnTo>
                    <a:lnTo>
                      <a:pt x="35" y="34"/>
                    </a:lnTo>
                    <a:lnTo>
                      <a:pt x="32" y="34"/>
                    </a:lnTo>
                    <a:lnTo>
                      <a:pt x="29" y="34"/>
                    </a:lnTo>
                    <a:lnTo>
                      <a:pt x="29" y="37"/>
                    </a:lnTo>
                    <a:lnTo>
                      <a:pt x="26" y="37"/>
                    </a:lnTo>
                    <a:lnTo>
                      <a:pt x="23" y="37"/>
                    </a:lnTo>
                    <a:lnTo>
                      <a:pt x="23" y="34"/>
                    </a:lnTo>
                    <a:lnTo>
                      <a:pt x="20" y="34"/>
                    </a:lnTo>
                    <a:lnTo>
                      <a:pt x="18" y="31"/>
                    </a:lnTo>
                    <a:lnTo>
                      <a:pt x="15" y="31"/>
                    </a:lnTo>
                    <a:lnTo>
                      <a:pt x="15" y="28"/>
                    </a:lnTo>
                    <a:lnTo>
                      <a:pt x="15" y="25"/>
                    </a:lnTo>
                    <a:lnTo>
                      <a:pt x="15" y="23"/>
                    </a:lnTo>
                    <a:lnTo>
                      <a:pt x="15" y="20"/>
                    </a:lnTo>
                    <a:lnTo>
                      <a:pt x="18" y="20"/>
                    </a:lnTo>
                    <a:lnTo>
                      <a:pt x="20" y="17"/>
                    </a:lnTo>
                    <a:lnTo>
                      <a:pt x="23" y="14"/>
                    </a:lnTo>
                    <a:lnTo>
                      <a:pt x="26" y="14"/>
                    </a:lnTo>
                    <a:lnTo>
                      <a:pt x="26" y="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569" name="Group 359"/>
            <p:cNvGrpSpPr>
              <a:grpSpLocks/>
            </p:cNvGrpSpPr>
            <p:nvPr/>
          </p:nvGrpSpPr>
          <p:grpSpPr bwMode="auto">
            <a:xfrm>
              <a:off x="1580" y="2274"/>
              <a:ext cx="38" cy="41"/>
              <a:chOff x="1935" y="3146"/>
              <a:chExt cx="52" cy="51"/>
            </a:xfrm>
          </p:grpSpPr>
          <p:sp>
            <p:nvSpPr>
              <p:cNvPr id="17765" name="Freeform 360"/>
              <p:cNvSpPr>
                <a:spLocks/>
              </p:cNvSpPr>
              <p:nvPr/>
            </p:nvSpPr>
            <p:spPr bwMode="auto">
              <a:xfrm>
                <a:off x="1935" y="3146"/>
                <a:ext cx="52" cy="51"/>
              </a:xfrm>
              <a:custGeom>
                <a:avLst/>
                <a:gdLst>
                  <a:gd name="T0" fmla="*/ 23 w 52"/>
                  <a:gd name="T1" fmla="*/ 0 h 51"/>
                  <a:gd name="T2" fmla="*/ 20 w 52"/>
                  <a:gd name="T3" fmla="*/ 0 h 51"/>
                  <a:gd name="T4" fmla="*/ 12 w 52"/>
                  <a:gd name="T5" fmla="*/ 3 h 51"/>
                  <a:gd name="T6" fmla="*/ 12 w 52"/>
                  <a:gd name="T7" fmla="*/ 3 h 51"/>
                  <a:gd name="T8" fmla="*/ 6 w 52"/>
                  <a:gd name="T9" fmla="*/ 8 h 51"/>
                  <a:gd name="T10" fmla="*/ 3 w 52"/>
                  <a:gd name="T11" fmla="*/ 11 h 51"/>
                  <a:gd name="T12" fmla="*/ 3 w 52"/>
                  <a:gd name="T13" fmla="*/ 14 h 51"/>
                  <a:gd name="T14" fmla="*/ 0 w 52"/>
                  <a:gd name="T15" fmla="*/ 20 h 51"/>
                  <a:gd name="T16" fmla="*/ 0 w 52"/>
                  <a:gd name="T17" fmla="*/ 23 h 51"/>
                  <a:gd name="T18" fmla="*/ 0 w 52"/>
                  <a:gd name="T19" fmla="*/ 28 h 51"/>
                  <a:gd name="T20" fmla="*/ 0 w 52"/>
                  <a:gd name="T21" fmla="*/ 31 h 51"/>
                  <a:gd name="T22" fmla="*/ 3 w 52"/>
                  <a:gd name="T23" fmla="*/ 34 h 51"/>
                  <a:gd name="T24" fmla="*/ 3 w 52"/>
                  <a:gd name="T25" fmla="*/ 40 h 51"/>
                  <a:gd name="T26" fmla="*/ 6 w 52"/>
                  <a:gd name="T27" fmla="*/ 46 h 51"/>
                  <a:gd name="T28" fmla="*/ 12 w 52"/>
                  <a:gd name="T29" fmla="*/ 48 h 51"/>
                  <a:gd name="T30" fmla="*/ 18 w 52"/>
                  <a:gd name="T31" fmla="*/ 51 h 51"/>
                  <a:gd name="T32" fmla="*/ 20 w 52"/>
                  <a:gd name="T33" fmla="*/ 51 h 51"/>
                  <a:gd name="T34" fmla="*/ 26 w 52"/>
                  <a:gd name="T35" fmla="*/ 51 h 51"/>
                  <a:gd name="T36" fmla="*/ 29 w 52"/>
                  <a:gd name="T37" fmla="*/ 51 h 51"/>
                  <a:gd name="T38" fmla="*/ 32 w 52"/>
                  <a:gd name="T39" fmla="*/ 51 h 51"/>
                  <a:gd name="T40" fmla="*/ 38 w 52"/>
                  <a:gd name="T41" fmla="*/ 48 h 51"/>
                  <a:gd name="T42" fmla="*/ 41 w 52"/>
                  <a:gd name="T43" fmla="*/ 46 h 51"/>
                  <a:gd name="T44" fmla="*/ 43 w 52"/>
                  <a:gd name="T45" fmla="*/ 43 h 51"/>
                  <a:gd name="T46" fmla="*/ 46 w 52"/>
                  <a:gd name="T47" fmla="*/ 40 h 51"/>
                  <a:gd name="T48" fmla="*/ 46 w 52"/>
                  <a:gd name="T49" fmla="*/ 34 h 51"/>
                  <a:gd name="T50" fmla="*/ 49 w 52"/>
                  <a:gd name="T51" fmla="*/ 31 h 51"/>
                  <a:gd name="T52" fmla="*/ 52 w 52"/>
                  <a:gd name="T53" fmla="*/ 25 h 51"/>
                  <a:gd name="T54" fmla="*/ 49 w 52"/>
                  <a:gd name="T55" fmla="*/ 23 h 51"/>
                  <a:gd name="T56" fmla="*/ 46 w 52"/>
                  <a:gd name="T57" fmla="*/ 17 h 51"/>
                  <a:gd name="T58" fmla="*/ 46 w 52"/>
                  <a:gd name="T59" fmla="*/ 11 h 51"/>
                  <a:gd name="T60" fmla="*/ 43 w 52"/>
                  <a:gd name="T61" fmla="*/ 8 h 51"/>
                  <a:gd name="T62" fmla="*/ 41 w 52"/>
                  <a:gd name="T63" fmla="*/ 5 h 51"/>
                  <a:gd name="T64" fmla="*/ 38 w 52"/>
                  <a:gd name="T65" fmla="*/ 3 h 51"/>
                  <a:gd name="T66" fmla="*/ 32 w 52"/>
                  <a:gd name="T67" fmla="*/ 0 h 51"/>
                  <a:gd name="T68" fmla="*/ 29 w 52"/>
                  <a:gd name="T69" fmla="*/ 0 h 51"/>
                  <a:gd name="T70" fmla="*/ 26 w 52"/>
                  <a:gd name="T71" fmla="*/ 0 h 51"/>
                  <a:gd name="T72" fmla="*/ 26 w 52"/>
                  <a:gd name="T73" fmla="*/ 14 h 51"/>
                  <a:gd name="T74" fmla="*/ 29 w 52"/>
                  <a:gd name="T75" fmla="*/ 14 h 51"/>
                  <a:gd name="T76" fmla="*/ 29 w 52"/>
                  <a:gd name="T77" fmla="*/ 14 h 51"/>
                  <a:gd name="T78" fmla="*/ 32 w 52"/>
                  <a:gd name="T79" fmla="*/ 17 h 51"/>
                  <a:gd name="T80" fmla="*/ 35 w 52"/>
                  <a:gd name="T81" fmla="*/ 20 h 51"/>
                  <a:gd name="T82" fmla="*/ 35 w 52"/>
                  <a:gd name="T83" fmla="*/ 23 h 51"/>
                  <a:gd name="T84" fmla="*/ 38 w 52"/>
                  <a:gd name="T85" fmla="*/ 23 h 51"/>
                  <a:gd name="T86" fmla="*/ 38 w 52"/>
                  <a:gd name="T87" fmla="*/ 28 h 51"/>
                  <a:gd name="T88" fmla="*/ 35 w 52"/>
                  <a:gd name="T89" fmla="*/ 28 h 51"/>
                  <a:gd name="T90" fmla="*/ 35 w 52"/>
                  <a:gd name="T91" fmla="*/ 31 h 51"/>
                  <a:gd name="T92" fmla="*/ 29 w 52"/>
                  <a:gd name="T93" fmla="*/ 34 h 51"/>
                  <a:gd name="T94" fmla="*/ 29 w 52"/>
                  <a:gd name="T95" fmla="*/ 34 h 51"/>
                  <a:gd name="T96" fmla="*/ 26 w 52"/>
                  <a:gd name="T97" fmla="*/ 37 h 51"/>
                  <a:gd name="T98" fmla="*/ 23 w 52"/>
                  <a:gd name="T99" fmla="*/ 37 h 51"/>
                  <a:gd name="T100" fmla="*/ 20 w 52"/>
                  <a:gd name="T101" fmla="*/ 34 h 51"/>
                  <a:gd name="T102" fmla="*/ 20 w 52"/>
                  <a:gd name="T103" fmla="*/ 34 h 51"/>
                  <a:gd name="T104" fmla="*/ 18 w 52"/>
                  <a:gd name="T105" fmla="*/ 34 h 51"/>
                  <a:gd name="T106" fmla="*/ 15 w 52"/>
                  <a:gd name="T107" fmla="*/ 31 h 51"/>
                  <a:gd name="T108" fmla="*/ 15 w 52"/>
                  <a:gd name="T109" fmla="*/ 28 h 51"/>
                  <a:gd name="T110" fmla="*/ 12 w 52"/>
                  <a:gd name="T111" fmla="*/ 25 h 51"/>
                  <a:gd name="T112" fmla="*/ 15 w 52"/>
                  <a:gd name="T113" fmla="*/ 23 h 51"/>
                  <a:gd name="T114" fmla="*/ 18 w 52"/>
                  <a:gd name="T115" fmla="*/ 20 h 51"/>
                  <a:gd name="T116" fmla="*/ 18 w 52"/>
                  <a:gd name="T117" fmla="*/ 17 h 51"/>
                  <a:gd name="T118" fmla="*/ 20 w 52"/>
                  <a:gd name="T119" fmla="*/ 14 h 51"/>
                  <a:gd name="T120" fmla="*/ 23 w 52"/>
                  <a:gd name="T121" fmla="*/ 14 h 51"/>
                  <a:gd name="T122" fmla="*/ 26 w 52"/>
                  <a:gd name="T123" fmla="*/ 0 h 5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2"/>
                  <a:gd name="T187" fmla="*/ 0 h 51"/>
                  <a:gd name="T188" fmla="*/ 52 w 52"/>
                  <a:gd name="T189" fmla="*/ 51 h 5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2" h="51">
                    <a:moveTo>
                      <a:pt x="26" y="0"/>
                    </a:moveTo>
                    <a:lnTo>
                      <a:pt x="23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2" y="3"/>
                    </a:lnTo>
                    <a:lnTo>
                      <a:pt x="9" y="5"/>
                    </a:lnTo>
                    <a:lnTo>
                      <a:pt x="6" y="8"/>
                    </a:lnTo>
                    <a:lnTo>
                      <a:pt x="3" y="11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3" y="40"/>
                    </a:lnTo>
                    <a:lnTo>
                      <a:pt x="6" y="43"/>
                    </a:lnTo>
                    <a:lnTo>
                      <a:pt x="6" y="46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2" y="51"/>
                    </a:lnTo>
                    <a:lnTo>
                      <a:pt x="18" y="51"/>
                    </a:lnTo>
                    <a:lnTo>
                      <a:pt x="20" y="51"/>
                    </a:lnTo>
                    <a:lnTo>
                      <a:pt x="23" y="51"/>
                    </a:lnTo>
                    <a:lnTo>
                      <a:pt x="26" y="51"/>
                    </a:lnTo>
                    <a:lnTo>
                      <a:pt x="29" y="51"/>
                    </a:lnTo>
                    <a:lnTo>
                      <a:pt x="32" y="51"/>
                    </a:lnTo>
                    <a:lnTo>
                      <a:pt x="35" y="51"/>
                    </a:lnTo>
                    <a:lnTo>
                      <a:pt x="38" y="48"/>
                    </a:lnTo>
                    <a:lnTo>
                      <a:pt x="41" y="46"/>
                    </a:lnTo>
                    <a:lnTo>
                      <a:pt x="43" y="46"/>
                    </a:lnTo>
                    <a:lnTo>
                      <a:pt x="43" y="43"/>
                    </a:lnTo>
                    <a:lnTo>
                      <a:pt x="46" y="40"/>
                    </a:lnTo>
                    <a:lnTo>
                      <a:pt x="46" y="34"/>
                    </a:lnTo>
                    <a:lnTo>
                      <a:pt x="49" y="31"/>
                    </a:lnTo>
                    <a:lnTo>
                      <a:pt x="52" y="28"/>
                    </a:lnTo>
                    <a:lnTo>
                      <a:pt x="52" y="25"/>
                    </a:lnTo>
                    <a:lnTo>
                      <a:pt x="52" y="23"/>
                    </a:lnTo>
                    <a:lnTo>
                      <a:pt x="49" y="23"/>
                    </a:lnTo>
                    <a:lnTo>
                      <a:pt x="49" y="20"/>
                    </a:lnTo>
                    <a:lnTo>
                      <a:pt x="46" y="17"/>
                    </a:lnTo>
                    <a:lnTo>
                      <a:pt x="46" y="14"/>
                    </a:lnTo>
                    <a:lnTo>
                      <a:pt x="46" y="11"/>
                    </a:lnTo>
                    <a:lnTo>
                      <a:pt x="43" y="8"/>
                    </a:lnTo>
                    <a:lnTo>
                      <a:pt x="41" y="5"/>
                    </a:lnTo>
                    <a:lnTo>
                      <a:pt x="38" y="3"/>
                    </a:lnTo>
                    <a:lnTo>
                      <a:pt x="35" y="3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14"/>
                    </a:lnTo>
                    <a:lnTo>
                      <a:pt x="26" y="14"/>
                    </a:lnTo>
                    <a:lnTo>
                      <a:pt x="29" y="14"/>
                    </a:lnTo>
                    <a:lnTo>
                      <a:pt x="29" y="17"/>
                    </a:lnTo>
                    <a:lnTo>
                      <a:pt x="32" y="17"/>
                    </a:lnTo>
                    <a:lnTo>
                      <a:pt x="35" y="20"/>
                    </a:lnTo>
                    <a:lnTo>
                      <a:pt x="35" y="23"/>
                    </a:lnTo>
                    <a:lnTo>
                      <a:pt x="38" y="23"/>
                    </a:lnTo>
                    <a:lnTo>
                      <a:pt x="38" y="25"/>
                    </a:lnTo>
                    <a:lnTo>
                      <a:pt x="38" y="28"/>
                    </a:lnTo>
                    <a:lnTo>
                      <a:pt x="35" y="28"/>
                    </a:lnTo>
                    <a:lnTo>
                      <a:pt x="35" y="31"/>
                    </a:lnTo>
                    <a:lnTo>
                      <a:pt x="32" y="34"/>
                    </a:lnTo>
                    <a:lnTo>
                      <a:pt x="29" y="34"/>
                    </a:lnTo>
                    <a:lnTo>
                      <a:pt x="29" y="37"/>
                    </a:lnTo>
                    <a:lnTo>
                      <a:pt x="26" y="37"/>
                    </a:lnTo>
                    <a:lnTo>
                      <a:pt x="23" y="37"/>
                    </a:lnTo>
                    <a:lnTo>
                      <a:pt x="20" y="34"/>
                    </a:lnTo>
                    <a:lnTo>
                      <a:pt x="18" y="34"/>
                    </a:lnTo>
                    <a:lnTo>
                      <a:pt x="18" y="31"/>
                    </a:lnTo>
                    <a:lnTo>
                      <a:pt x="15" y="31"/>
                    </a:lnTo>
                    <a:lnTo>
                      <a:pt x="15" y="28"/>
                    </a:lnTo>
                    <a:lnTo>
                      <a:pt x="12" y="28"/>
                    </a:lnTo>
                    <a:lnTo>
                      <a:pt x="12" y="25"/>
                    </a:lnTo>
                    <a:lnTo>
                      <a:pt x="12" y="23"/>
                    </a:lnTo>
                    <a:lnTo>
                      <a:pt x="15" y="23"/>
                    </a:lnTo>
                    <a:lnTo>
                      <a:pt x="15" y="20"/>
                    </a:lnTo>
                    <a:lnTo>
                      <a:pt x="18" y="20"/>
                    </a:lnTo>
                    <a:lnTo>
                      <a:pt x="18" y="17"/>
                    </a:lnTo>
                    <a:lnTo>
                      <a:pt x="20" y="17"/>
                    </a:lnTo>
                    <a:lnTo>
                      <a:pt x="20" y="14"/>
                    </a:lnTo>
                    <a:lnTo>
                      <a:pt x="23" y="14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66" name="Freeform 361"/>
              <p:cNvSpPr>
                <a:spLocks/>
              </p:cNvSpPr>
              <p:nvPr/>
            </p:nvSpPr>
            <p:spPr bwMode="auto">
              <a:xfrm>
                <a:off x="1935" y="3146"/>
                <a:ext cx="52" cy="51"/>
              </a:xfrm>
              <a:custGeom>
                <a:avLst/>
                <a:gdLst>
                  <a:gd name="T0" fmla="*/ 23 w 52"/>
                  <a:gd name="T1" fmla="*/ 0 h 51"/>
                  <a:gd name="T2" fmla="*/ 20 w 52"/>
                  <a:gd name="T3" fmla="*/ 0 h 51"/>
                  <a:gd name="T4" fmla="*/ 12 w 52"/>
                  <a:gd name="T5" fmla="*/ 3 h 51"/>
                  <a:gd name="T6" fmla="*/ 12 w 52"/>
                  <a:gd name="T7" fmla="*/ 3 h 51"/>
                  <a:gd name="T8" fmla="*/ 6 w 52"/>
                  <a:gd name="T9" fmla="*/ 8 h 51"/>
                  <a:gd name="T10" fmla="*/ 3 w 52"/>
                  <a:gd name="T11" fmla="*/ 11 h 51"/>
                  <a:gd name="T12" fmla="*/ 3 w 52"/>
                  <a:gd name="T13" fmla="*/ 14 h 51"/>
                  <a:gd name="T14" fmla="*/ 0 w 52"/>
                  <a:gd name="T15" fmla="*/ 20 h 51"/>
                  <a:gd name="T16" fmla="*/ 0 w 52"/>
                  <a:gd name="T17" fmla="*/ 23 h 51"/>
                  <a:gd name="T18" fmla="*/ 0 w 52"/>
                  <a:gd name="T19" fmla="*/ 28 h 51"/>
                  <a:gd name="T20" fmla="*/ 0 w 52"/>
                  <a:gd name="T21" fmla="*/ 31 h 51"/>
                  <a:gd name="T22" fmla="*/ 3 w 52"/>
                  <a:gd name="T23" fmla="*/ 34 h 51"/>
                  <a:gd name="T24" fmla="*/ 3 w 52"/>
                  <a:gd name="T25" fmla="*/ 40 h 51"/>
                  <a:gd name="T26" fmla="*/ 6 w 52"/>
                  <a:gd name="T27" fmla="*/ 46 h 51"/>
                  <a:gd name="T28" fmla="*/ 12 w 52"/>
                  <a:gd name="T29" fmla="*/ 48 h 51"/>
                  <a:gd name="T30" fmla="*/ 18 w 52"/>
                  <a:gd name="T31" fmla="*/ 51 h 51"/>
                  <a:gd name="T32" fmla="*/ 20 w 52"/>
                  <a:gd name="T33" fmla="*/ 51 h 51"/>
                  <a:gd name="T34" fmla="*/ 26 w 52"/>
                  <a:gd name="T35" fmla="*/ 51 h 51"/>
                  <a:gd name="T36" fmla="*/ 29 w 52"/>
                  <a:gd name="T37" fmla="*/ 51 h 51"/>
                  <a:gd name="T38" fmla="*/ 32 w 52"/>
                  <a:gd name="T39" fmla="*/ 51 h 51"/>
                  <a:gd name="T40" fmla="*/ 38 w 52"/>
                  <a:gd name="T41" fmla="*/ 48 h 51"/>
                  <a:gd name="T42" fmla="*/ 41 w 52"/>
                  <a:gd name="T43" fmla="*/ 46 h 51"/>
                  <a:gd name="T44" fmla="*/ 43 w 52"/>
                  <a:gd name="T45" fmla="*/ 43 h 51"/>
                  <a:gd name="T46" fmla="*/ 46 w 52"/>
                  <a:gd name="T47" fmla="*/ 40 h 51"/>
                  <a:gd name="T48" fmla="*/ 46 w 52"/>
                  <a:gd name="T49" fmla="*/ 34 h 51"/>
                  <a:gd name="T50" fmla="*/ 49 w 52"/>
                  <a:gd name="T51" fmla="*/ 31 h 51"/>
                  <a:gd name="T52" fmla="*/ 52 w 52"/>
                  <a:gd name="T53" fmla="*/ 25 h 51"/>
                  <a:gd name="T54" fmla="*/ 49 w 52"/>
                  <a:gd name="T55" fmla="*/ 23 h 51"/>
                  <a:gd name="T56" fmla="*/ 46 w 52"/>
                  <a:gd name="T57" fmla="*/ 17 h 51"/>
                  <a:gd name="T58" fmla="*/ 46 w 52"/>
                  <a:gd name="T59" fmla="*/ 11 h 51"/>
                  <a:gd name="T60" fmla="*/ 43 w 52"/>
                  <a:gd name="T61" fmla="*/ 8 h 51"/>
                  <a:gd name="T62" fmla="*/ 41 w 52"/>
                  <a:gd name="T63" fmla="*/ 5 h 51"/>
                  <a:gd name="T64" fmla="*/ 38 w 52"/>
                  <a:gd name="T65" fmla="*/ 3 h 51"/>
                  <a:gd name="T66" fmla="*/ 32 w 52"/>
                  <a:gd name="T67" fmla="*/ 0 h 51"/>
                  <a:gd name="T68" fmla="*/ 29 w 52"/>
                  <a:gd name="T69" fmla="*/ 0 h 51"/>
                  <a:gd name="T70" fmla="*/ 26 w 52"/>
                  <a:gd name="T71" fmla="*/ 0 h 51"/>
                  <a:gd name="T72" fmla="*/ 26 w 52"/>
                  <a:gd name="T73" fmla="*/ 14 h 51"/>
                  <a:gd name="T74" fmla="*/ 29 w 52"/>
                  <a:gd name="T75" fmla="*/ 14 h 51"/>
                  <a:gd name="T76" fmla="*/ 29 w 52"/>
                  <a:gd name="T77" fmla="*/ 14 h 51"/>
                  <a:gd name="T78" fmla="*/ 32 w 52"/>
                  <a:gd name="T79" fmla="*/ 17 h 51"/>
                  <a:gd name="T80" fmla="*/ 35 w 52"/>
                  <a:gd name="T81" fmla="*/ 20 h 51"/>
                  <a:gd name="T82" fmla="*/ 35 w 52"/>
                  <a:gd name="T83" fmla="*/ 23 h 51"/>
                  <a:gd name="T84" fmla="*/ 38 w 52"/>
                  <a:gd name="T85" fmla="*/ 23 h 51"/>
                  <a:gd name="T86" fmla="*/ 38 w 52"/>
                  <a:gd name="T87" fmla="*/ 28 h 51"/>
                  <a:gd name="T88" fmla="*/ 35 w 52"/>
                  <a:gd name="T89" fmla="*/ 28 h 51"/>
                  <a:gd name="T90" fmla="*/ 35 w 52"/>
                  <a:gd name="T91" fmla="*/ 31 h 51"/>
                  <a:gd name="T92" fmla="*/ 29 w 52"/>
                  <a:gd name="T93" fmla="*/ 34 h 51"/>
                  <a:gd name="T94" fmla="*/ 29 w 52"/>
                  <a:gd name="T95" fmla="*/ 34 h 51"/>
                  <a:gd name="T96" fmla="*/ 26 w 52"/>
                  <a:gd name="T97" fmla="*/ 37 h 51"/>
                  <a:gd name="T98" fmla="*/ 23 w 52"/>
                  <a:gd name="T99" fmla="*/ 37 h 51"/>
                  <a:gd name="T100" fmla="*/ 20 w 52"/>
                  <a:gd name="T101" fmla="*/ 34 h 51"/>
                  <a:gd name="T102" fmla="*/ 20 w 52"/>
                  <a:gd name="T103" fmla="*/ 34 h 51"/>
                  <a:gd name="T104" fmla="*/ 18 w 52"/>
                  <a:gd name="T105" fmla="*/ 34 h 51"/>
                  <a:gd name="T106" fmla="*/ 15 w 52"/>
                  <a:gd name="T107" fmla="*/ 31 h 51"/>
                  <a:gd name="T108" fmla="*/ 15 w 52"/>
                  <a:gd name="T109" fmla="*/ 28 h 51"/>
                  <a:gd name="T110" fmla="*/ 12 w 52"/>
                  <a:gd name="T111" fmla="*/ 25 h 51"/>
                  <a:gd name="T112" fmla="*/ 15 w 52"/>
                  <a:gd name="T113" fmla="*/ 23 h 51"/>
                  <a:gd name="T114" fmla="*/ 18 w 52"/>
                  <a:gd name="T115" fmla="*/ 20 h 51"/>
                  <a:gd name="T116" fmla="*/ 18 w 52"/>
                  <a:gd name="T117" fmla="*/ 17 h 51"/>
                  <a:gd name="T118" fmla="*/ 20 w 52"/>
                  <a:gd name="T119" fmla="*/ 14 h 51"/>
                  <a:gd name="T120" fmla="*/ 23 w 52"/>
                  <a:gd name="T121" fmla="*/ 14 h 51"/>
                  <a:gd name="T122" fmla="*/ 26 w 52"/>
                  <a:gd name="T123" fmla="*/ 0 h 5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2"/>
                  <a:gd name="T187" fmla="*/ 0 h 51"/>
                  <a:gd name="T188" fmla="*/ 52 w 52"/>
                  <a:gd name="T189" fmla="*/ 51 h 5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2" h="51">
                    <a:moveTo>
                      <a:pt x="26" y="0"/>
                    </a:moveTo>
                    <a:lnTo>
                      <a:pt x="23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2" y="3"/>
                    </a:lnTo>
                    <a:lnTo>
                      <a:pt x="9" y="5"/>
                    </a:lnTo>
                    <a:lnTo>
                      <a:pt x="6" y="8"/>
                    </a:lnTo>
                    <a:lnTo>
                      <a:pt x="3" y="11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3" y="40"/>
                    </a:lnTo>
                    <a:lnTo>
                      <a:pt x="6" y="43"/>
                    </a:lnTo>
                    <a:lnTo>
                      <a:pt x="6" y="46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2" y="51"/>
                    </a:lnTo>
                    <a:lnTo>
                      <a:pt x="18" y="51"/>
                    </a:lnTo>
                    <a:lnTo>
                      <a:pt x="20" y="51"/>
                    </a:lnTo>
                    <a:lnTo>
                      <a:pt x="23" y="51"/>
                    </a:lnTo>
                    <a:lnTo>
                      <a:pt x="26" y="51"/>
                    </a:lnTo>
                    <a:lnTo>
                      <a:pt x="29" y="51"/>
                    </a:lnTo>
                    <a:lnTo>
                      <a:pt x="32" y="51"/>
                    </a:lnTo>
                    <a:lnTo>
                      <a:pt x="35" y="51"/>
                    </a:lnTo>
                    <a:lnTo>
                      <a:pt x="38" y="48"/>
                    </a:lnTo>
                    <a:lnTo>
                      <a:pt x="41" y="46"/>
                    </a:lnTo>
                    <a:lnTo>
                      <a:pt x="43" y="46"/>
                    </a:lnTo>
                    <a:lnTo>
                      <a:pt x="43" y="43"/>
                    </a:lnTo>
                    <a:lnTo>
                      <a:pt x="46" y="40"/>
                    </a:lnTo>
                    <a:lnTo>
                      <a:pt x="46" y="34"/>
                    </a:lnTo>
                    <a:lnTo>
                      <a:pt x="49" y="31"/>
                    </a:lnTo>
                    <a:lnTo>
                      <a:pt x="52" y="28"/>
                    </a:lnTo>
                    <a:lnTo>
                      <a:pt x="52" y="25"/>
                    </a:lnTo>
                    <a:lnTo>
                      <a:pt x="52" y="23"/>
                    </a:lnTo>
                    <a:lnTo>
                      <a:pt x="49" y="23"/>
                    </a:lnTo>
                    <a:lnTo>
                      <a:pt x="49" y="20"/>
                    </a:lnTo>
                    <a:lnTo>
                      <a:pt x="46" y="17"/>
                    </a:lnTo>
                    <a:lnTo>
                      <a:pt x="46" y="14"/>
                    </a:lnTo>
                    <a:lnTo>
                      <a:pt x="46" y="11"/>
                    </a:lnTo>
                    <a:lnTo>
                      <a:pt x="43" y="8"/>
                    </a:lnTo>
                    <a:lnTo>
                      <a:pt x="41" y="5"/>
                    </a:lnTo>
                    <a:lnTo>
                      <a:pt x="38" y="3"/>
                    </a:lnTo>
                    <a:lnTo>
                      <a:pt x="35" y="3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14"/>
                    </a:lnTo>
                    <a:lnTo>
                      <a:pt x="26" y="14"/>
                    </a:lnTo>
                    <a:lnTo>
                      <a:pt x="29" y="14"/>
                    </a:lnTo>
                    <a:lnTo>
                      <a:pt x="29" y="17"/>
                    </a:lnTo>
                    <a:lnTo>
                      <a:pt x="32" y="17"/>
                    </a:lnTo>
                    <a:lnTo>
                      <a:pt x="35" y="20"/>
                    </a:lnTo>
                    <a:lnTo>
                      <a:pt x="35" y="23"/>
                    </a:lnTo>
                    <a:lnTo>
                      <a:pt x="38" y="23"/>
                    </a:lnTo>
                    <a:lnTo>
                      <a:pt x="38" y="25"/>
                    </a:lnTo>
                    <a:lnTo>
                      <a:pt x="38" y="28"/>
                    </a:lnTo>
                    <a:lnTo>
                      <a:pt x="35" y="28"/>
                    </a:lnTo>
                    <a:lnTo>
                      <a:pt x="35" y="31"/>
                    </a:lnTo>
                    <a:lnTo>
                      <a:pt x="32" y="34"/>
                    </a:lnTo>
                    <a:lnTo>
                      <a:pt x="29" y="34"/>
                    </a:lnTo>
                    <a:lnTo>
                      <a:pt x="29" y="37"/>
                    </a:lnTo>
                    <a:lnTo>
                      <a:pt x="26" y="37"/>
                    </a:lnTo>
                    <a:lnTo>
                      <a:pt x="23" y="37"/>
                    </a:lnTo>
                    <a:lnTo>
                      <a:pt x="20" y="34"/>
                    </a:lnTo>
                    <a:lnTo>
                      <a:pt x="18" y="34"/>
                    </a:lnTo>
                    <a:lnTo>
                      <a:pt x="18" y="31"/>
                    </a:lnTo>
                    <a:lnTo>
                      <a:pt x="15" y="31"/>
                    </a:lnTo>
                    <a:lnTo>
                      <a:pt x="15" y="28"/>
                    </a:lnTo>
                    <a:lnTo>
                      <a:pt x="12" y="28"/>
                    </a:lnTo>
                    <a:lnTo>
                      <a:pt x="12" y="25"/>
                    </a:lnTo>
                    <a:lnTo>
                      <a:pt x="12" y="23"/>
                    </a:lnTo>
                    <a:lnTo>
                      <a:pt x="15" y="23"/>
                    </a:lnTo>
                    <a:lnTo>
                      <a:pt x="15" y="20"/>
                    </a:lnTo>
                    <a:lnTo>
                      <a:pt x="18" y="20"/>
                    </a:lnTo>
                    <a:lnTo>
                      <a:pt x="18" y="17"/>
                    </a:lnTo>
                    <a:lnTo>
                      <a:pt x="20" y="17"/>
                    </a:lnTo>
                    <a:lnTo>
                      <a:pt x="20" y="14"/>
                    </a:lnTo>
                    <a:lnTo>
                      <a:pt x="23" y="14"/>
                    </a:lnTo>
                    <a:lnTo>
                      <a:pt x="26" y="0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570" name="Group 362"/>
            <p:cNvGrpSpPr>
              <a:grpSpLocks/>
            </p:cNvGrpSpPr>
            <p:nvPr/>
          </p:nvGrpSpPr>
          <p:grpSpPr bwMode="auto">
            <a:xfrm>
              <a:off x="1362" y="2274"/>
              <a:ext cx="38" cy="41"/>
              <a:chOff x="1637" y="3146"/>
              <a:chExt cx="52" cy="51"/>
            </a:xfrm>
          </p:grpSpPr>
          <p:sp>
            <p:nvSpPr>
              <p:cNvPr id="17763" name="Freeform 363"/>
              <p:cNvSpPr>
                <a:spLocks/>
              </p:cNvSpPr>
              <p:nvPr/>
            </p:nvSpPr>
            <p:spPr bwMode="auto">
              <a:xfrm>
                <a:off x="1637" y="3146"/>
                <a:ext cx="52" cy="51"/>
              </a:xfrm>
              <a:custGeom>
                <a:avLst/>
                <a:gdLst>
                  <a:gd name="T0" fmla="*/ 26 w 52"/>
                  <a:gd name="T1" fmla="*/ 51 h 51"/>
                  <a:gd name="T2" fmla="*/ 29 w 52"/>
                  <a:gd name="T3" fmla="*/ 51 h 51"/>
                  <a:gd name="T4" fmla="*/ 35 w 52"/>
                  <a:gd name="T5" fmla="*/ 51 h 51"/>
                  <a:gd name="T6" fmla="*/ 40 w 52"/>
                  <a:gd name="T7" fmla="*/ 46 h 51"/>
                  <a:gd name="T8" fmla="*/ 46 w 52"/>
                  <a:gd name="T9" fmla="*/ 43 h 51"/>
                  <a:gd name="T10" fmla="*/ 46 w 52"/>
                  <a:gd name="T11" fmla="*/ 40 h 51"/>
                  <a:gd name="T12" fmla="*/ 46 w 52"/>
                  <a:gd name="T13" fmla="*/ 34 h 51"/>
                  <a:gd name="T14" fmla="*/ 52 w 52"/>
                  <a:gd name="T15" fmla="*/ 31 h 51"/>
                  <a:gd name="T16" fmla="*/ 52 w 52"/>
                  <a:gd name="T17" fmla="*/ 25 h 51"/>
                  <a:gd name="T18" fmla="*/ 52 w 52"/>
                  <a:gd name="T19" fmla="*/ 23 h 51"/>
                  <a:gd name="T20" fmla="*/ 46 w 52"/>
                  <a:gd name="T21" fmla="*/ 17 h 51"/>
                  <a:gd name="T22" fmla="*/ 46 w 52"/>
                  <a:gd name="T23" fmla="*/ 11 h 51"/>
                  <a:gd name="T24" fmla="*/ 46 w 52"/>
                  <a:gd name="T25" fmla="*/ 8 h 51"/>
                  <a:gd name="T26" fmla="*/ 40 w 52"/>
                  <a:gd name="T27" fmla="*/ 5 h 51"/>
                  <a:gd name="T28" fmla="*/ 37 w 52"/>
                  <a:gd name="T29" fmla="*/ 3 h 51"/>
                  <a:gd name="T30" fmla="*/ 35 w 52"/>
                  <a:gd name="T31" fmla="*/ 0 h 51"/>
                  <a:gd name="T32" fmla="*/ 29 w 52"/>
                  <a:gd name="T33" fmla="*/ 0 h 51"/>
                  <a:gd name="T34" fmla="*/ 23 w 52"/>
                  <a:gd name="T35" fmla="*/ 0 h 51"/>
                  <a:gd name="T36" fmla="*/ 20 w 52"/>
                  <a:gd name="T37" fmla="*/ 0 h 51"/>
                  <a:gd name="T38" fmla="*/ 15 w 52"/>
                  <a:gd name="T39" fmla="*/ 3 h 51"/>
                  <a:gd name="T40" fmla="*/ 12 w 52"/>
                  <a:gd name="T41" fmla="*/ 3 h 51"/>
                  <a:gd name="T42" fmla="*/ 9 w 52"/>
                  <a:gd name="T43" fmla="*/ 8 h 51"/>
                  <a:gd name="T44" fmla="*/ 3 w 52"/>
                  <a:gd name="T45" fmla="*/ 11 h 51"/>
                  <a:gd name="T46" fmla="*/ 3 w 52"/>
                  <a:gd name="T47" fmla="*/ 14 h 51"/>
                  <a:gd name="T48" fmla="*/ 0 w 52"/>
                  <a:gd name="T49" fmla="*/ 20 h 51"/>
                  <a:gd name="T50" fmla="*/ 0 w 52"/>
                  <a:gd name="T51" fmla="*/ 23 h 51"/>
                  <a:gd name="T52" fmla="*/ 0 w 52"/>
                  <a:gd name="T53" fmla="*/ 28 h 51"/>
                  <a:gd name="T54" fmla="*/ 0 w 52"/>
                  <a:gd name="T55" fmla="*/ 31 h 51"/>
                  <a:gd name="T56" fmla="*/ 3 w 52"/>
                  <a:gd name="T57" fmla="*/ 34 h 51"/>
                  <a:gd name="T58" fmla="*/ 3 w 52"/>
                  <a:gd name="T59" fmla="*/ 40 h 51"/>
                  <a:gd name="T60" fmla="*/ 9 w 52"/>
                  <a:gd name="T61" fmla="*/ 46 h 51"/>
                  <a:gd name="T62" fmla="*/ 12 w 52"/>
                  <a:gd name="T63" fmla="*/ 48 h 51"/>
                  <a:gd name="T64" fmla="*/ 17 w 52"/>
                  <a:gd name="T65" fmla="*/ 51 h 51"/>
                  <a:gd name="T66" fmla="*/ 20 w 52"/>
                  <a:gd name="T67" fmla="*/ 51 h 51"/>
                  <a:gd name="T68" fmla="*/ 23 w 52"/>
                  <a:gd name="T69" fmla="*/ 37 h 51"/>
                  <a:gd name="T70" fmla="*/ 20 w 52"/>
                  <a:gd name="T71" fmla="*/ 34 h 51"/>
                  <a:gd name="T72" fmla="*/ 17 w 52"/>
                  <a:gd name="T73" fmla="*/ 34 h 51"/>
                  <a:gd name="T74" fmla="*/ 17 w 52"/>
                  <a:gd name="T75" fmla="*/ 31 h 51"/>
                  <a:gd name="T76" fmla="*/ 15 w 52"/>
                  <a:gd name="T77" fmla="*/ 28 h 51"/>
                  <a:gd name="T78" fmla="*/ 15 w 52"/>
                  <a:gd name="T79" fmla="*/ 25 h 51"/>
                  <a:gd name="T80" fmla="*/ 15 w 52"/>
                  <a:gd name="T81" fmla="*/ 23 h 51"/>
                  <a:gd name="T82" fmla="*/ 17 w 52"/>
                  <a:gd name="T83" fmla="*/ 20 h 51"/>
                  <a:gd name="T84" fmla="*/ 17 w 52"/>
                  <a:gd name="T85" fmla="*/ 17 h 51"/>
                  <a:gd name="T86" fmla="*/ 20 w 52"/>
                  <a:gd name="T87" fmla="*/ 17 h 51"/>
                  <a:gd name="T88" fmla="*/ 23 w 52"/>
                  <a:gd name="T89" fmla="*/ 14 h 51"/>
                  <a:gd name="T90" fmla="*/ 26 w 52"/>
                  <a:gd name="T91" fmla="*/ 14 h 51"/>
                  <a:gd name="T92" fmla="*/ 29 w 52"/>
                  <a:gd name="T93" fmla="*/ 14 h 51"/>
                  <a:gd name="T94" fmla="*/ 29 w 52"/>
                  <a:gd name="T95" fmla="*/ 17 h 51"/>
                  <a:gd name="T96" fmla="*/ 35 w 52"/>
                  <a:gd name="T97" fmla="*/ 17 h 51"/>
                  <a:gd name="T98" fmla="*/ 35 w 52"/>
                  <a:gd name="T99" fmla="*/ 20 h 51"/>
                  <a:gd name="T100" fmla="*/ 37 w 52"/>
                  <a:gd name="T101" fmla="*/ 23 h 51"/>
                  <a:gd name="T102" fmla="*/ 37 w 52"/>
                  <a:gd name="T103" fmla="*/ 28 h 51"/>
                  <a:gd name="T104" fmla="*/ 35 w 52"/>
                  <a:gd name="T105" fmla="*/ 31 h 51"/>
                  <a:gd name="T106" fmla="*/ 35 w 52"/>
                  <a:gd name="T107" fmla="*/ 34 h 51"/>
                  <a:gd name="T108" fmla="*/ 29 w 52"/>
                  <a:gd name="T109" fmla="*/ 34 h 51"/>
                  <a:gd name="T110" fmla="*/ 29 w 52"/>
                  <a:gd name="T111" fmla="*/ 34 h 51"/>
                  <a:gd name="T112" fmla="*/ 26 w 52"/>
                  <a:gd name="T113" fmla="*/ 37 h 51"/>
                  <a:gd name="T114" fmla="*/ 23 w 52"/>
                  <a:gd name="T115" fmla="*/ 51 h 5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"/>
                  <a:gd name="T175" fmla="*/ 0 h 51"/>
                  <a:gd name="T176" fmla="*/ 52 w 52"/>
                  <a:gd name="T177" fmla="*/ 51 h 5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" h="51">
                    <a:moveTo>
                      <a:pt x="23" y="51"/>
                    </a:moveTo>
                    <a:lnTo>
                      <a:pt x="26" y="51"/>
                    </a:lnTo>
                    <a:lnTo>
                      <a:pt x="29" y="51"/>
                    </a:lnTo>
                    <a:lnTo>
                      <a:pt x="35" y="51"/>
                    </a:lnTo>
                    <a:lnTo>
                      <a:pt x="37" y="48"/>
                    </a:lnTo>
                    <a:lnTo>
                      <a:pt x="40" y="46"/>
                    </a:lnTo>
                    <a:lnTo>
                      <a:pt x="43" y="46"/>
                    </a:lnTo>
                    <a:lnTo>
                      <a:pt x="46" y="43"/>
                    </a:lnTo>
                    <a:lnTo>
                      <a:pt x="46" y="40"/>
                    </a:lnTo>
                    <a:lnTo>
                      <a:pt x="46" y="34"/>
                    </a:lnTo>
                    <a:lnTo>
                      <a:pt x="49" y="31"/>
                    </a:lnTo>
                    <a:lnTo>
                      <a:pt x="52" y="31"/>
                    </a:lnTo>
                    <a:lnTo>
                      <a:pt x="52" y="28"/>
                    </a:lnTo>
                    <a:lnTo>
                      <a:pt x="52" y="25"/>
                    </a:lnTo>
                    <a:lnTo>
                      <a:pt x="52" y="23"/>
                    </a:lnTo>
                    <a:lnTo>
                      <a:pt x="49" y="20"/>
                    </a:lnTo>
                    <a:lnTo>
                      <a:pt x="46" y="17"/>
                    </a:lnTo>
                    <a:lnTo>
                      <a:pt x="46" y="14"/>
                    </a:lnTo>
                    <a:lnTo>
                      <a:pt x="46" y="11"/>
                    </a:lnTo>
                    <a:lnTo>
                      <a:pt x="46" y="8"/>
                    </a:lnTo>
                    <a:lnTo>
                      <a:pt x="43" y="8"/>
                    </a:lnTo>
                    <a:lnTo>
                      <a:pt x="40" y="5"/>
                    </a:lnTo>
                    <a:lnTo>
                      <a:pt x="37" y="3"/>
                    </a:lnTo>
                    <a:lnTo>
                      <a:pt x="35" y="3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6" y="8"/>
                    </a:lnTo>
                    <a:lnTo>
                      <a:pt x="3" y="11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3" y="40"/>
                    </a:lnTo>
                    <a:lnTo>
                      <a:pt x="6" y="43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51"/>
                    </a:lnTo>
                    <a:lnTo>
                      <a:pt x="17" y="51"/>
                    </a:lnTo>
                    <a:lnTo>
                      <a:pt x="20" y="51"/>
                    </a:lnTo>
                    <a:lnTo>
                      <a:pt x="23" y="51"/>
                    </a:lnTo>
                    <a:lnTo>
                      <a:pt x="23" y="37"/>
                    </a:lnTo>
                    <a:lnTo>
                      <a:pt x="20" y="34"/>
                    </a:lnTo>
                    <a:lnTo>
                      <a:pt x="17" y="34"/>
                    </a:lnTo>
                    <a:lnTo>
                      <a:pt x="17" y="31"/>
                    </a:lnTo>
                    <a:lnTo>
                      <a:pt x="15" y="31"/>
                    </a:lnTo>
                    <a:lnTo>
                      <a:pt x="15" y="28"/>
                    </a:lnTo>
                    <a:lnTo>
                      <a:pt x="15" y="25"/>
                    </a:lnTo>
                    <a:lnTo>
                      <a:pt x="15" y="23"/>
                    </a:lnTo>
                    <a:lnTo>
                      <a:pt x="15" y="20"/>
                    </a:lnTo>
                    <a:lnTo>
                      <a:pt x="17" y="20"/>
                    </a:lnTo>
                    <a:lnTo>
                      <a:pt x="17" y="17"/>
                    </a:lnTo>
                    <a:lnTo>
                      <a:pt x="20" y="17"/>
                    </a:lnTo>
                    <a:lnTo>
                      <a:pt x="20" y="14"/>
                    </a:lnTo>
                    <a:lnTo>
                      <a:pt x="23" y="14"/>
                    </a:lnTo>
                    <a:lnTo>
                      <a:pt x="26" y="14"/>
                    </a:lnTo>
                    <a:lnTo>
                      <a:pt x="29" y="14"/>
                    </a:lnTo>
                    <a:lnTo>
                      <a:pt x="29" y="17"/>
                    </a:lnTo>
                    <a:lnTo>
                      <a:pt x="32" y="17"/>
                    </a:lnTo>
                    <a:lnTo>
                      <a:pt x="35" y="17"/>
                    </a:lnTo>
                    <a:lnTo>
                      <a:pt x="35" y="20"/>
                    </a:lnTo>
                    <a:lnTo>
                      <a:pt x="35" y="23"/>
                    </a:lnTo>
                    <a:lnTo>
                      <a:pt x="37" y="23"/>
                    </a:lnTo>
                    <a:lnTo>
                      <a:pt x="37" y="25"/>
                    </a:lnTo>
                    <a:lnTo>
                      <a:pt x="37" y="28"/>
                    </a:lnTo>
                    <a:lnTo>
                      <a:pt x="35" y="28"/>
                    </a:lnTo>
                    <a:lnTo>
                      <a:pt x="35" y="31"/>
                    </a:lnTo>
                    <a:lnTo>
                      <a:pt x="35" y="34"/>
                    </a:lnTo>
                    <a:lnTo>
                      <a:pt x="32" y="34"/>
                    </a:lnTo>
                    <a:lnTo>
                      <a:pt x="29" y="34"/>
                    </a:lnTo>
                    <a:lnTo>
                      <a:pt x="26" y="37"/>
                    </a:lnTo>
                    <a:lnTo>
                      <a:pt x="23" y="37"/>
                    </a:lnTo>
                    <a:lnTo>
                      <a:pt x="23" y="51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64" name="Freeform 364"/>
              <p:cNvSpPr>
                <a:spLocks/>
              </p:cNvSpPr>
              <p:nvPr/>
            </p:nvSpPr>
            <p:spPr bwMode="auto">
              <a:xfrm>
                <a:off x="1637" y="3146"/>
                <a:ext cx="52" cy="51"/>
              </a:xfrm>
              <a:custGeom>
                <a:avLst/>
                <a:gdLst>
                  <a:gd name="T0" fmla="*/ 26 w 52"/>
                  <a:gd name="T1" fmla="*/ 51 h 51"/>
                  <a:gd name="T2" fmla="*/ 29 w 52"/>
                  <a:gd name="T3" fmla="*/ 51 h 51"/>
                  <a:gd name="T4" fmla="*/ 35 w 52"/>
                  <a:gd name="T5" fmla="*/ 51 h 51"/>
                  <a:gd name="T6" fmla="*/ 40 w 52"/>
                  <a:gd name="T7" fmla="*/ 46 h 51"/>
                  <a:gd name="T8" fmla="*/ 46 w 52"/>
                  <a:gd name="T9" fmla="*/ 43 h 51"/>
                  <a:gd name="T10" fmla="*/ 46 w 52"/>
                  <a:gd name="T11" fmla="*/ 40 h 51"/>
                  <a:gd name="T12" fmla="*/ 46 w 52"/>
                  <a:gd name="T13" fmla="*/ 34 h 51"/>
                  <a:gd name="T14" fmla="*/ 52 w 52"/>
                  <a:gd name="T15" fmla="*/ 31 h 51"/>
                  <a:gd name="T16" fmla="*/ 52 w 52"/>
                  <a:gd name="T17" fmla="*/ 25 h 51"/>
                  <a:gd name="T18" fmla="*/ 52 w 52"/>
                  <a:gd name="T19" fmla="*/ 23 h 51"/>
                  <a:gd name="T20" fmla="*/ 46 w 52"/>
                  <a:gd name="T21" fmla="*/ 17 h 51"/>
                  <a:gd name="T22" fmla="*/ 46 w 52"/>
                  <a:gd name="T23" fmla="*/ 11 h 51"/>
                  <a:gd name="T24" fmla="*/ 46 w 52"/>
                  <a:gd name="T25" fmla="*/ 8 h 51"/>
                  <a:gd name="T26" fmla="*/ 40 w 52"/>
                  <a:gd name="T27" fmla="*/ 5 h 51"/>
                  <a:gd name="T28" fmla="*/ 37 w 52"/>
                  <a:gd name="T29" fmla="*/ 3 h 51"/>
                  <a:gd name="T30" fmla="*/ 35 w 52"/>
                  <a:gd name="T31" fmla="*/ 0 h 51"/>
                  <a:gd name="T32" fmla="*/ 29 w 52"/>
                  <a:gd name="T33" fmla="*/ 0 h 51"/>
                  <a:gd name="T34" fmla="*/ 23 w 52"/>
                  <a:gd name="T35" fmla="*/ 0 h 51"/>
                  <a:gd name="T36" fmla="*/ 20 w 52"/>
                  <a:gd name="T37" fmla="*/ 0 h 51"/>
                  <a:gd name="T38" fmla="*/ 15 w 52"/>
                  <a:gd name="T39" fmla="*/ 3 h 51"/>
                  <a:gd name="T40" fmla="*/ 12 w 52"/>
                  <a:gd name="T41" fmla="*/ 3 h 51"/>
                  <a:gd name="T42" fmla="*/ 9 w 52"/>
                  <a:gd name="T43" fmla="*/ 8 h 51"/>
                  <a:gd name="T44" fmla="*/ 3 w 52"/>
                  <a:gd name="T45" fmla="*/ 11 h 51"/>
                  <a:gd name="T46" fmla="*/ 3 w 52"/>
                  <a:gd name="T47" fmla="*/ 14 h 51"/>
                  <a:gd name="T48" fmla="*/ 0 w 52"/>
                  <a:gd name="T49" fmla="*/ 20 h 51"/>
                  <a:gd name="T50" fmla="*/ 0 w 52"/>
                  <a:gd name="T51" fmla="*/ 23 h 51"/>
                  <a:gd name="T52" fmla="*/ 0 w 52"/>
                  <a:gd name="T53" fmla="*/ 28 h 51"/>
                  <a:gd name="T54" fmla="*/ 0 w 52"/>
                  <a:gd name="T55" fmla="*/ 31 h 51"/>
                  <a:gd name="T56" fmla="*/ 3 w 52"/>
                  <a:gd name="T57" fmla="*/ 34 h 51"/>
                  <a:gd name="T58" fmla="*/ 3 w 52"/>
                  <a:gd name="T59" fmla="*/ 40 h 51"/>
                  <a:gd name="T60" fmla="*/ 9 w 52"/>
                  <a:gd name="T61" fmla="*/ 46 h 51"/>
                  <a:gd name="T62" fmla="*/ 12 w 52"/>
                  <a:gd name="T63" fmla="*/ 48 h 51"/>
                  <a:gd name="T64" fmla="*/ 17 w 52"/>
                  <a:gd name="T65" fmla="*/ 51 h 51"/>
                  <a:gd name="T66" fmla="*/ 20 w 52"/>
                  <a:gd name="T67" fmla="*/ 51 h 51"/>
                  <a:gd name="T68" fmla="*/ 23 w 52"/>
                  <a:gd name="T69" fmla="*/ 37 h 51"/>
                  <a:gd name="T70" fmla="*/ 20 w 52"/>
                  <a:gd name="T71" fmla="*/ 34 h 51"/>
                  <a:gd name="T72" fmla="*/ 17 w 52"/>
                  <a:gd name="T73" fmla="*/ 34 h 51"/>
                  <a:gd name="T74" fmla="*/ 17 w 52"/>
                  <a:gd name="T75" fmla="*/ 31 h 51"/>
                  <a:gd name="T76" fmla="*/ 15 w 52"/>
                  <a:gd name="T77" fmla="*/ 28 h 51"/>
                  <a:gd name="T78" fmla="*/ 15 w 52"/>
                  <a:gd name="T79" fmla="*/ 25 h 51"/>
                  <a:gd name="T80" fmla="*/ 15 w 52"/>
                  <a:gd name="T81" fmla="*/ 23 h 51"/>
                  <a:gd name="T82" fmla="*/ 17 w 52"/>
                  <a:gd name="T83" fmla="*/ 20 h 51"/>
                  <a:gd name="T84" fmla="*/ 17 w 52"/>
                  <a:gd name="T85" fmla="*/ 17 h 51"/>
                  <a:gd name="T86" fmla="*/ 20 w 52"/>
                  <a:gd name="T87" fmla="*/ 17 h 51"/>
                  <a:gd name="T88" fmla="*/ 23 w 52"/>
                  <a:gd name="T89" fmla="*/ 14 h 51"/>
                  <a:gd name="T90" fmla="*/ 26 w 52"/>
                  <a:gd name="T91" fmla="*/ 14 h 51"/>
                  <a:gd name="T92" fmla="*/ 29 w 52"/>
                  <a:gd name="T93" fmla="*/ 14 h 51"/>
                  <a:gd name="T94" fmla="*/ 29 w 52"/>
                  <a:gd name="T95" fmla="*/ 17 h 51"/>
                  <a:gd name="T96" fmla="*/ 35 w 52"/>
                  <a:gd name="T97" fmla="*/ 17 h 51"/>
                  <a:gd name="T98" fmla="*/ 35 w 52"/>
                  <a:gd name="T99" fmla="*/ 20 h 51"/>
                  <a:gd name="T100" fmla="*/ 37 w 52"/>
                  <a:gd name="T101" fmla="*/ 23 h 51"/>
                  <a:gd name="T102" fmla="*/ 37 w 52"/>
                  <a:gd name="T103" fmla="*/ 28 h 51"/>
                  <a:gd name="T104" fmla="*/ 35 w 52"/>
                  <a:gd name="T105" fmla="*/ 31 h 51"/>
                  <a:gd name="T106" fmla="*/ 35 w 52"/>
                  <a:gd name="T107" fmla="*/ 34 h 51"/>
                  <a:gd name="T108" fmla="*/ 29 w 52"/>
                  <a:gd name="T109" fmla="*/ 34 h 51"/>
                  <a:gd name="T110" fmla="*/ 29 w 52"/>
                  <a:gd name="T111" fmla="*/ 34 h 51"/>
                  <a:gd name="T112" fmla="*/ 26 w 52"/>
                  <a:gd name="T113" fmla="*/ 37 h 51"/>
                  <a:gd name="T114" fmla="*/ 23 w 52"/>
                  <a:gd name="T115" fmla="*/ 51 h 5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"/>
                  <a:gd name="T175" fmla="*/ 0 h 51"/>
                  <a:gd name="T176" fmla="*/ 52 w 52"/>
                  <a:gd name="T177" fmla="*/ 51 h 5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" h="51">
                    <a:moveTo>
                      <a:pt x="23" y="51"/>
                    </a:moveTo>
                    <a:lnTo>
                      <a:pt x="26" y="51"/>
                    </a:lnTo>
                    <a:lnTo>
                      <a:pt x="29" y="51"/>
                    </a:lnTo>
                    <a:lnTo>
                      <a:pt x="35" y="51"/>
                    </a:lnTo>
                    <a:lnTo>
                      <a:pt x="37" y="48"/>
                    </a:lnTo>
                    <a:lnTo>
                      <a:pt x="40" y="46"/>
                    </a:lnTo>
                    <a:lnTo>
                      <a:pt x="43" y="46"/>
                    </a:lnTo>
                    <a:lnTo>
                      <a:pt x="46" y="43"/>
                    </a:lnTo>
                    <a:lnTo>
                      <a:pt x="46" y="40"/>
                    </a:lnTo>
                    <a:lnTo>
                      <a:pt x="46" y="34"/>
                    </a:lnTo>
                    <a:lnTo>
                      <a:pt x="49" y="31"/>
                    </a:lnTo>
                    <a:lnTo>
                      <a:pt x="52" y="31"/>
                    </a:lnTo>
                    <a:lnTo>
                      <a:pt x="52" y="28"/>
                    </a:lnTo>
                    <a:lnTo>
                      <a:pt x="52" y="25"/>
                    </a:lnTo>
                    <a:lnTo>
                      <a:pt x="52" y="23"/>
                    </a:lnTo>
                    <a:lnTo>
                      <a:pt x="49" y="20"/>
                    </a:lnTo>
                    <a:lnTo>
                      <a:pt x="46" y="17"/>
                    </a:lnTo>
                    <a:lnTo>
                      <a:pt x="46" y="14"/>
                    </a:lnTo>
                    <a:lnTo>
                      <a:pt x="46" y="11"/>
                    </a:lnTo>
                    <a:lnTo>
                      <a:pt x="46" y="8"/>
                    </a:lnTo>
                    <a:lnTo>
                      <a:pt x="43" y="8"/>
                    </a:lnTo>
                    <a:lnTo>
                      <a:pt x="40" y="5"/>
                    </a:lnTo>
                    <a:lnTo>
                      <a:pt x="37" y="3"/>
                    </a:lnTo>
                    <a:lnTo>
                      <a:pt x="35" y="3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6" y="8"/>
                    </a:lnTo>
                    <a:lnTo>
                      <a:pt x="3" y="11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3" y="40"/>
                    </a:lnTo>
                    <a:lnTo>
                      <a:pt x="6" y="43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51"/>
                    </a:lnTo>
                    <a:lnTo>
                      <a:pt x="17" y="51"/>
                    </a:lnTo>
                    <a:lnTo>
                      <a:pt x="20" y="51"/>
                    </a:lnTo>
                    <a:lnTo>
                      <a:pt x="23" y="51"/>
                    </a:lnTo>
                    <a:lnTo>
                      <a:pt x="23" y="37"/>
                    </a:lnTo>
                    <a:lnTo>
                      <a:pt x="20" y="34"/>
                    </a:lnTo>
                    <a:lnTo>
                      <a:pt x="17" y="34"/>
                    </a:lnTo>
                    <a:lnTo>
                      <a:pt x="17" y="31"/>
                    </a:lnTo>
                    <a:lnTo>
                      <a:pt x="15" y="31"/>
                    </a:lnTo>
                    <a:lnTo>
                      <a:pt x="15" y="28"/>
                    </a:lnTo>
                    <a:lnTo>
                      <a:pt x="15" y="25"/>
                    </a:lnTo>
                    <a:lnTo>
                      <a:pt x="15" y="23"/>
                    </a:lnTo>
                    <a:lnTo>
                      <a:pt x="15" y="20"/>
                    </a:lnTo>
                    <a:lnTo>
                      <a:pt x="17" y="20"/>
                    </a:lnTo>
                    <a:lnTo>
                      <a:pt x="17" y="17"/>
                    </a:lnTo>
                    <a:lnTo>
                      <a:pt x="20" y="17"/>
                    </a:lnTo>
                    <a:lnTo>
                      <a:pt x="20" y="14"/>
                    </a:lnTo>
                    <a:lnTo>
                      <a:pt x="23" y="14"/>
                    </a:lnTo>
                    <a:lnTo>
                      <a:pt x="26" y="14"/>
                    </a:lnTo>
                    <a:lnTo>
                      <a:pt x="29" y="14"/>
                    </a:lnTo>
                    <a:lnTo>
                      <a:pt x="29" y="17"/>
                    </a:lnTo>
                    <a:lnTo>
                      <a:pt x="32" y="17"/>
                    </a:lnTo>
                    <a:lnTo>
                      <a:pt x="35" y="17"/>
                    </a:lnTo>
                    <a:lnTo>
                      <a:pt x="35" y="20"/>
                    </a:lnTo>
                    <a:lnTo>
                      <a:pt x="35" y="23"/>
                    </a:lnTo>
                    <a:lnTo>
                      <a:pt x="37" y="23"/>
                    </a:lnTo>
                    <a:lnTo>
                      <a:pt x="37" y="25"/>
                    </a:lnTo>
                    <a:lnTo>
                      <a:pt x="37" y="28"/>
                    </a:lnTo>
                    <a:lnTo>
                      <a:pt x="35" y="28"/>
                    </a:lnTo>
                    <a:lnTo>
                      <a:pt x="35" y="31"/>
                    </a:lnTo>
                    <a:lnTo>
                      <a:pt x="35" y="34"/>
                    </a:lnTo>
                    <a:lnTo>
                      <a:pt x="32" y="34"/>
                    </a:lnTo>
                    <a:lnTo>
                      <a:pt x="29" y="34"/>
                    </a:lnTo>
                    <a:lnTo>
                      <a:pt x="26" y="37"/>
                    </a:lnTo>
                    <a:lnTo>
                      <a:pt x="23" y="37"/>
                    </a:lnTo>
                    <a:lnTo>
                      <a:pt x="23" y="51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571" name="Group 365"/>
            <p:cNvGrpSpPr>
              <a:grpSpLocks/>
            </p:cNvGrpSpPr>
            <p:nvPr/>
          </p:nvGrpSpPr>
          <p:grpSpPr bwMode="auto">
            <a:xfrm>
              <a:off x="1296" y="2274"/>
              <a:ext cx="41" cy="41"/>
              <a:chOff x="1548" y="3146"/>
              <a:chExt cx="55" cy="51"/>
            </a:xfrm>
          </p:grpSpPr>
          <p:sp>
            <p:nvSpPr>
              <p:cNvPr id="17761" name="Freeform 366"/>
              <p:cNvSpPr>
                <a:spLocks/>
              </p:cNvSpPr>
              <p:nvPr/>
            </p:nvSpPr>
            <p:spPr bwMode="auto">
              <a:xfrm>
                <a:off x="1548" y="3146"/>
                <a:ext cx="55" cy="51"/>
              </a:xfrm>
              <a:custGeom>
                <a:avLst/>
                <a:gdLst>
                  <a:gd name="T0" fmla="*/ 29 w 55"/>
                  <a:gd name="T1" fmla="*/ 51 h 51"/>
                  <a:gd name="T2" fmla="*/ 32 w 55"/>
                  <a:gd name="T3" fmla="*/ 51 h 51"/>
                  <a:gd name="T4" fmla="*/ 38 w 55"/>
                  <a:gd name="T5" fmla="*/ 51 h 51"/>
                  <a:gd name="T6" fmla="*/ 43 w 55"/>
                  <a:gd name="T7" fmla="*/ 46 h 51"/>
                  <a:gd name="T8" fmla="*/ 46 w 55"/>
                  <a:gd name="T9" fmla="*/ 43 h 51"/>
                  <a:gd name="T10" fmla="*/ 49 w 55"/>
                  <a:gd name="T11" fmla="*/ 40 h 51"/>
                  <a:gd name="T12" fmla="*/ 49 w 55"/>
                  <a:gd name="T13" fmla="*/ 34 h 51"/>
                  <a:gd name="T14" fmla="*/ 52 w 55"/>
                  <a:gd name="T15" fmla="*/ 31 h 51"/>
                  <a:gd name="T16" fmla="*/ 55 w 55"/>
                  <a:gd name="T17" fmla="*/ 25 h 51"/>
                  <a:gd name="T18" fmla="*/ 52 w 55"/>
                  <a:gd name="T19" fmla="*/ 23 h 51"/>
                  <a:gd name="T20" fmla="*/ 49 w 55"/>
                  <a:gd name="T21" fmla="*/ 17 h 51"/>
                  <a:gd name="T22" fmla="*/ 49 w 55"/>
                  <a:gd name="T23" fmla="*/ 11 h 51"/>
                  <a:gd name="T24" fmla="*/ 46 w 55"/>
                  <a:gd name="T25" fmla="*/ 8 h 51"/>
                  <a:gd name="T26" fmla="*/ 43 w 55"/>
                  <a:gd name="T27" fmla="*/ 5 h 51"/>
                  <a:gd name="T28" fmla="*/ 40 w 55"/>
                  <a:gd name="T29" fmla="*/ 3 h 51"/>
                  <a:gd name="T30" fmla="*/ 35 w 55"/>
                  <a:gd name="T31" fmla="*/ 0 h 51"/>
                  <a:gd name="T32" fmla="*/ 32 w 55"/>
                  <a:gd name="T33" fmla="*/ 0 h 51"/>
                  <a:gd name="T34" fmla="*/ 26 w 55"/>
                  <a:gd name="T35" fmla="*/ 0 h 51"/>
                  <a:gd name="T36" fmla="*/ 20 w 55"/>
                  <a:gd name="T37" fmla="*/ 0 h 51"/>
                  <a:gd name="T38" fmla="*/ 18 w 55"/>
                  <a:gd name="T39" fmla="*/ 0 h 51"/>
                  <a:gd name="T40" fmla="*/ 15 w 55"/>
                  <a:gd name="T41" fmla="*/ 3 h 51"/>
                  <a:gd name="T42" fmla="*/ 12 w 55"/>
                  <a:gd name="T43" fmla="*/ 5 h 51"/>
                  <a:gd name="T44" fmla="*/ 6 w 55"/>
                  <a:gd name="T45" fmla="*/ 8 h 51"/>
                  <a:gd name="T46" fmla="*/ 6 w 55"/>
                  <a:gd name="T47" fmla="*/ 11 h 51"/>
                  <a:gd name="T48" fmla="*/ 3 w 55"/>
                  <a:gd name="T49" fmla="*/ 17 h 51"/>
                  <a:gd name="T50" fmla="*/ 0 w 55"/>
                  <a:gd name="T51" fmla="*/ 23 h 51"/>
                  <a:gd name="T52" fmla="*/ 0 w 55"/>
                  <a:gd name="T53" fmla="*/ 25 h 51"/>
                  <a:gd name="T54" fmla="*/ 0 w 55"/>
                  <a:gd name="T55" fmla="*/ 31 h 51"/>
                  <a:gd name="T56" fmla="*/ 3 w 55"/>
                  <a:gd name="T57" fmla="*/ 34 h 51"/>
                  <a:gd name="T58" fmla="*/ 6 w 55"/>
                  <a:gd name="T59" fmla="*/ 40 h 51"/>
                  <a:gd name="T60" fmla="*/ 6 w 55"/>
                  <a:gd name="T61" fmla="*/ 43 h 51"/>
                  <a:gd name="T62" fmla="*/ 12 w 55"/>
                  <a:gd name="T63" fmla="*/ 46 h 51"/>
                  <a:gd name="T64" fmla="*/ 15 w 55"/>
                  <a:gd name="T65" fmla="*/ 48 h 51"/>
                  <a:gd name="T66" fmla="*/ 18 w 55"/>
                  <a:gd name="T67" fmla="*/ 51 h 51"/>
                  <a:gd name="T68" fmla="*/ 23 w 55"/>
                  <a:gd name="T69" fmla="*/ 51 h 51"/>
                  <a:gd name="T70" fmla="*/ 26 w 55"/>
                  <a:gd name="T71" fmla="*/ 37 h 51"/>
                  <a:gd name="T72" fmla="*/ 29 w 55"/>
                  <a:gd name="T73" fmla="*/ 37 h 51"/>
                  <a:gd name="T74" fmla="*/ 32 w 55"/>
                  <a:gd name="T75" fmla="*/ 34 h 51"/>
                  <a:gd name="T76" fmla="*/ 35 w 55"/>
                  <a:gd name="T77" fmla="*/ 34 h 51"/>
                  <a:gd name="T78" fmla="*/ 38 w 55"/>
                  <a:gd name="T79" fmla="*/ 31 h 51"/>
                  <a:gd name="T80" fmla="*/ 38 w 55"/>
                  <a:gd name="T81" fmla="*/ 28 h 51"/>
                  <a:gd name="T82" fmla="*/ 38 w 55"/>
                  <a:gd name="T83" fmla="*/ 23 h 51"/>
                  <a:gd name="T84" fmla="*/ 38 w 55"/>
                  <a:gd name="T85" fmla="*/ 20 h 51"/>
                  <a:gd name="T86" fmla="*/ 35 w 55"/>
                  <a:gd name="T87" fmla="*/ 20 h 51"/>
                  <a:gd name="T88" fmla="*/ 35 w 55"/>
                  <a:gd name="T89" fmla="*/ 17 h 51"/>
                  <a:gd name="T90" fmla="*/ 32 w 55"/>
                  <a:gd name="T91" fmla="*/ 14 h 51"/>
                  <a:gd name="T92" fmla="*/ 29 w 55"/>
                  <a:gd name="T93" fmla="*/ 14 h 51"/>
                  <a:gd name="T94" fmla="*/ 26 w 55"/>
                  <a:gd name="T95" fmla="*/ 14 h 51"/>
                  <a:gd name="T96" fmla="*/ 23 w 55"/>
                  <a:gd name="T97" fmla="*/ 14 h 51"/>
                  <a:gd name="T98" fmla="*/ 20 w 55"/>
                  <a:gd name="T99" fmla="*/ 17 h 51"/>
                  <a:gd name="T100" fmla="*/ 18 w 55"/>
                  <a:gd name="T101" fmla="*/ 17 h 51"/>
                  <a:gd name="T102" fmla="*/ 18 w 55"/>
                  <a:gd name="T103" fmla="*/ 20 h 51"/>
                  <a:gd name="T104" fmla="*/ 15 w 55"/>
                  <a:gd name="T105" fmla="*/ 23 h 51"/>
                  <a:gd name="T106" fmla="*/ 15 w 55"/>
                  <a:gd name="T107" fmla="*/ 28 h 51"/>
                  <a:gd name="T108" fmla="*/ 18 w 55"/>
                  <a:gd name="T109" fmla="*/ 31 h 51"/>
                  <a:gd name="T110" fmla="*/ 18 w 55"/>
                  <a:gd name="T111" fmla="*/ 31 h 51"/>
                  <a:gd name="T112" fmla="*/ 20 w 55"/>
                  <a:gd name="T113" fmla="*/ 34 h 51"/>
                  <a:gd name="T114" fmla="*/ 20 w 55"/>
                  <a:gd name="T115" fmla="*/ 34 h 51"/>
                  <a:gd name="T116" fmla="*/ 23 w 55"/>
                  <a:gd name="T117" fmla="*/ 37 h 51"/>
                  <a:gd name="T118" fmla="*/ 26 w 55"/>
                  <a:gd name="T119" fmla="*/ 37 h 5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5"/>
                  <a:gd name="T181" fmla="*/ 0 h 51"/>
                  <a:gd name="T182" fmla="*/ 55 w 55"/>
                  <a:gd name="T183" fmla="*/ 51 h 5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5" h="51">
                    <a:moveTo>
                      <a:pt x="26" y="51"/>
                    </a:moveTo>
                    <a:lnTo>
                      <a:pt x="29" y="51"/>
                    </a:lnTo>
                    <a:lnTo>
                      <a:pt x="32" y="51"/>
                    </a:lnTo>
                    <a:lnTo>
                      <a:pt x="35" y="51"/>
                    </a:lnTo>
                    <a:lnTo>
                      <a:pt x="38" y="51"/>
                    </a:lnTo>
                    <a:lnTo>
                      <a:pt x="40" y="48"/>
                    </a:lnTo>
                    <a:lnTo>
                      <a:pt x="43" y="46"/>
                    </a:lnTo>
                    <a:lnTo>
                      <a:pt x="46" y="43"/>
                    </a:lnTo>
                    <a:lnTo>
                      <a:pt x="49" y="40"/>
                    </a:lnTo>
                    <a:lnTo>
                      <a:pt x="49" y="34"/>
                    </a:lnTo>
                    <a:lnTo>
                      <a:pt x="52" y="31"/>
                    </a:lnTo>
                    <a:lnTo>
                      <a:pt x="55" y="28"/>
                    </a:lnTo>
                    <a:lnTo>
                      <a:pt x="55" y="25"/>
                    </a:lnTo>
                    <a:lnTo>
                      <a:pt x="55" y="23"/>
                    </a:lnTo>
                    <a:lnTo>
                      <a:pt x="52" y="23"/>
                    </a:lnTo>
                    <a:lnTo>
                      <a:pt x="52" y="20"/>
                    </a:lnTo>
                    <a:lnTo>
                      <a:pt x="49" y="17"/>
                    </a:lnTo>
                    <a:lnTo>
                      <a:pt x="49" y="14"/>
                    </a:lnTo>
                    <a:lnTo>
                      <a:pt x="49" y="11"/>
                    </a:lnTo>
                    <a:lnTo>
                      <a:pt x="46" y="8"/>
                    </a:lnTo>
                    <a:lnTo>
                      <a:pt x="43" y="8"/>
                    </a:lnTo>
                    <a:lnTo>
                      <a:pt x="43" y="5"/>
                    </a:lnTo>
                    <a:lnTo>
                      <a:pt x="40" y="3"/>
                    </a:lnTo>
                    <a:lnTo>
                      <a:pt x="38" y="3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9" y="8"/>
                    </a:lnTo>
                    <a:lnTo>
                      <a:pt x="6" y="8"/>
                    </a:lnTo>
                    <a:lnTo>
                      <a:pt x="6" y="11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0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1"/>
                    </a:lnTo>
                    <a:lnTo>
                      <a:pt x="3" y="34"/>
                    </a:lnTo>
                    <a:lnTo>
                      <a:pt x="6" y="40"/>
                    </a:lnTo>
                    <a:lnTo>
                      <a:pt x="6" y="43"/>
                    </a:lnTo>
                    <a:lnTo>
                      <a:pt x="9" y="46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5" y="48"/>
                    </a:lnTo>
                    <a:lnTo>
                      <a:pt x="18" y="51"/>
                    </a:lnTo>
                    <a:lnTo>
                      <a:pt x="20" y="51"/>
                    </a:lnTo>
                    <a:lnTo>
                      <a:pt x="23" y="51"/>
                    </a:lnTo>
                    <a:lnTo>
                      <a:pt x="26" y="51"/>
                    </a:lnTo>
                    <a:lnTo>
                      <a:pt x="26" y="37"/>
                    </a:lnTo>
                    <a:lnTo>
                      <a:pt x="29" y="37"/>
                    </a:lnTo>
                    <a:lnTo>
                      <a:pt x="32" y="34"/>
                    </a:lnTo>
                    <a:lnTo>
                      <a:pt x="35" y="34"/>
                    </a:lnTo>
                    <a:lnTo>
                      <a:pt x="35" y="31"/>
                    </a:lnTo>
                    <a:lnTo>
                      <a:pt x="38" y="31"/>
                    </a:lnTo>
                    <a:lnTo>
                      <a:pt x="38" y="28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38" y="20"/>
                    </a:lnTo>
                    <a:lnTo>
                      <a:pt x="35" y="20"/>
                    </a:lnTo>
                    <a:lnTo>
                      <a:pt x="35" y="17"/>
                    </a:lnTo>
                    <a:lnTo>
                      <a:pt x="32" y="17"/>
                    </a:lnTo>
                    <a:lnTo>
                      <a:pt x="32" y="14"/>
                    </a:lnTo>
                    <a:lnTo>
                      <a:pt x="29" y="14"/>
                    </a:lnTo>
                    <a:lnTo>
                      <a:pt x="26" y="14"/>
                    </a:lnTo>
                    <a:lnTo>
                      <a:pt x="23" y="14"/>
                    </a:lnTo>
                    <a:lnTo>
                      <a:pt x="20" y="14"/>
                    </a:lnTo>
                    <a:lnTo>
                      <a:pt x="20" y="17"/>
                    </a:lnTo>
                    <a:lnTo>
                      <a:pt x="18" y="17"/>
                    </a:lnTo>
                    <a:lnTo>
                      <a:pt x="18" y="20"/>
                    </a:lnTo>
                    <a:lnTo>
                      <a:pt x="18" y="23"/>
                    </a:lnTo>
                    <a:lnTo>
                      <a:pt x="15" y="23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8" y="28"/>
                    </a:lnTo>
                    <a:lnTo>
                      <a:pt x="18" y="31"/>
                    </a:lnTo>
                    <a:lnTo>
                      <a:pt x="18" y="34"/>
                    </a:lnTo>
                    <a:lnTo>
                      <a:pt x="20" y="34"/>
                    </a:lnTo>
                    <a:lnTo>
                      <a:pt x="23" y="34"/>
                    </a:lnTo>
                    <a:lnTo>
                      <a:pt x="23" y="37"/>
                    </a:lnTo>
                    <a:lnTo>
                      <a:pt x="26" y="37"/>
                    </a:lnTo>
                    <a:lnTo>
                      <a:pt x="26" y="51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62" name="Freeform 367"/>
              <p:cNvSpPr>
                <a:spLocks/>
              </p:cNvSpPr>
              <p:nvPr/>
            </p:nvSpPr>
            <p:spPr bwMode="auto">
              <a:xfrm>
                <a:off x="1548" y="3146"/>
                <a:ext cx="55" cy="51"/>
              </a:xfrm>
              <a:custGeom>
                <a:avLst/>
                <a:gdLst>
                  <a:gd name="T0" fmla="*/ 29 w 55"/>
                  <a:gd name="T1" fmla="*/ 51 h 51"/>
                  <a:gd name="T2" fmla="*/ 32 w 55"/>
                  <a:gd name="T3" fmla="*/ 51 h 51"/>
                  <a:gd name="T4" fmla="*/ 38 w 55"/>
                  <a:gd name="T5" fmla="*/ 51 h 51"/>
                  <a:gd name="T6" fmla="*/ 43 w 55"/>
                  <a:gd name="T7" fmla="*/ 46 h 51"/>
                  <a:gd name="T8" fmla="*/ 46 w 55"/>
                  <a:gd name="T9" fmla="*/ 43 h 51"/>
                  <a:gd name="T10" fmla="*/ 49 w 55"/>
                  <a:gd name="T11" fmla="*/ 40 h 51"/>
                  <a:gd name="T12" fmla="*/ 49 w 55"/>
                  <a:gd name="T13" fmla="*/ 34 h 51"/>
                  <a:gd name="T14" fmla="*/ 52 w 55"/>
                  <a:gd name="T15" fmla="*/ 31 h 51"/>
                  <a:gd name="T16" fmla="*/ 55 w 55"/>
                  <a:gd name="T17" fmla="*/ 25 h 51"/>
                  <a:gd name="T18" fmla="*/ 52 w 55"/>
                  <a:gd name="T19" fmla="*/ 23 h 51"/>
                  <a:gd name="T20" fmla="*/ 49 w 55"/>
                  <a:gd name="T21" fmla="*/ 17 h 51"/>
                  <a:gd name="T22" fmla="*/ 49 w 55"/>
                  <a:gd name="T23" fmla="*/ 11 h 51"/>
                  <a:gd name="T24" fmla="*/ 46 w 55"/>
                  <a:gd name="T25" fmla="*/ 8 h 51"/>
                  <a:gd name="T26" fmla="*/ 43 w 55"/>
                  <a:gd name="T27" fmla="*/ 5 h 51"/>
                  <a:gd name="T28" fmla="*/ 40 w 55"/>
                  <a:gd name="T29" fmla="*/ 3 h 51"/>
                  <a:gd name="T30" fmla="*/ 35 w 55"/>
                  <a:gd name="T31" fmla="*/ 0 h 51"/>
                  <a:gd name="T32" fmla="*/ 32 w 55"/>
                  <a:gd name="T33" fmla="*/ 0 h 51"/>
                  <a:gd name="T34" fmla="*/ 26 w 55"/>
                  <a:gd name="T35" fmla="*/ 0 h 51"/>
                  <a:gd name="T36" fmla="*/ 20 w 55"/>
                  <a:gd name="T37" fmla="*/ 0 h 51"/>
                  <a:gd name="T38" fmla="*/ 18 w 55"/>
                  <a:gd name="T39" fmla="*/ 0 h 51"/>
                  <a:gd name="T40" fmla="*/ 15 w 55"/>
                  <a:gd name="T41" fmla="*/ 3 h 51"/>
                  <a:gd name="T42" fmla="*/ 12 w 55"/>
                  <a:gd name="T43" fmla="*/ 5 h 51"/>
                  <a:gd name="T44" fmla="*/ 6 w 55"/>
                  <a:gd name="T45" fmla="*/ 8 h 51"/>
                  <a:gd name="T46" fmla="*/ 6 w 55"/>
                  <a:gd name="T47" fmla="*/ 11 h 51"/>
                  <a:gd name="T48" fmla="*/ 3 w 55"/>
                  <a:gd name="T49" fmla="*/ 17 h 51"/>
                  <a:gd name="T50" fmla="*/ 0 w 55"/>
                  <a:gd name="T51" fmla="*/ 23 h 51"/>
                  <a:gd name="T52" fmla="*/ 0 w 55"/>
                  <a:gd name="T53" fmla="*/ 25 h 51"/>
                  <a:gd name="T54" fmla="*/ 0 w 55"/>
                  <a:gd name="T55" fmla="*/ 31 h 51"/>
                  <a:gd name="T56" fmla="*/ 3 w 55"/>
                  <a:gd name="T57" fmla="*/ 34 h 51"/>
                  <a:gd name="T58" fmla="*/ 6 w 55"/>
                  <a:gd name="T59" fmla="*/ 40 h 51"/>
                  <a:gd name="T60" fmla="*/ 6 w 55"/>
                  <a:gd name="T61" fmla="*/ 43 h 51"/>
                  <a:gd name="T62" fmla="*/ 12 w 55"/>
                  <a:gd name="T63" fmla="*/ 46 h 51"/>
                  <a:gd name="T64" fmla="*/ 15 w 55"/>
                  <a:gd name="T65" fmla="*/ 48 h 51"/>
                  <a:gd name="T66" fmla="*/ 18 w 55"/>
                  <a:gd name="T67" fmla="*/ 51 h 51"/>
                  <a:gd name="T68" fmla="*/ 23 w 55"/>
                  <a:gd name="T69" fmla="*/ 51 h 51"/>
                  <a:gd name="T70" fmla="*/ 26 w 55"/>
                  <a:gd name="T71" fmla="*/ 37 h 51"/>
                  <a:gd name="T72" fmla="*/ 29 w 55"/>
                  <a:gd name="T73" fmla="*/ 37 h 51"/>
                  <a:gd name="T74" fmla="*/ 32 w 55"/>
                  <a:gd name="T75" fmla="*/ 34 h 51"/>
                  <a:gd name="T76" fmla="*/ 35 w 55"/>
                  <a:gd name="T77" fmla="*/ 34 h 51"/>
                  <a:gd name="T78" fmla="*/ 38 w 55"/>
                  <a:gd name="T79" fmla="*/ 31 h 51"/>
                  <a:gd name="T80" fmla="*/ 38 w 55"/>
                  <a:gd name="T81" fmla="*/ 28 h 51"/>
                  <a:gd name="T82" fmla="*/ 38 w 55"/>
                  <a:gd name="T83" fmla="*/ 23 h 51"/>
                  <a:gd name="T84" fmla="*/ 38 w 55"/>
                  <a:gd name="T85" fmla="*/ 20 h 51"/>
                  <a:gd name="T86" fmla="*/ 35 w 55"/>
                  <a:gd name="T87" fmla="*/ 20 h 51"/>
                  <a:gd name="T88" fmla="*/ 35 w 55"/>
                  <a:gd name="T89" fmla="*/ 17 h 51"/>
                  <a:gd name="T90" fmla="*/ 32 w 55"/>
                  <a:gd name="T91" fmla="*/ 14 h 51"/>
                  <a:gd name="T92" fmla="*/ 29 w 55"/>
                  <a:gd name="T93" fmla="*/ 14 h 51"/>
                  <a:gd name="T94" fmla="*/ 26 w 55"/>
                  <a:gd name="T95" fmla="*/ 14 h 51"/>
                  <a:gd name="T96" fmla="*/ 23 w 55"/>
                  <a:gd name="T97" fmla="*/ 14 h 51"/>
                  <a:gd name="T98" fmla="*/ 20 w 55"/>
                  <a:gd name="T99" fmla="*/ 17 h 51"/>
                  <a:gd name="T100" fmla="*/ 18 w 55"/>
                  <a:gd name="T101" fmla="*/ 17 h 51"/>
                  <a:gd name="T102" fmla="*/ 18 w 55"/>
                  <a:gd name="T103" fmla="*/ 20 h 51"/>
                  <a:gd name="T104" fmla="*/ 15 w 55"/>
                  <a:gd name="T105" fmla="*/ 23 h 51"/>
                  <a:gd name="T106" fmla="*/ 15 w 55"/>
                  <a:gd name="T107" fmla="*/ 28 h 51"/>
                  <a:gd name="T108" fmla="*/ 18 w 55"/>
                  <a:gd name="T109" fmla="*/ 31 h 51"/>
                  <a:gd name="T110" fmla="*/ 18 w 55"/>
                  <a:gd name="T111" fmla="*/ 31 h 51"/>
                  <a:gd name="T112" fmla="*/ 20 w 55"/>
                  <a:gd name="T113" fmla="*/ 34 h 51"/>
                  <a:gd name="T114" fmla="*/ 20 w 55"/>
                  <a:gd name="T115" fmla="*/ 34 h 51"/>
                  <a:gd name="T116" fmla="*/ 23 w 55"/>
                  <a:gd name="T117" fmla="*/ 37 h 51"/>
                  <a:gd name="T118" fmla="*/ 26 w 55"/>
                  <a:gd name="T119" fmla="*/ 37 h 5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5"/>
                  <a:gd name="T181" fmla="*/ 0 h 51"/>
                  <a:gd name="T182" fmla="*/ 55 w 55"/>
                  <a:gd name="T183" fmla="*/ 51 h 5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5" h="51">
                    <a:moveTo>
                      <a:pt x="26" y="51"/>
                    </a:moveTo>
                    <a:lnTo>
                      <a:pt x="29" y="51"/>
                    </a:lnTo>
                    <a:lnTo>
                      <a:pt x="32" y="51"/>
                    </a:lnTo>
                    <a:lnTo>
                      <a:pt x="35" y="51"/>
                    </a:lnTo>
                    <a:lnTo>
                      <a:pt x="38" y="51"/>
                    </a:lnTo>
                    <a:lnTo>
                      <a:pt x="40" y="48"/>
                    </a:lnTo>
                    <a:lnTo>
                      <a:pt x="43" y="46"/>
                    </a:lnTo>
                    <a:lnTo>
                      <a:pt x="46" y="43"/>
                    </a:lnTo>
                    <a:lnTo>
                      <a:pt x="49" y="40"/>
                    </a:lnTo>
                    <a:lnTo>
                      <a:pt x="49" y="34"/>
                    </a:lnTo>
                    <a:lnTo>
                      <a:pt x="52" y="31"/>
                    </a:lnTo>
                    <a:lnTo>
                      <a:pt x="55" y="28"/>
                    </a:lnTo>
                    <a:lnTo>
                      <a:pt x="55" y="25"/>
                    </a:lnTo>
                    <a:lnTo>
                      <a:pt x="55" y="23"/>
                    </a:lnTo>
                    <a:lnTo>
                      <a:pt x="52" y="23"/>
                    </a:lnTo>
                    <a:lnTo>
                      <a:pt x="52" y="20"/>
                    </a:lnTo>
                    <a:lnTo>
                      <a:pt x="49" y="17"/>
                    </a:lnTo>
                    <a:lnTo>
                      <a:pt x="49" y="14"/>
                    </a:lnTo>
                    <a:lnTo>
                      <a:pt x="49" y="11"/>
                    </a:lnTo>
                    <a:lnTo>
                      <a:pt x="46" y="8"/>
                    </a:lnTo>
                    <a:lnTo>
                      <a:pt x="43" y="8"/>
                    </a:lnTo>
                    <a:lnTo>
                      <a:pt x="43" y="5"/>
                    </a:lnTo>
                    <a:lnTo>
                      <a:pt x="40" y="3"/>
                    </a:lnTo>
                    <a:lnTo>
                      <a:pt x="38" y="3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8" y="3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9" y="8"/>
                    </a:lnTo>
                    <a:lnTo>
                      <a:pt x="6" y="8"/>
                    </a:lnTo>
                    <a:lnTo>
                      <a:pt x="6" y="11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0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1"/>
                    </a:lnTo>
                    <a:lnTo>
                      <a:pt x="3" y="34"/>
                    </a:lnTo>
                    <a:lnTo>
                      <a:pt x="6" y="40"/>
                    </a:lnTo>
                    <a:lnTo>
                      <a:pt x="6" y="43"/>
                    </a:lnTo>
                    <a:lnTo>
                      <a:pt x="9" y="46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5" y="48"/>
                    </a:lnTo>
                    <a:lnTo>
                      <a:pt x="18" y="51"/>
                    </a:lnTo>
                    <a:lnTo>
                      <a:pt x="20" y="51"/>
                    </a:lnTo>
                    <a:lnTo>
                      <a:pt x="23" y="51"/>
                    </a:lnTo>
                    <a:lnTo>
                      <a:pt x="26" y="51"/>
                    </a:lnTo>
                    <a:lnTo>
                      <a:pt x="26" y="37"/>
                    </a:lnTo>
                    <a:lnTo>
                      <a:pt x="29" y="37"/>
                    </a:lnTo>
                    <a:lnTo>
                      <a:pt x="32" y="34"/>
                    </a:lnTo>
                    <a:lnTo>
                      <a:pt x="35" y="34"/>
                    </a:lnTo>
                    <a:lnTo>
                      <a:pt x="35" y="31"/>
                    </a:lnTo>
                    <a:lnTo>
                      <a:pt x="38" y="31"/>
                    </a:lnTo>
                    <a:lnTo>
                      <a:pt x="38" y="28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38" y="20"/>
                    </a:lnTo>
                    <a:lnTo>
                      <a:pt x="35" y="20"/>
                    </a:lnTo>
                    <a:lnTo>
                      <a:pt x="35" y="17"/>
                    </a:lnTo>
                    <a:lnTo>
                      <a:pt x="32" y="17"/>
                    </a:lnTo>
                    <a:lnTo>
                      <a:pt x="32" y="14"/>
                    </a:lnTo>
                    <a:lnTo>
                      <a:pt x="29" y="14"/>
                    </a:lnTo>
                    <a:lnTo>
                      <a:pt x="26" y="14"/>
                    </a:lnTo>
                    <a:lnTo>
                      <a:pt x="23" y="14"/>
                    </a:lnTo>
                    <a:lnTo>
                      <a:pt x="20" y="14"/>
                    </a:lnTo>
                    <a:lnTo>
                      <a:pt x="20" y="17"/>
                    </a:lnTo>
                    <a:lnTo>
                      <a:pt x="18" y="17"/>
                    </a:lnTo>
                    <a:lnTo>
                      <a:pt x="18" y="20"/>
                    </a:lnTo>
                    <a:lnTo>
                      <a:pt x="18" y="23"/>
                    </a:lnTo>
                    <a:lnTo>
                      <a:pt x="15" y="23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8" y="28"/>
                    </a:lnTo>
                    <a:lnTo>
                      <a:pt x="18" y="31"/>
                    </a:lnTo>
                    <a:lnTo>
                      <a:pt x="18" y="34"/>
                    </a:lnTo>
                    <a:lnTo>
                      <a:pt x="20" y="34"/>
                    </a:lnTo>
                    <a:lnTo>
                      <a:pt x="23" y="34"/>
                    </a:lnTo>
                    <a:lnTo>
                      <a:pt x="23" y="37"/>
                    </a:lnTo>
                    <a:lnTo>
                      <a:pt x="26" y="37"/>
                    </a:lnTo>
                    <a:lnTo>
                      <a:pt x="26" y="51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572" name="Group 368"/>
            <p:cNvGrpSpPr>
              <a:grpSpLocks/>
            </p:cNvGrpSpPr>
            <p:nvPr/>
          </p:nvGrpSpPr>
          <p:grpSpPr bwMode="auto">
            <a:xfrm>
              <a:off x="1223" y="2248"/>
              <a:ext cx="181" cy="63"/>
              <a:chOff x="1448" y="3114"/>
              <a:chExt cx="247" cy="78"/>
            </a:xfrm>
          </p:grpSpPr>
          <p:sp>
            <p:nvSpPr>
              <p:cNvPr id="17759" name="Freeform 369"/>
              <p:cNvSpPr>
                <a:spLocks/>
              </p:cNvSpPr>
              <p:nvPr/>
            </p:nvSpPr>
            <p:spPr bwMode="auto">
              <a:xfrm>
                <a:off x="1448" y="3114"/>
                <a:ext cx="247" cy="78"/>
              </a:xfrm>
              <a:custGeom>
                <a:avLst/>
                <a:gdLst>
                  <a:gd name="T0" fmla="*/ 83 w 247"/>
                  <a:gd name="T1" fmla="*/ 55 h 78"/>
                  <a:gd name="T2" fmla="*/ 80 w 247"/>
                  <a:gd name="T3" fmla="*/ 49 h 78"/>
                  <a:gd name="T4" fmla="*/ 83 w 247"/>
                  <a:gd name="T5" fmla="*/ 43 h 78"/>
                  <a:gd name="T6" fmla="*/ 83 w 247"/>
                  <a:gd name="T7" fmla="*/ 37 h 78"/>
                  <a:gd name="T8" fmla="*/ 86 w 247"/>
                  <a:gd name="T9" fmla="*/ 29 h 78"/>
                  <a:gd name="T10" fmla="*/ 89 w 247"/>
                  <a:gd name="T11" fmla="*/ 23 h 78"/>
                  <a:gd name="T12" fmla="*/ 95 w 247"/>
                  <a:gd name="T13" fmla="*/ 17 h 78"/>
                  <a:gd name="T14" fmla="*/ 100 w 247"/>
                  <a:gd name="T15" fmla="*/ 17 h 78"/>
                  <a:gd name="T16" fmla="*/ 106 w 247"/>
                  <a:gd name="T17" fmla="*/ 12 h 78"/>
                  <a:gd name="T18" fmla="*/ 112 w 247"/>
                  <a:gd name="T19" fmla="*/ 12 h 78"/>
                  <a:gd name="T20" fmla="*/ 118 w 247"/>
                  <a:gd name="T21" fmla="*/ 9 h 78"/>
                  <a:gd name="T22" fmla="*/ 126 w 247"/>
                  <a:gd name="T23" fmla="*/ 12 h 78"/>
                  <a:gd name="T24" fmla="*/ 132 w 247"/>
                  <a:gd name="T25" fmla="*/ 12 h 78"/>
                  <a:gd name="T26" fmla="*/ 138 w 247"/>
                  <a:gd name="T27" fmla="*/ 17 h 78"/>
                  <a:gd name="T28" fmla="*/ 143 w 247"/>
                  <a:gd name="T29" fmla="*/ 17 h 78"/>
                  <a:gd name="T30" fmla="*/ 146 w 247"/>
                  <a:gd name="T31" fmla="*/ 23 h 78"/>
                  <a:gd name="T32" fmla="*/ 149 w 247"/>
                  <a:gd name="T33" fmla="*/ 29 h 78"/>
                  <a:gd name="T34" fmla="*/ 152 w 247"/>
                  <a:gd name="T35" fmla="*/ 37 h 78"/>
                  <a:gd name="T36" fmla="*/ 155 w 247"/>
                  <a:gd name="T37" fmla="*/ 43 h 78"/>
                  <a:gd name="T38" fmla="*/ 161 w 247"/>
                  <a:gd name="T39" fmla="*/ 40 h 78"/>
                  <a:gd name="T40" fmla="*/ 166 w 247"/>
                  <a:gd name="T41" fmla="*/ 43 h 78"/>
                  <a:gd name="T42" fmla="*/ 169 w 247"/>
                  <a:gd name="T43" fmla="*/ 37 h 78"/>
                  <a:gd name="T44" fmla="*/ 172 w 247"/>
                  <a:gd name="T45" fmla="*/ 29 h 78"/>
                  <a:gd name="T46" fmla="*/ 175 w 247"/>
                  <a:gd name="T47" fmla="*/ 23 h 78"/>
                  <a:gd name="T48" fmla="*/ 181 w 247"/>
                  <a:gd name="T49" fmla="*/ 17 h 78"/>
                  <a:gd name="T50" fmla="*/ 183 w 247"/>
                  <a:gd name="T51" fmla="*/ 17 h 78"/>
                  <a:gd name="T52" fmla="*/ 192 w 247"/>
                  <a:gd name="T53" fmla="*/ 12 h 78"/>
                  <a:gd name="T54" fmla="*/ 198 w 247"/>
                  <a:gd name="T55" fmla="*/ 12 h 78"/>
                  <a:gd name="T56" fmla="*/ 204 w 247"/>
                  <a:gd name="T57" fmla="*/ 9 h 78"/>
                  <a:gd name="T58" fmla="*/ 209 w 247"/>
                  <a:gd name="T59" fmla="*/ 12 h 78"/>
                  <a:gd name="T60" fmla="*/ 218 w 247"/>
                  <a:gd name="T61" fmla="*/ 12 h 78"/>
                  <a:gd name="T62" fmla="*/ 224 w 247"/>
                  <a:gd name="T63" fmla="*/ 17 h 78"/>
                  <a:gd name="T64" fmla="*/ 226 w 247"/>
                  <a:gd name="T65" fmla="*/ 17 h 78"/>
                  <a:gd name="T66" fmla="*/ 232 w 247"/>
                  <a:gd name="T67" fmla="*/ 23 h 78"/>
                  <a:gd name="T68" fmla="*/ 235 w 247"/>
                  <a:gd name="T69" fmla="*/ 29 h 78"/>
                  <a:gd name="T70" fmla="*/ 238 w 247"/>
                  <a:gd name="T71" fmla="*/ 37 h 78"/>
                  <a:gd name="T72" fmla="*/ 241 w 247"/>
                  <a:gd name="T73" fmla="*/ 43 h 78"/>
                  <a:gd name="T74" fmla="*/ 241 w 247"/>
                  <a:gd name="T75" fmla="*/ 49 h 78"/>
                  <a:gd name="T76" fmla="*/ 241 w 247"/>
                  <a:gd name="T77" fmla="*/ 55 h 78"/>
                  <a:gd name="T78" fmla="*/ 238 w 247"/>
                  <a:gd name="T79" fmla="*/ 63 h 78"/>
                  <a:gd name="T80" fmla="*/ 244 w 247"/>
                  <a:gd name="T81" fmla="*/ 78 h 78"/>
                  <a:gd name="T82" fmla="*/ 247 w 247"/>
                  <a:gd name="T83" fmla="*/ 40 h 78"/>
                  <a:gd name="T84" fmla="*/ 244 w 247"/>
                  <a:gd name="T85" fmla="*/ 29 h 78"/>
                  <a:gd name="T86" fmla="*/ 238 w 247"/>
                  <a:gd name="T87" fmla="*/ 17 h 78"/>
                  <a:gd name="T88" fmla="*/ 235 w 247"/>
                  <a:gd name="T89" fmla="*/ 12 h 78"/>
                  <a:gd name="T90" fmla="*/ 181 w 247"/>
                  <a:gd name="T91" fmla="*/ 9 h 78"/>
                  <a:gd name="T92" fmla="*/ 83 w 247"/>
                  <a:gd name="T93" fmla="*/ 0 h 78"/>
                  <a:gd name="T94" fmla="*/ 20 w 247"/>
                  <a:gd name="T95" fmla="*/ 12 h 78"/>
                  <a:gd name="T96" fmla="*/ 0 w 247"/>
                  <a:gd name="T97" fmla="*/ 12 h 78"/>
                  <a:gd name="T98" fmla="*/ 66 w 247"/>
                  <a:gd name="T99" fmla="*/ 15 h 78"/>
                  <a:gd name="T100" fmla="*/ 69 w 247"/>
                  <a:gd name="T101" fmla="*/ 15 h 78"/>
                  <a:gd name="T102" fmla="*/ 72 w 247"/>
                  <a:gd name="T103" fmla="*/ 17 h 78"/>
                  <a:gd name="T104" fmla="*/ 72 w 247"/>
                  <a:gd name="T105" fmla="*/ 17 h 78"/>
                  <a:gd name="T106" fmla="*/ 72 w 247"/>
                  <a:gd name="T107" fmla="*/ 17 h 78"/>
                  <a:gd name="T108" fmla="*/ 74 w 247"/>
                  <a:gd name="T109" fmla="*/ 55 h 7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47"/>
                  <a:gd name="T166" fmla="*/ 0 h 78"/>
                  <a:gd name="T167" fmla="*/ 247 w 247"/>
                  <a:gd name="T168" fmla="*/ 78 h 7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47" h="78">
                    <a:moveTo>
                      <a:pt x="74" y="55"/>
                    </a:moveTo>
                    <a:lnTo>
                      <a:pt x="83" y="55"/>
                    </a:lnTo>
                    <a:lnTo>
                      <a:pt x="80" y="52"/>
                    </a:lnTo>
                    <a:lnTo>
                      <a:pt x="80" y="49"/>
                    </a:lnTo>
                    <a:lnTo>
                      <a:pt x="80" y="46"/>
                    </a:lnTo>
                    <a:lnTo>
                      <a:pt x="83" y="43"/>
                    </a:lnTo>
                    <a:lnTo>
                      <a:pt x="83" y="37"/>
                    </a:lnTo>
                    <a:lnTo>
                      <a:pt x="86" y="32"/>
                    </a:lnTo>
                    <a:lnTo>
                      <a:pt x="86" y="29"/>
                    </a:lnTo>
                    <a:lnTo>
                      <a:pt x="86" y="26"/>
                    </a:lnTo>
                    <a:lnTo>
                      <a:pt x="89" y="23"/>
                    </a:lnTo>
                    <a:lnTo>
                      <a:pt x="92" y="20"/>
                    </a:lnTo>
                    <a:lnTo>
                      <a:pt x="95" y="17"/>
                    </a:lnTo>
                    <a:lnTo>
                      <a:pt x="97" y="17"/>
                    </a:lnTo>
                    <a:lnTo>
                      <a:pt x="100" y="17"/>
                    </a:lnTo>
                    <a:lnTo>
                      <a:pt x="103" y="15"/>
                    </a:lnTo>
                    <a:lnTo>
                      <a:pt x="106" y="12"/>
                    </a:lnTo>
                    <a:lnTo>
                      <a:pt x="109" y="12"/>
                    </a:lnTo>
                    <a:lnTo>
                      <a:pt x="112" y="12"/>
                    </a:lnTo>
                    <a:lnTo>
                      <a:pt x="115" y="12"/>
                    </a:lnTo>
                    <a:lnTo>
                      <a:pt x="118" y="9"/>
                    </a:lnTo>
                    <a:lnTo>
                      <a:pt x="120" y="12"/>
                    </a:lnTo>
                    <a:lnTo>
                      <a:pt x="126" y="12"/>
                    </a:lnTo>
                    <a:lnTo>
                      <a:pt x="129" y="12"/>
                    </a:lnTo>
                    <a:lnTo>
                      <a:pt x="132" y="12"/>
                    </a:lnTo>
                    <a:lnTo>
                      <a:pt x="135" y="15"/>
                    </a:lnTo>
                    <a:lnTo>
                      <a:pt x="138" y="17"/>
                    </a:lnTo>
                    <a:lnTo>
                      <a:pt x="140" y="17"/>
                    </a:lnTo>
                    <a:lnTo>
                      <a:pt x="143" y="17"/>
                    </a:lnTo>
                    <a:lnTo>
                      <a:pt x="143" y="20"/>
                    </a:lnTo>
                    <a:lnTo>
                      <a:pt x="146" y="23"/>
                    </a:lnTo>
                    <a:lnTo>
                      <a:pt x="149" y="26"/>
                    </a:lnTo>
                    <a:lnTo>
                      <a:pt x="149" y="29"/>
                    </a:lnTo>
                    <a:lnTo>
                      <a:pt x="152" y="32"/>
                    </a:lnTo>
                    <a:lnTo>
                      <a:pt x="152" y="37"/>
                    </a:lnTo>
                    <a:lnTo>
                      <a:pt x="155" y="37"/>
                    </a:lnTo>
                    <a:lnTo>
                      <a:pt x="155" y="43"/>
                    </a:lnTo>
                    <a:lnTo>
                      <a:pt x="158" y="40"/>
                    </a:lnTo>
                    <a:lnTo>
                      <a:pt x="161" y="40"/>
                    </a:lnTo>
                    <a:lnTo>
                      <a:pt x="166" y="40"/>
                    </a:lnTo>
                    <a:lnTo>
                      <a:pt x="166" y="43"/>
                    </a:lnTo>
                    <a:lnTo>
                      <a:pt x="169" y="37"/>
                    </a:lnTo>
                    <a:lnTo>
                      <a:pt x="169" y="32"/>
                    </a:lnTo>
                    <a:lnTo>
                      <a:pt x="172" y="29"/>
                    </a:lnTo>
                    <a:lnTo>
                      <a:pt x="175" y="26"/>
                    </a:lnTo>
                    <a:lnTo>
                      <a:pt x="175" y="23"/>
                    </a:lnTo>
                    <a:lnTo>
                      <a:pt x="178" y="20"/>
                    </a:lnTo>
                    <a:lnTo>
                      <a:pt x="181" y="17"/>
                    </a:lnTo>
                    <a:lnTo>
                      <a:pt x="183" y="17"/>
                    </a:lnTo>
                    <a:lnTo>
                      <a:pt x="186" y="15"/>
                    </a:lnTo>
                    <a:lnTo>
                      <a:pt x="192" y="12"/>
                    </a:lnTo>
                    <a:lnTo>
                      <a:pt x="195" y="12"/>
                    </a:lnTo>
                    <a:lnTo>
                      <a:pt x="198" y="12"/>
                    </a:lnTo>
                    <a:lnTo>
                      <a:pt x="201" y="12"/>
                    </a:lnTo>
                    <a:lnTo>
                      <a:pt x="204" y="9"/>
                    </a:lnTo>
                    <a:lnTo>
                      <a:pt x="206" y="12"/>
                    </a:lnTo>
                    <a:lnTo>
                      <a:pt x="209" y="12"/>
                    </a:lnTo>
                    <a:lnTo>
                      <a:pt x="212" y="12"/>
                    </a:lnTo>
                    <a:lnTo>
                      <a:pt x="218" y="12"/>
                    </a:lnTo>
                    <a:lnTo>
                      <a:pt x="221" y="15"/>
                    </a:lnTo>
                    <a:lnTo>
                      <a:pt x="224" y="17"/>
                    </a:lnTo>
                    <a:lnTo>
                      <a:pt x="226" y="17"/>
                    </a:lnTo>
                    <a:lnTo>
                      <a:pt x="229" y="20"/>
                    </a:lnTo>
                    <a:lnTo>
                      <a:pt x="232" y="23"/>
                    </a:lnTo>
                    <a:lnTo>
                      <a:pt x="235" y="26"/>
                    </a:lnTo>
                    <a:lnTo>
                      <a:pt x="235" y="29"/>
                    </a:lnTo>
                    <a:lnTo>
                      <a:pt x="238" y="32"/>
                    </a:lnTo>
                    <a:lnTo>
                      <a:pt x="238" y="37"/>
                    </a:lnTo>
                    <a:lnTo>
                      <a:pt x="241" y="43"/>
                    </a:lnTo>
                    <a:lnTo>
                      <a:pt x="241" y="46"/>
                    </a:lnTo>
                    <a:lnTo>
                      <a:pt x="241" y="49"/>
                    </a:lnTo>
                    <a:lnTo>
                      <a:pt x="241" y="52"/>
                    </a:lnTo>
                    <a:lnTo>
                      <a:pt x="241" y="55"/>
                    </a:lnTo>
                    <a:lnTo>
                      <a:pt x="238" y="60"/>
                    </a:lnTo>
                    <a:lnTo>
                      <a:pt x="238" y="63"/>
                    </a:lnTo>
                    <a:lnTo>
                      <a:pt x="238" y="66"/>
                    </a:lnTo>
                    <a:lnTo>
                      <a:pt x="244" y="78"/>
                    </a:lnTo>
                    <a:lnTo>
                      <a:pt x="247" y="78"/>
                    </a:lnTo>
                    <a:lnTo>
                      <a:pt x="247" y="40"/>
                    </a:lnTo>
                    <a:lnTo>
                      <a:pt x="244" y="35"/>
                    </a:lnTo>
                    <a:lnTo>
                      <a:pt x="244" y="29"/>
                    </a:lnTo>
                    <a:lnTo>
                      <a:pt x="241" y="23"/>
                    </a:lnTo>
                    <a:lnTo>
                      <a:pt x="238" y="17"/>
                    </a:lnTo>
                    <a:lnTo>
                      <a:pt x="235" y="12"/>
                    </a:lnTo>
                    <a:lnTo>
                      <a:pt x="232" y="9"/>
                    </a:lnTo>
                    <a:lnTo>
                      <a:pt x="181" y="9"/>
                    </a:lnTo>
                    <a:lnTo>
                      <a:pt x="169" y="0"/>
                    </a:lnTo>
                    <a:lnTo>
                      <a:pt x="83" y="0"/>
                    </a:lnTo>
                    <a:lnTo>
                      <a:pt x="83" y="12"/>
                    </a:lnTo>
                    <a:lnTo>
                      <a:pt x="20" y="12"/>
                    </a:lnTo>
                    <a:lnTo>
                      <a:pt x="9" y="12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66" y="15"/>
                    </a:lnTo>
                    <a:lnTo>
                      <a:pt x="69" y="15"/>
                    </a:lnTo>
                    <a:lnTo>
                      <a:pt x="69" y="17"/>
                    </a:lnTo>
                    <a:lnTo>
                      <a:pt x="72" y="17"/>
                    </a:lnTo>
                    <a:lnTo>
                      <a:pt x="74" y="20"/>
                    </a:lnTo>
                    <a:lnTo>
                      <a:pt x="74" y="55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60" name="Freeform 370"/>
              <p:cNvSpPr>
                <a:spLocks/>
              </p:cNvSpPr>
              <p:nvPr/>
            </p:nvSpPr>
            <p:spPr bwMode="auto">
              <a:xfrm>
                <a:off x="1448" y="3114"/>
                <a:ext cx="247" cy="78"/>
              </a:xfrm>
              <a:custGeom>
                <a:avLst/>
                <a:gdLst>
                  <a:gd name="T0" fmla="*/ 83 w 247"/>
                  <a:gd name="T1" fmla="*/ 55 h 78"/>
                  <a:gd name="T2" fmla="*/ 80 w 247"/>
                  <a:gd name="T3" fmla="*/ 49 h 78"/>
                  <a:gd name="T4" fmla="*/ 83 w 247"/>
                  <a:gd name="T5" fmla="*/ 43 h 78"/>
                  <a:gd name="T6" fmla="*/ 83 w 247"/>
                  <a:gd name="T7" fmla="*/ 37 h 78"/>
                  <a:gd name="T8" fmla="*/ 86 w 247"/>
                  <a:gd name="T9" fmla="*/ 29 h 78"/>
                  <a:gd name="T10" fmla="*/ 89 w 247"/>
                  <a:gd name="T11" fmla="*/ 23 h 78"/>
                  <a:gd name="T12" fmla="*/ 95 w 247"/>
                  <a:gd name="T13" fmla="*/ 17 h 78"/>
                  <a:gd name="T14" fmla="*/ 100 w 247"/>
                  <a:gd name="T15" fmla="*/ 17 h 78"/>
                  <a:gd name="T16" fmla="*/ 106 w 247"/>
                  <a:gd name="T17" fmla="*/ 12 h 78"/>
                  <a:gd name="T18" fmla="*/ 112 w 247"/>
                  <a:gd name="T19" fmla="*/ 12 h 78"/>
                  <a:gd name="T20" fmla="*/ 118 w 247"/>
                  <a:gd name="T21" fmla="*/ 9 h 78"/>
                  <a:gd name="T22" fmla="*/ 126 w 247"/>
                  <a:gd name="T23" fmla="*/ 12 h 78"/>
                  <a:gd name="T24" fmla="*/ 132 w 247"/>
                  <a:gd name="T25" fmla="*/ 12 h 78"/>
                  <a:gd name="T26" fmla="*/ 138 w 247"/>
                  <a:gd name="T27" fmla="*/ 17 h 78"/>
                  <a:gd name="T28" fmla="*/ 143 w 247"/>
                  <a:gd name="T29" fmla="*/ 17 h 78"/>
                  <a:gd name="T30" fmla="*/ 146 w 247"/>
                  <a:gd name="T31" fmla="*/ 23 h 78"/>
                  <a:gd name="T32" fmla="*/ 149 w 247"/>
                  <a:gd name="T33" fmla="*/ 29 h 78"/>
                  <a:gd name="T34" fmla="*/ 152 w 247"/>
                  <a:gd name="T35" fmla="*/ 37 h 78"/>
                  <a:gd name="T36" fmla="*/ 155 w 247"/>
                  <a:gd name="T37" fmla="*/ 43 h 78"/>
                  <a:gd name="T38" fmla="*/ 161 w 247"/>
                  <a:gd name="T39" fmla="*/ 40 h 78"/>
                  <a:gd name="T40" fmla="*/ 166 w 247"/>
                  <a:gd name="T41" fmla="*/ 43 h 78"/>
                  <a:gd name="T42" fmla="*/ 169 w 247"/>
                  <a:gd name="T43" fmla="*/ 37 h 78"/>
                  <a:gd name="T44" fmla="*/ 172 w 247"/>
                  <a:gd name="T45" fmla="*/ 29 h 78"/>
                  <a:gd name="T46" fmla="*/ 175 w 247"/>
                  <a:gd name="T47" fmla="*/ 23 h 78"/>
                  <a:gd name="T48" fmla="*/ 181 w 247"/>
                  <a:gd name="T49" fmla="*/ 17 h 78"/>
                  <a:gd name="T50" fmla="*/ 183 w 247"/>
                  <a:gd name="T51" fmla="*/ 17 h 78"/>
                  <a:gd name="T52" fmla="*/ 192 w 247"/>
                  <a:gd name="T53" fmla="*/ 12 h 78"/>
                  <a:gd name="T54" fmla="*/ 198 w 247"/>
                  <a:gd name="T55" fmla="*/ 12 h 78"/>
                  <a:gd name="T56" fmla="*/ 204 w 247"/>
                  <a:gd name="T57" fmla="*/ 9 h 78"/>
                  <a:gd name="T58" fmla="*/ 209 w 247"/>
                  <a:gd name="T59" fmla="*/ 12 h 78"/>
                  <a:gd name="T60" fmla="*/ 218 w 247"/>
                  <a:gd name="T61" fmla="*/ 12 h 78"/>
                  <a:gd name="T62" fmla="*/ 224 w 247"/>
                  <a:gd name="T63" fmla="*/ 17 h 78"/>
                  <a:gd name="T64" fmla="*/ 226 w 247"/>
                  <a:gd name="T65" fmla="*/ 17 h 78"/>
                  <a:gd name="T66" fmla="*/ 232 w 247"/>
                  <a:gd name="T67" fmla="*/ 23 h 78"/>
                  <a:gd name="T68" fmla="*/ 235 w 247"/>
                  <a:gd name="T69" fmla="*/ 29 h 78"/>
                  <a:gd name="T70" fmla="*/ 238 w 247"/>
                  <a:gd name="T71" fmla="*/ 37 h 78"/>
                  <a:gd name="T72" fmla="*/ 241 w 247"/>
                  <a:gd name="T73" fmla="*/ 43 h 78"/>
                  <a:gd name="T74" fmla="*/ 241 w 247"/>
                  <a:gd name="T75" fmla="*/ 49 h 78"/>
                  <a:gd name="T76" fmla="*/ 241 w 247"/>
                  <a:gd name="T77" fmla="*/ 55 h 78"/>
                  <a:gd name="T78" fmla="*/ 238 w 247"/>
                  <a:gd name="T79" fmla="*/ 63 h 78"/>
                  <a:gd name="T80" fmla="*/ 244 w 247"/>
                  <a:gd name="T81" fmla="*/ 78 h 78"/>
                  <a:gd name="T82" fmla="*/ 247 w 247"/>
                  <a:gd name="T83" fmla="*/ 40 h 78"/>
                  <a:gd name="T84" fmla="*/ 244 w 247"/>
                  <a:gd name="T85" fmla="*/ 29 h 78"/>
                  <a:gd name="T86" fmla="*/ 238 w 247"/>
                  <a:gd name="T87" fmla="*/ 17 h 78"/>
                  <a:gd name="T88" fmla="*/ 235 w 247"/>
                  <a:gd name="T89" fmla="*/ 12 h 78"/>
                  <a:gd name="T90" fmla="*/ 181 w 247"/>
                  <a:gd name="T91" fmla="*/ 9 h 78"/>
                  <a:gd name="T92" fmla="*/ 83 w 247"/>
                  <a:gd name="T93" fmla="*/ 0 h 78"/>
                  <a:gd name="T94" fmla="*/ 20 w 247"/>
                  <a:gd name="T95" fmla="*/ 12 h 78"/>
                  <a:gd name="T96" fmla="*/ 0 w 247"/>
                  <a:gd name="T97" fmla="*/ 12 h 78"/>
                  <a:gd name="T98" fmla="*/ 66 w 247"/>
                  <a:gd name="T99" fmla="*/ 15 h 78"/>
                  <a:gd name="T100" fmla="*/ 69 w 247"/>
                  <a:gd name="T101" fmla="*/ 15 h 78"/>
                  <a:gd name="T102" fmla="*/ 72 w 247"/>
                  <a:gd name="T103" fmla="*/ 17 h 78"/>
                  <a:gd name="T104" fmla="*/ 72 w 247"/>
                  <a:gd name="T105" fmla="*/ 17 h 78"/>
                  <a:gd name="T106" fmla="*/ 72 w 247"/>
                  <a:gd name="T107" fmla="*/ 17 h 78"/>
                  <a:gd name="T108" fmla="*/ 74 w 247"/>
                  <a:gd name="T109" fmla="*/ 55 h 7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47"/>
                  <a:gd name="T166" fmla="*/ 0 h 78"/>
                  <a:gd name="T167" fmla="*/ 247 w 247"/>
                  <a:gd name="T168" fmla="*/ 78 h 7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47" h="78">
                    <a:moveTo>
                      <a:pt x="74" y="55"/>
                    </a:moveTo>
                    <a:lnTo>
                      <a:pt x="83" y="55"/>
                    </a:lnTo>
                    <a:lnTo>
                      <a:pt x="80" y="52"/>
                    </a:lnTo>
                    <a:lnTo>
                      <a:pt x="80" y="49"/>
                    </a:lnTo>
                    <a:lnTo>
                      <a:pt x="80" y="46"/>
                    </a:lnTo>
                    <a:lnTo>
                      <a:pt x="83" y="43"/>
                    </a:lnTo>
                    <a:lnTo>
                      <a:pt x="83" y="37"/>
                    </a:lnTo>
                    <a:lnTo>
                      <a:pt x="86" y="32"/>
                    </a:lnTo>
                    <a:lnTo>
                      <a:pt x="86" y="29"/>
                    </a:lnTo>
                    <a:lnTo>
                      <a:pt x="86" y="26"/>
                    </a:lnTo>
                    <a:lnTo>
                      <a:pt x="89" y="23"/>
                    </a:lnTo>
                    <a:lnTo>
                      <a:pt x="92" y="20"/>
                    </a:lnTo>
                    <a:lnTo>
                      <a:pt x="95" y="17"/>
                    </a:lnTo>
                    <a:lnTo>
                      <a:pt x="97" y="17"/>
                    </a:lnTo>
                    <a:lnTo>
                      <a:pt x="100" y="17"/>
                    </a:lnTo>
                    <a:lnTo>
                      <a:pt x="103" y="15"/>
                    </a:lnTo>
                    <a:lnTo>
                      <a:pt x="106" y="12"/>
                    </a:lnTo>
                    <a:lnTo>
                      <a:pt x="109" y="12"/>
                    </a:lnTo>
                    <a:lnTo>
                      <a:pt x="112" y="12"/>
                    </a:lnTo>
                    <a:lnTo>
                      <a:pt x="115" y="12"/>
                    </a:lnTo>
                    <a:lnTo>
                      <a:pt x="118" y="9"/>
                    </a:lnTo>
                    <a:lnTo>
                      <a:pt x="120" y="12"/>
                    </a:lnTo>
                    <a:lnTo>
                      <a:pt x="126" y="12"/>
                    </a:lnTo>
                    <a:lnTo>
                      <a:pt x="129" y="12"/>
                    </a:lnTo>
                    <a:lnTo>
                      <a:pt x="132" y="12"/>
                    </a:lnTo>
                    <a:lnTo>
                      <a:pt x="135" y="15"/>
                    </a:lnTo>
                    <a:lnTo>
                      <a:pt x="138" y="17"/>
                    </a:lnTo>
                    <a:lnTo>
                      <a:pt x="140" y="17"/>
                    </a:lnTo>
                    <a:lnTo>
                      <a:pt x="143" y="17"/>
                    </a:lnTo>
                    <a:lnTo>
                      <a:pt x="143" y="20"/>
                    </a:lnTo>
                    <a:lnTo>
                      <a:pt x="146" y="23"/>
                    </a:lnTo>
                    <a:lnTo>
                      <a:pt x="149" y="26"/>
                    </a:lnTo>
                    <a:lnTo>
                      <a:pt x="149" y="29"/>
                    </a:lnTo>
                    <a:lnTo>
                      <a:pt x="152" y="32"/>
                    </a:lnTo>
                    <a:lnTo>
                      <a:pt x="152" y="37"/>
                    </a:lnTo>
                    <a:lnTo>
                      <a:pt x="155" y="37"/>
                    </a:lnTo>
                    <a:lnTo>
                      <a:pt x="155" y="43"/>
                    </a:lnTo>
                    <a:lnTo>
                      <a:pt x="158" y="40"/>
                    </a:lnTo>
                    <a:lnTo>
                      <a:pt x="161" y="40"/>
                    </a:lnTo>
                    <a:lnTo>
                      <a:pt x="166" y="40"/>
                    </a:lnTo>
                    <a:lnTo>
                      <a:pt x="166" y="43"/>
                    </a:lnTo>
                    <a:lnTo>
                      <a:pt x="169" y="37"/>
                    </a:lnTo>
                    <a:lnTo>
                      <a:pt x="169" y="32"/>
                    </a:lnTo>
                    <a:lnTo>
                      <a:pt x="172" y="29"/>
                    </a:lnTo>
                    <a:lnTo>
                      <a:pt x="175" y="26"/>
                    </a:lnTo>
                    <a:lnTo>
                      <a:pt x="175" y="23"/>
                    </a:lnTo>
                    <a:lnTo>
                      <a:pt x="178" y="20"/>
                    </a:lnTo>
                    <a:lnTo>
                      <a:pt x="181" y="17"/>
                    </a:lnTo>
                    <a:lnTo>
                      <a:pt x="183" y="17"/>
                    </a:lnTo>
                    <a:lnTo>
                      <a:pt x="186" y="15"/>
                    </a:lnTo>
                    <a:lnTo>
                      <a:pt x="192" y="12"/>
                    </a:lnTo>
                    <a:lnTo>
                      <a:pt x="195" y="12"/>
                    </a:lnTo>
                    <a:lnTo>
                      <a:pt x="198" y="12"/>
                    </a:lnTo>
                    <a:lnTo>
                      <a:pt x="201" y="12"/>
                    </a:lnTo>
                    <a:lnTo>
                      <a:pt x="204" y="9"/>
                    </a:lnTo>
                    <a:lnTo>
                      <a:pt x="206" y="12"/>
                    </a:lnTo>
                    <a:lnTo>
                      <a:pt x="209" y="12"/>
                    </a:lnTo>
                    <a:lnTo>
                      <a:pt x="212" y="12"/>
                    </a:lnTo>
                    <a:lnTo>
                      <a:pt x="218" y="12"/>
                    </a:lnTo>
                    <a:lnTo>
                      <a:pt x="221" y="15"/>
                    </a:lnTo>
                    <a:lnTo>
                      <a:pt x="224" y="17"/>
                    </a:lnTo>
                    <a:lnTo>
                      <a:pt x="226" y="17"/>
                    </a:lnTo>
                    <a:lnTo>
                      <a:pt x="229" y="20"/>
                    </a:lnTo>
                    <a:lnTo>
                      <a:pt x="232" y="23"/>
                    </a:lnTo>
                    <a:lnTo>
                      <a:pt x="235" y="26"/>
                    </a:lnTo>
                    <a:lnTo>
                      <a:pt x="235" y="29"/>
                    </a:lnTo>
                    <a:lnTo>
                      <a:pt x="238" y="32"/>
                    </a:lnTo>
                    <a:lnTo>
                      <a:pt x="238" y="37"/>
                    </a:lnTo>
                    <a:lnTo>
                      <a:pt x="241" y="43"/>
                    </a:lnTo>
                    <a:lnTo>
                      <a:pt x="241" y="46"/>
                    </a:lnTo>
                    <a:lnTo>
                      <a:pt x="241" y="49"/>
                    </a:lnTo>
                    <a:lnTo>
                      <a:pt x="241" y="52"/>
                    </a:lnTo>
                    <a:lnTo>
                      <a:pt x="241" y="55"/>
                    </a:lnTo>
                    <a:lnTo>
                      <a:pt x="238" y="60"/>
                    </a:lnTo>
                    <a:lnTo>
                      <a:pt x="238" y="63"/>
                    </a:lnTo>
                    <a:lnTo>
                      <a:pt x="238" y="66"/>
                    </a:lnTo>
                    <a:lnTo>
                      <a:pt x="244" y="78"/>
                    </a:lnTo>
                    <a:lnTo>
                      <a:pt x="247" y="78"/>
                    </a:lnTo>
                    <a:lnTo>
                      <a:pt x="247" y="40"/>
                    </a:lnTo>
                    <a:lnTo>
                      <a:pt x="244" y="35"/>
                    </a:lnTo>
                    <a:lnTo>
                      <a:pt x="244" y="29"/>
                    </a:lnTo>
                    <a:lnTo>
                      <a:pt x="241" y="23"/>
                    </a:lnTo>
                    <a:lnTo>
                      <a:pt x="238" y="17"/>
                    </a:lnTo>
                    <a:lnTo>
                      <a:pt x="235" y="12"/>
                    </a:lnTo>
                    <a:lnTo>
                      <a:pt x="232" y="9"/>
                    </a:lnTo>
                    <a:lnTo>
                      <a:pt x="181" y="9"/>
                    </a:lnTo>
                    <a:lnTo>
                      <a:pt x="169" y="0"/>
                    </a:lnTo>
                    <a:lnTo>
                      <a:pt x="83" y="0"/>
                    </a:lnTo>
                    <a:lnTo>
                      <a:pt x="83" y="12"/>
                    </a:lnTo>
                    <a:lnTo>
                      <a:pt x="20" y="12"/>
                    </a:lnTo>
                    <a:lnTo>
                      <a:pt x="9" y="12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66" y="15"/>
                    </a:lnTo>
                    <a:lnTo>
                      <a:pt x="69" y="15"/>
                    </a:lnTo>
                    <a:lnTo>
                      <a:pt x="69" y="17"/>
                    </a:lnTo>
                    <a:lnTo>
                      <a:pt x="72" y="17"/>
                    </a:lnTo>
                    <a:lnTo>
                      <a:pt x="74" y="20"/>
                    </a:lnTo>
                    <a:lnTo>
                      <a:pt x="74" y="55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73" name="Freeform 371"/>
            <p:cNvSpPr>
              <a:spLocks/>
            </p:cNvSpPr>
            <p:nvPr/>
          </p:nvSpPr>
          <p:spPr bwMode="auto">
            <a:xfrm>
              <a:off x="1223" y="2248"/>
              <a:ext cx="183" cy="69"/>
            </a:xfrm>
            <a:custGeom>
              <a:avLst/>
              <a:gdLst>
                <a:gd name="T0" fmla="*/ 1 w 249"/>
                <a:gd name="T1" fmla="*/ 2 h 86"/>
                <a:gd name="T2" fmla="*/ 1 w 249"/>
                <a:gd name="T3" fmla="*/ 2 h 86"/>
                <a:gd name="T4" fmla="*/ 1 w 249"/>
                <a:gd name="T5" fmla="*/ 2 h 86"/>
                <a:gd name="T6" fmla="*/ 1 w 249"/>
                <a:gd name="T7" fmla="*/ 2 h 86"/>
                <a:gd name="T8" fmla="*/ 1 w 249"/>
                <a:gd name="T9" fmla="*/ 2 h 86"/>
                <a:gd name="T10" fmla="*/ 1 w 249"/>
                <a:gd name="T11" fmla="*/ 2 h 86"/>
                <a:gd name="T12" fmla="*/ 1 w 249"/>
                <a:gd name="T13" fmla="*/ 2 h 86"/>
                <a:gd name="T14" fmla="*/ 1 w 249"/>
                <a:gd name="T15" fmla="*/ 2 h 86"/>
                <a:gd name="T16" fmla="*/ 1 w 249"/>
                <a:gd name="T17" fmla="*/ 2 h 86"/>
                <a:gd name="T18" fmla="*/ 1 w 249"/>
                <a:gd name="T19" fmla="*/ 2 h 86"/>
                <a:gd name="T20" fmla="*/ 1 w 249"/>
                <a:gd name="T21" fmla="*/ 2 h 86"/>
                <a:gd name="T22" fmla="*/ 1 w 249"/>
                <a:gd name="T23" fmla="*/ 2 h 86"/>
                <a:gd name="T24" fmla="*/ 1 w 249"/>
                <a:gd name="T25" fmla="*/ 2 h 86"/>
                <a:gd name="T26" fmla="*/ 1 w 249"/>
                <a:gd name="T27" fmla="*/ 2 h 86"/>
                <a:gd name="T28" fmla="*/ 1 w 249"/>
                <a:gd name="T29" fmla="*/ 2 h 86"/>
                <a:gd name="T30" fmla="*/ 1 w 249"/>
                <a:gd name="T31" fmla="*/ 2 h 86"/>
                <a:gd name="T32" fmla="*/ 1 w 249"/>
                <a:gd name="T33" fmla="*/ 2 h 86"/>
                <a:gd name="T34" fmla="*/ 1 w 249"/>
                <a:gd name="T35" fmla="*/ 2 h 86"/>
                <a:gd name="T36" fmla="*/ 1 w 249"/>
                <a:gd name="T37" fmla="*/ 2 h 86"/>
                <a:gd name="T38" fmla="*/ 1 w 249"/>
                <a:gd name="T39" fmla="*/ 2 h 86"/>
                <a:gd name="T40" fmla="*/ 1 w 249"/>
                <a:gd name="T41" fmla="*/ 2 h 86"/>
                <a:gd name="T42" fmla="*/ 1 w 249"/>
                <a:gd name="T43" fmla="*/ 2 h 86"/>
                <a:gd name="T44" fmla="*/ 1 w 249"/>
                <a:gd name="T45" fmla="*/ 2 h 86"/>
                <a:gd name="T46" fmla="*/ 1 w 249"/>
                <a:gd name="T47" fmla="*/ 2 h 86"/>
                <a:gd name="T48" fmla="*/ 1 w 249"/>
                <a:gd name="T49" fmla="*/ 2 h 86"/>
                <a:gd name="T50" fmla="*/ 1 w 249"/>
                <a:gd name="T51" fmla="*/ 2 h 86"/>
                <a:gd name="T52" fmla="*/ 1 w 249"/>
                <a:gd name="T53" fmla="*/ 2 h 86"/>
                <a:gd name="T54" fmla="*/ 1 w 249"/>
                <a:gd name="T55" fmla="*/ 2 h 86"/>
                <a:gd name="T56" fmla="*/ 1 w 249"/>
                <a:gd name="T57" fmla="*/ 2 h 86"/>
                <a:gd name="T58" fmla="*/ 1 w 249"/>
                <a:gd name="T59" fmla="*/ 2 h 86"/>
                <a:gd name="T60" fmla="*/ 1 w 249"/>
                <a:gd name="T61" fmla="*/ 2 h 86"/>
                <a:gd name="T62" fmla="*/ 1 w 249"/>
                <a:gd name="T63" fmla="*/ 2 h 86"/>
                <a:gd name="T64" fmla="*/ 1 w 249"/>
                <a:gd name="T65" fmla="*/ 2 h 86"/>
                <a:gd name="T66" fmla="*/ 1 w 249"/>
                <a:gd name="T67" fmla="*/ 2 h 86"/>
                <a:gd name="T68" fmla="*/ 1 w 249"/>
                <a:gd name="T69" fmla="*/ 2 h 86"/>
                <a:gd name="T70" fmla="*/ 1 w 249"/>
                <a:gd name="T71" fmla="*/ 2 h 86"/>
                <a:gd name="T72" fmla="*/ 1 w 249"/>
                <a:gd name="T73" fmla="*/ 2 h 86"/>
                <a:gd name="T74" fmla="*/ 1 w 249"/>
                <a:gd name="T75" fmla="*/ 2 h 86"/>
                <a:gd name="T76" fmla="*/ 1 w 249"/>
                <a:gd name="T77" fmla="*/ 2 h 86"/>
                <a:gd name="T78" fmla="*/ 1 w 249"/>
                <a:gd name="T79" fmla="*/ 2 h 86"/>
                <a:gd name="T80" fmla="*/ 1 w 249"/>
                <a:gd name="T81" fmla="*/ 2 h 86"/>
                <a:gd name="T82" fmla="*/ 1 w 249"/>
                <a:gd name="T83" fmla="*/ 2 h 86"/>
                <a:gd name="T84" fmla="*/ 1 w 249"/>
                <a:gd name="T85" fmla="*/ 2 h 86"/>
                <a:gd name="T86" fmla="*/ 1 w 249"/>
                <a:gd name="T87" fmla="*/ 2 h 86"/>
                <a:gd name="T88" fmla="*/ 1 w 249"/>
                <a:gd name="T89" fmla="*/ 2 h 86"/>
                <a:gd name="T90" fmla="*/ 1 w 249"/>
                <a:gd name="T91" fmla="*/ 2 h 86"/>
                <a:gd name="T92" fmla="*/ 1 w 249"/>
                <a:gd name="T93" fmla="*/ 0 h 86"/>
                <a:gd name="T94" fmla="*/ 1 w 249"/>
                <a:gd name="T95" fmla="*/ 2 h 86"/>
                <a:gd name="T96" fmla="*/ 0 w 249"/>
                <a:gd name="T97" fmla="*/ 2 h 86"/>
                <a:gd name="T98" fmla="*/ 1 w 249"/>
                <a:gd name="T99" fmla="*/ 2 h 86"/>
                <a:gd name="T100" fmla="*/ 1 w 249"/>
                <a:gd name="T101" fmla="*/ 2 h 86"/>
                <a:gd name="T102" fmla="*/ 1 w 249"/>
                <a:gd name="T103" fmla="*/ 2 h 86"/>
                <a:gd name="T104" fmla="*/ 1 w 249"/>
                <a:gd name="T105" fmla="*/ 2 h 86"/>
                <a:gd name="T106" fmla="*/ 1 w 249"/>
                <a:gd name="T107" fmla="*/ 2 h 86"/>
                <a:gd name="T108" fmla="*/ 1 w 249"/>
                <a:gd name="T109" fmla="*/ 2 h 8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9"/>
                <a:gd name="T166" fmla="*/ 0 h 86"/>
                <a:gd name="T167" fmla="*/ 249 w 249"/>
                <a:gd name="T168" fmla="*/ 86 h 8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9" h="86">
                  <a:moveTo>
                    <a:pt x="74" y="60"/>
                  </a:moveTo>
                  <a:lnTo>
                    <a:pt x="83" y="60"/>
                  </a:lnTo>
                  <a:lnTo>
                    <a:pt x="83" y="57"/>
                  </a:lnTo>
                  <a:lnTo>
                    <a:pt x="83" y="52"/>
                  </a:lnTo>
                  <a:lnTo>
                    <a:pt x="83" y="49"/>
                  </a:lnTo>
                  <a:lnTo>
                    <a:pt x="83" y="46"/>
                  </a:lnTo>
                  <a:lnTo>
                    <a:pt x="86" y="43"/>
                  </a:lnTo>
                  <a:lnTo>
                    <a:pt x="86" y="40"/>
                  </a:lnTo>
                  <a:lnTo>
                    <a:pt x="86" y="35"/>
                  </a:lnTo>
                  <a:lnTo>
                    <a:pt x="89" y="32"/>
                  </a:lnTo>
                  <a:lnTo>
                    <a:pt x="89" y="29"/>
                  </a:lnTo>
                  <a:lnTo>
                    <a:pt x="92" y="26"/>
                  </a:lnTo>
                  <a:lnTo>
                    <a:pt x="95" y="23"/>
                  </a:lnTo>
                  <a:lnTo>
                    <a:pt x="97" y="20"/>
                  </a:lnTo>
                  <a:lnTo>
                    <a:pt x="100" y="17"/>
                  </a:lnTo>
                  <a:lnTo>
                    <a:pt x="106" y="15"/>
                  </a:lnTo>
                  <a:lnTo>
                    <a:pt x="109" y="15"/>
                  </a:lnTo>
                  <a:lnTo>
                    <a:pt x="112" y="12"/>
                  </a:lnTo>
                  <a:lnTo>
                    <a:pt x="115" y="12"/>
                  </a:lnTo>
                  <a:lnTo>
                    <a:pt x="118" y="12"/>
                  </a:lnTo>
                  <a:lnTo>
                    <a:pt x="120" y="12"/>
                  </a:lnTo>
                  <a:lnTo>
                    <a:pt x="123" y="12"/>
                  </a:lnTo>
                  <a:lnTo>
                    <a:pt x="129" y="12"/>
                  </a:lnTo>
                  <a:lnTo>
                    <a:pt x="132" y="12"/>
                  </a:lnTo>
                  <a:lnTo>
                    <a:pt x="135" y="15"/>
                  </a:lnTo>
                  <a:lnTo>
                    <a:pt x="138" y="15"/>
                  </a:lnTo>
                  <a:lnTo>
                    <a:pt x="140" y="17"/>
                  </a:lnTo>
                  <a:lnTo>
                    <a:pt x="143" y="17"/>
                  </a:lnTo>
                  <a:lnTo>
                    <a:pt x="146" y="20"/>
                  </a:lnTo>
                  <a:lnTo>
                    <a:pt x="146" y="23"/>
                  </a:lnTo>
                  <a:lnTo>
                    <a:pt x="149" y="26"/>
                  </a:lnTo>
                  <a:lnTo>
                    <a:pt x="152" y="29"/>
                  </a:lnTo>
                  <a:lnTo>
                    <a:pt x="152" y="32"/>
                  </a:lnTo>
                  <a:lnTo>
                    <a:pt x="155" y="35"/>
                  </a:lnTo>
                  <a:lnTo>
                    <a:pt x="158" y="40"/>
                  </a:lnTo>
                  <a:lnTo>
                    <a:pt x="158" y="43"/>
                  </a:lnTo>
                  <a:lnTo>
                    <a:pt x="158" y="46"/>
                  </a:lnTo>
                  <a:lnTo>
                    <a:pt x="161" y="46"/>
                  </a:lnTo>
                  <a:lnTo>
                    <a:pt x="163" y="46"/>
                  </a:lnTo>
                  <a:lnTo>
                    <a:pt x="169" y="46"/>
                  </a:lnTo>
                  <a:lnTo>
                    <a:pt x="172" y="46"/>
                  </a:lnTo>
                  <a:lnTo>
                    <a:pt x="172" y="43"/>
                  </a:lnTo>
                  <a:lnTo>
                    <a:pt x="172" y="40"/>
                  </a:lnTo>
                  <a:lnTo>
                    <a:pt x="175" y="35"/>
                  </a:lnTo>
                  <a:lnTo>
                    <a:pt x="175" y="32"/>
                  </a:lnTo>
                  <a:lnTo>
                    <a:pt x="178" y="29"/>
                  </a:lnTo>
                  <a:lnTo>
                    <a:pt x="178" y="26"/>
                  </a:lnTo>
                  <a:lnTo>
                    <a:pt x="181" y="2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9" y="17"/>
                  </a:lnTo>
                  <a:lnTo>
                    <a:pt x="192" y="15"/>
                  </a:lnTo>
                  <a:lnTo>
                    <a:pt x="195" y="15"/>
                  </a:lnTo>
                  <a:lnTo>
                    <a:pt x="198" y="12"/>
                  </a:lnTo>
                  <a:lnTo>
                    <a:pt x="201" y="12"/>
                  </a:lnTo>
                  <a:lnTo>
                    <a:pt x="206" y="12"/>
                  </a:lnTo>
                  <a:lnTo>
                    <a:pt x="212" y="12"/>
                  </a:lnTo>
                  <a:lnTo>
                    <a:pt x="215" y="12"/>
                  </a:lnTo>
                  <a:lnTo>
                    <a:pt x="218" y="12"/>
                  </a:lnTo>
                  <a:lnTo>
                    <a:pt x="221" y="15"/>
                  </a:lnTo>
                  <a:lnTo>
                    <a:pt x="224" y="15"/>
                  </a:lnTo>
                  <a:lnTo>
                    <a:pt x="226" y="17"/>
                  </a:lnTo>
                  <a:lnTo>
                    <a:pt x="229" y="17"/>
                  </a:lnTo>
                  <a:lnTo>
                    <a:pt x="232" y="20"/>
                  </a:lnTo>
                  <a:lnTo>
                    <a:pt x="235" y="23"/>
                  </a:lnTo>
                  <a:lnTo>
                    <a:pt x="238" y="26"/>
                  </a:lnTo>
                  <a:lnTo>
                    <a:pt x="238" y="29"/>
                  </a:lnTo>
                  <a:lnTo>
                    <a:pt x="241" y="32"/>
                  </a:lnTo>
                  <a:lnTo>
                    <a:pt x="241" y="35"/>
                  </a:lnTo>
                  <a:lnTo>
                    <a:pt x="244" y="40"/>
                  </a:lnTo>
                  <a:lnTo>
                    <a:pt x="244" y="43"/>
                  </a:lnTo>
                  <a:lnTo>
                    <a:pt x="247" y="46"/>
                  </a:lnTo>
                  <a:lnTo>
                    <a:pt x="247" y="49"/>
                  </a:lnTo>
                  <a:lnTo>
                    <a:pt x="247" y="52"/>
                  </a:lnTo>
                  <a:lnTo>
                    <a:pt x="247" y="57"/>
                  </a:lnTo>
                  <a:lnTo>
                    <a:pt x="247" y="60"/>
                  </a:lnTo>
                  <a:lnTo>
                    <a:pt x="244" y="66"/>
                  </a:lnTo>
                  <a:lnTo>
                    <a:pt x="244" y="69"/>
                  </a:lnTo>
                  <a:lnTo>
                    <a:pt x="241" y="72"/>
                  </a:lnTo>
                  <a:lnTo>
                    <a:pt x="249" y="86"/>
                  </a:lnTo>
                  <a:lnTo>
                    <a:pt x="249" y="43"/>
                  </a:lnTo>
                  <a:lnTo>
                    <a:pt x="249" y="37"/>
                  </a:lnTo>
                  <a:lnTo>
                    <a:pt x="249" y="29"/>
                  </a:lnTo>
                  <a:lnTo>
                    <a:pt x="247" y="26"/>
                  </a:lnTo>
                  <a:lnTo>
                    <a:pt x="244" y="20"/>
                  </a:lnTo>
                  <a:lnTo>
                    <a:pt x="241" y="17"/>
                  </a:lnTo>
                  <a:lnTo>
                    <a:pt x="238" y="15"/>
                  </a:lnTo>
                  <a:lnTo>
                    <a:pt x="238" y="9"/>
                  </a:lnTo>
                  <a:lnTo>
                    <a:pt x="183" y="9"/>
                  </a:lnTo>
                  <a:lnTo>
                    <a:pt x="175" y="0"/>
                  </a:lnTo>
                  <a:lnTo>
                    <a:pt x="83" y="0"/>
                  </a:lnTo>
                  <a:lnTo>
                    <a:pt x="83" y="12"/>
                  </a:lnTo>
                  <a:lnTo>
                    <a:pt x="20" y="12"/>
                  </a:lnTo>
                  <a:lnTo>
                    <a:pt x="9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69" y="17"/>
                  </a:lnTo>
                  <a:lnTo>
                    <a:pt x="72" y="17"/>
                  </a:lnTo>
                  <a:lnTo>
                    <a:pt x="74" y="17"/>
                  </a:lnTo>
                  <a:lnTo>
                    <a:pt x="74" y="20"/>
                  </a:lnTo>
                  <a:lnTo>
                    <a:pt x="74" y="23"/>
                  </a:lnTo>
                  <a:lnTo>
                    <a:pt x="74" y="60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74" name="Group 372"/>
            <p:cNvGrpSpPr>
              <a:grpSpLocks/>
            </p:cNvGrpSpPr>
            <p:nvPr/>
          </p:nvGrpSpPr>
          <p:grpSpPr bwMode="auto">
            <a:xfrm>
              <a:off x="1349" y="2248"/>
              <a:ext cx="337" cy="60"/>
              <a:chOff x="1620" y="3114"/>
              <a:chExt cx="459" cy="75"/>
            </a:xfrm>
          </p:grpSpPr>
          <p:sp>
            <p:nvSpPr>
              <p:cNvPr id="17757" name="Freeform 373"/>
              <p:cNvSpPr>
                <a:spLocks/>
              </p:cNvSpPr>
              <p:nvPr/>
            </p:nvSpPr>
            <p:spPr bwMode="auto">
              <a:xfrm>
                <a:off x="1620" y="3114"/>
                <a:ext cx="459" cy="75"/>
              </a:xfrm>
              <a:custGeom>
                <a:avLst/>
                <a:gdLst>
                  <a:gd name="T0" fmla="*/ 456 w 459"/>
                  <a:gd name="T1" fmla="*/ 40 h 75"/>
                  <a:gd name="T2" fmla="*/ 459 w 459"/>
                  <a:gd name="T3" fmla="*/ 75 h 75"/>
                  <a:gd name="T4" fmla="*/ 459 w 459"/>
                  <a:gd name="T5" fmla="*/ 17 h 75"/>
                  <a:gd name="T6" fmla="*/ 459 w 459"/>
                  <a:gd name="T7" fmla="*/ 9 h 75"/>
                  <a:gd name="T8" fmla="*/ 453 w 459"/>
                  <a:gd name="T9" fmla="*/ 3 h 75"/>
                  <a:gd name="T10" fmla="*/ 275 w 459"/>
                  <a:gd name="T11" fmla="*/ 0 h 75"/>
                  <a:gd name="T12" fmla="*/ 11 w 459"/>
                  <a:gd name="T13" fmla="*/ 9 h 75"/>
                  <a:gd name="T14" fmla="*/ 66 w 459"/>
                  <a:gd name="T15" fmla="*/ 12 h 75"/>
                  <a:gd name="T16" fmla="*/ 109 w 459"/>
                  <a:gd name="T17" fmla="*/ 17 h 75"/>
                  <a:gd name="T18" fmla="*/ 123 w 459"/>
                  <a:gd name="T19" fmla="*/ 35 h 75"/>
                  <a:gd name="T20" fmla="*/ 126 w 459"/>
                  <a:gd name="T21" fmla="*/ 43 h 75"/>
                  <a:gd name="T22" fmla="*/ 126 w 459"/>
                  <a:gd name="T23" fmla="*/ 43 h 75"/>
                  <a:gd name="T24" fmla="*/ 129 w 459"/>
                  <a:gd name="T25" fmla="*/ 43 h 75"/>
                  <a:gd name="T26" fmla="*/ 132 w 459"/>
                  <a:gd name="T27" fmla="*/ 43 h 75"/>
                  <a:gd name="T28" fmla="*/ 132 w 459"/>
                  <a:gd name="T29" fmla="*/ 17 h 75"/>
                  <a:gd name="T30" fmla="*/ 278 w 459"/>
                  <a:gd name="T31" fmla="*/ 17 h 75"/>
                  <a:gd name="T32" fmla="*/ 281 w 459"/>
                  <a:gd name="T33" fmla="*/ 20 h 75"/>
                  <a:gd name="T34" fmla="*/ 290 w 459"/>
                  <a:gd name="T35" fmla="*/ 23 h 75"/>
                  <a:gd name="T36" fmla="*/ 295 w 459"/>
                  <a:gd name="T37" fmla="*/ 26 h 75"/>
                  <a:gd name="T38" fmla="*/ 298 w 459"/>
                  <a:gd name="T39" fmla="*/ 26 h 75"/>
                  <a:gd name="T40" fmla="*/ 304 w 459"/>
                  <a:gd name="T41" fmla="*/ 20 h 75"/>
                  <a:gd name="T42" fmla="*/ 307 w 459"/>
                  <a:gd name="T43" fmla="*/ 17 h 75"/>
                  <a:gd name="T44" fmla="*/ 313 w 459"/>
                  <a:gd name="T45" fmla="*/ 15 h 75"/>
                  <a:gd name="T46" fmla="*/ 321 w 459"/>
                  <a:gd name="T47" fmla="*/ 12 h 75"/>
                  <a:gd name="T48" fmla="*/ 327 w 459"/>
                  <a:gd name="T49" fmla="*/ 12 h 75"/>
                  <a:gd name="T50" fmla="*/ 333 w 459"/>
                  <a:gd name="T51" fmla="*/ 12 h 75"/>
                  <a:gd name="T52" fmla="*/ 338 w 459"/>
                  <a:gd name="T53" fmla="*/ 12 h 75"/>
                  <a:gd name="T54" fmla="*/ 344 w 459"/>
                  <a:gd name="T55" fmla="*/ 15 h 75"/>
                  <a:gd name="T56" fmla="*/ 350 w 459"/>
                  <a:gd name="T57" fmla="*/ 17 h 75"/>
                  <a:gd name="T58" fmla="*/ 356 w 459"/>
                  <a:gd name="T59" fmla="*/ 20 h 75"/>
                  <a:gd name="T60" fmla="*/ 361 w 459"/>
                  <a:gd name="T61" fmla="*/ 26 h 75"/>
                  <a:gd name="T62" fmla="*/ 364 w 459"/>
                  <a:gd name="T63" fmla="*/ 32 h 75"/>
                  <a:gd name="T64" fmla="*/ 364 w 459"/>
                  <a:gd name="T65" fmla="*/ 37 h 75"/>
                  <a:gd name="T66" fmla="*/ 370 w 459"/>
                  <a:gd name="T67" fmla="*/ 40 h 75"/>
                  <a:gd name="T68" fmla="*/ 376 w 459"/>
                  <a:gd name="T69" fmla="*/ 40 h 75"/>
                  <a:gd name="T70" fmla="*/ 378 w 459"/>
                  <a:gd name="T71" fmla="*/ 37 h 75"/>
                  <a:gd name="T72" fmla="*/ 384 w 459"/>
                  <a:gd name="T73" fmla="*/ 32 h 75"/>
                  <a:gd name="T74" fmla="*/ 387 w 459"/>
                  <a:gd name="T75" fmla="*/ 26 h 75"/>
                  <a:gd name="T76" fmla="*/ 390 w 459"/>
                  <a:gd name="T77" fmla="*/ 20 h 75"/>
                  <a:gd name="T78" fmla="*/ 393 w 459"/>
                  <a:gd name="T79" fmla="*/ 17 h 75"/>
                  <a:gd name="T80" fmla="*/ 401 w 459"/>
                  <a:gd name="T81" fmla="*/ 15 h 75"/>
                  <a:gd name="T82" fmla="*/ 407 w 459"/>
                  <a:gd name="T83" fmla="*/ 12 h 75"/>
                  <a:gd name="T84" fmla="*/ 413 w 459"/>
                  <a:gd name="T85" fmla="*/ 12 h 75"/>
                  <a:gd name="T86" fmla="*/ 421 w 459"/>
                  <a:gd name="T87" fmla="*/ 12 h 75"/>
                  <a:gd name="T88" fmla="*/ 427 w 459"/>
                  <a:gd name="T89" fmla="*/ 12 h 75"/>
                  <a:gd name="T90" fmla="*/ 430 w 459"/>
                  <a:gd name="T91" fmla="*/ 15 h 75"/>
                  <a:gd name="T92" fmla="*/ 436 w 459"/>
                  <a:gd name="T93" fmla="*/ 17 h 75"/>
                  <a:gd name="T94" fmla="*/ 442 w 459"/>
                  <a:gd name="T95" fmla="*/ 20 h 75"/>
                  <a:gd name="T96" fmla="*/ 447 w 459"/>
                  <a:gd name="T97" fmla="*/ 26 h 75"/>
                  <a:gd name="T98" fmla="*/ 450 w 459"/>
                  <a:gd name="T99" fmla="*/ 32 h 75"/>
                  <a:gd name="T100" fmla="*/ 453 w 459"/>
                  <a:gd name="T101" fmla="*/ 37 h 75"/>
                  <a:gd name="T102" fmla="*/ 453 w 459"/>
                  <a:gd name="T103" fmla="*/ 46 h 7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59"/>
                  <a:gd name="T157" fmla="*/ 0 h 75"/>
                  <a:gd name="T158" fmla="*/ 459 w 459"/>
                  <a:gd name="T159" fmla="*/ 75 h 7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59" h="75">
                    <a:moveTo>
                      <a:pt x="453" y="46"/>
                    </a:moveTo>
                    <a:lnTo>
                      <a:pt x="456" y="40"/>
                    </a:lnTo>
                    <a:lnTo>
                      <a:pt x="459" y="49"/>
                    </a:lnTo>
                    <a:lnTo>
                      <a:pt x="459" y="75"/>
                    </a:lnTo>
                    <a:lnTo>
                      <a:pt x="459" y="72"/>
                    </a:lnTo>
                    <a:lnTo>
                      <a:pt x="459" y="17"/>
                    </a:lnTo>
                    <a:lnTo>
                      <a:pt x="459" y="15"/>
                    </a:lnTo>
                    <a:lnTo>
                      <a:pt x="459" y="9"/>
                    </a:lnTo>
                    <a:lnTo>
                      <a:pt x="456" y="6"/>
                    </a:lnTo>
                    <a:lnTo>
                      <a:pt x="453" y="3"/>
                    </a:lnTo>
                    <a:lnTo>
                      <a:pt x="450" y="0"/>
                    </a:lnTo>
                    <a:lnTo>
                      <a:pt x="275" y="0"/>
                    </a:lnTo>
                    <a:lnTo>
                      <a:pt x="0" y="0"/>
                    </a:lnTo>
                    <a:lnTo>
                      <a:pt x="11" y="9"/>
                    </a:lnTo>
                    <a:lnTo>
                      <a:pt x="63" y="9"/>
                    </a:lnTo>
                    <a:lnTo>
                      <a:pt x="66" y="12"/>
                    </a:lnTo>
                    <a:lnTo>
                      <a:pt x="69" y="17"/>
                    </a:lnTo>
                    <a:lnTo>
                      <a:pt x="109" y="17"/>
                    </a:lnTo>
                    <a:lnTo>
                      <a:pt x="123" y="17"/>
                    </a:lnTo>
                    <a:lnTo>
                      <a:pt x="123" y="35"/>
                    </a:lnTo>
                    <a:lnTo>
                      <a:pt x="123" y="43"/>
                    </a:lnTo>
                    <a:lnTo>
                      <a:pt x="126" y="43"/>
                    </a:lnTo>
                    <a:lnTo>
                      <a:pt x="129" y="43"/>
                    </a:lnTo>
                    <a:lnTo>
                      <a:pt x="132" y="43"/>
                    </a:lnTo>
                    <a:lnTo>
                      <a:pt x="132" y="35"/>
                    </a:lnTo>
                    <a:lnTo>
                      <a:pt x="132" y="17"/>
                    </a:lnTo>
                    <a:lnTo>
                      <a:pt x="149" y="17"/>
                    </a:lnTo>
                    <a:lnTo>
                      <a:pt x="278" y="17"/>
                    </a:lnTo>
                    <a:lnTo>
                      <a:pt x="281" y="20"/>
                    </a:lnTo>
                    <a:lnTo>
                      <a:pt x="287" y="20"/>
                    </a:lnTo>
                    <a:lnTo>
                      <a:pt x="290" y="23"/>
                    </a:lnTo>
                    <a:lnTo>
                      <a:pt x="292" y="23"/>
                    </a:lnTo>
                    <a:lnTo>
                      <a:pt x="295" y="26"/>
                    </a:lnTo>
                    <a:lnTo>
                      <a:pt x="298" y="29"/>
                    </a:lnTo>
                    <a:lnTo>
                      <a:pt x="298" y="26"/>
                    </a:lnTo>
                    <a:lnTo>
                      <a:pt x="301" y="23"/>
                    </a:lnTo>
                    <a:lnTo>
                      <a:pt x="304" y="20"/>
                    </a:lnTo>
                    <a:lnTo>
                      <a:pt x="304" y="17"/>
                    </a:lnTo>
                    <a:lnTo>
                      <a:pt x="307" y="17"/>
                    </a:lnTo>
                    <a:lnTo>
                      <a:pt x="310" y="17"/>
                    </a:lnTo>
                    <a:lnTo>
                      <a:pt x="313" y="15"/>
                    </a:lnTo>
                    <a:lnTo>
                      <a:pt x="318" y="12"/>
                    </a:lnTo>
                    <a:lnTo>
                      <a:pt x="321" y="12"/>
                    </a:lnTo>
                    <a:lnTo>
                      <a:pt x="324" y="12"/>
                    </a:lnTo>
                    <a:lnTo>
                      <a:pt x="327" y="12"/>
                    </a:lnTo>
                    <a:lnTo>
                      <a:pt x="330" y="9"/>
                    </a:lnTo>
                    <a:lnTo>
                      <a:pt x="333" y="12"/>
                    </a:lnTo>
                    <a:lnTo>
                      <a:pt x="335" y="12"/>
                    </a:lnTo>
                    <a:lnTo>
                      <a:pt x="338" y="12"/>
                    </a:lnTo>
                    <a:lnTo>
                      <a:pt x="344" y="12"/>
                    </a:lnTo>
                    <a:lnTo>
                      <a:pt x="344" y="15"/>
                    </a:lnTo>
                    <a:lnTo>
                      <a:pt x="347" y="17"/>
                    </a:lnTo>
                    <a:lnTo>
                      <a:pt x="350" y="17"/>
                    </a:lnTo>
                    <a:lnTo>
                      <a:pt x="353" y="17"/>
                    </a:lnTo>
                    <a:lnTo>
                      <a:pt x="356" y="20"/>
                    </a:lnTo>
                    <a:lnTo>
                      <a:pt x="358" y="23"/>
                    </a:lnTo>
                    <a:lnTo>
                      <a:pt x="361" y="26"/>
                    </a:lnTo>
                    <a:lnTo>
                      <a:pt x="361" y="29"/>
                    </a:lnTo>
                    <a:lnTo>
                      <a:pt x="364" y="32"/>
                    </a:lnTo>
                    <a:lnTo>
                      <a:pt x="364" y="37"/>
                    </a:lnTo>
                    <a:lnTo>
                      <a:pt x="367" y="43"/>
                    </a:lnTo>
                    <a:lnTo>
                      <a:pt x="370" y="40"/>
                    </a:lnTo>
                    <a:lnTo>
                      <a:pt x="373" y="40"/>
                    </a:lnTo>
                    <a:lnTo>
                      <a:pt x="376" y="40"/>
                    </a:lnTo>
                    <a:lnTo>
                      <a:pt x="378" y="43"/>
                    </a:lnTo>
                    <a:lnTo>
                      <a:pt x="378" y="37"/>
                    </a:lnTo>
                    <a:lnTo>
                      <a:pt x="381" y="37"/>
                    </a:lnTo>
                    <a:lnTo>
                      <a:pt x="384" y="32"/>
                    </a:lnTo>
                    <a:lnTo>
                      <a:pt x="384" y="29"/>
                    </a:lnTo>
                    <a:lnTo>
                      <a:pt x="387" y="26"/>
                    </a:lnTo>
                    <a:lnTo>
                      <a:pt x="387" y="23"/>
                    </a:lnTo>
                    <a:lnTo>
                      <a:pt x="390" y="20"/>
                    </a:lnTo>
                    <a:lnTo>
                      <a:pt x="393" y="17"/>
                    </a:lnTo>
                    <a:lnTo>
                      <a:pt x="399" y="17"/>
                    </a:lnTo>
                    <a:lnTo>
                      <a:pt x="401" y="15"/>
                    </a:lnTo>
                    <a:lnTo>
                      <a:pt x="404" y="12"/>
                    </a:lnTo>
                    <a:lnTo>
                      <a:pt x="407" y="12"/>
                    </a:lnTo>
                    <a:lnTo>
                      <a:pt x="410" y="12"/>
                    </a:lnTo>
                    <a:lnTo>
                      <a:pt x="413" y="12"/>
                    </a:lnTo>
                    <a:lnTo>
                      <a:pt x="416" y="9"/>
                    </a:lnTo>
                    <a:lnTo>
                      <a:pt x="421" y="12"/>
                    </a:lnTo>
                    <a:lnTo>
                      <a:pt x="427" y="12"/>
                    </a:lnTo>
                    <a:lnTo>
                      <a:pt x="430" y="15"/>
                    </a:lnTo>
                    <a:lnTo>
                      <a:pt x="433" y="17"/>
                    </a:lnTo>
                    <a:lnTo>
                      <a:pt x="436" y="17"/>
                    </a:lnTo>
                    <a:lnTo>
                      <a:pt x="442" y="17"/>
                    </a:lnTo>
                    <a:lnTo>
                      <a:pt x="442" y="20"/>
                    </a:lnTo>
                    <a:lnTo>
                      <a:pt x="444" y="23"/>
                    </a:lnTo>
                    <a:lnTo>
                      <a:pt x="447" y="26"/>
                    </a:lnTo>
                    <a:lnTo>
                      <a:pt x="447" y="29"/>
                    </a:lnTo>
                    <a:lnTo>
                      <a:pt x="450" y="32"/>
                    </a:lnTo>
                    <a:lnTo>
                      <a:pt x="450" y="37"/>
                    </a:lnTo>
                    <a:lnTo>
                      <a:pt x="453" y="37"/>
                    </a:lnTo>
                    <a:lnTo>
                      <a:pt x="453" y="43"/>
                    </a:lnTo>
                    <a:lnTo>
                      <a:pt x="453" y="46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58" name="Freeform 374"/>
              <p:cNvSpPr>
                <a:spLocks/>
              </p:cNvSpPr>
              <p:nvPr/>
            </p:nvSpPr>
            <p:spPr bwMode="auto">
              <a:xfrm>
                <a:off x="1620" y="3114"/>
                <a:ext cx="459" cy="75"/>
              </a:xfrm>
              <a:custGeom>
                <a:avLst/>
                <a:gdLst>
                  <a:gd name="T0" fmla="*/ 456 w 459"/>
                  <a:gd name="T1" fmla="*/ 40 h 75"/>
                  <a:gd name="T2" fmla="*/ 459 w 459"/>
                  <a:gd name="T3" fmla="*/ 75 h 75"/>
                  <a:gd name="T4" fmla="*/ 459 w 459"/>
                  <a:gd name="T5" fmla="*/ 17 h 75"/>
                  <a:gd name="T6" fmla="*/ 459 w 459"/>
                  <a:gd name="T7" fmla="*/ 9 h 75"/>
                  <a:gd name="T8" fmla="*/ 453 w 459"/>
                  <a:gd name="T9" fmla="*/ 3 h 75"/>
                  <a:gd name="T10" fmla="*/ 275 w 459"/>
                  <a:gd name="T11" fmla="*/ 0 h 75"/>
                  <a:gd name="T12" fmla="*/ 11 w 459"/>
                  <a:gd name="T13" fmla="*/ 9 h 75"/>
                  <a:gd name="T14" fmla="*/ 66 w 459"/>
                  <a:gd name="T15" fmla="*/ 12 h 75"/>
                  <a:gd name="T16" fmla="*/ 109 w 459"/>
                  <a:gd name="T17" fmla="*/ 17 h 75"/>
                  <a:gd name="T18" fmla="*/ 123 w 459"/>
                  <a:gd name="T19" fmla="*/ 35 h 75"/>
                  <a:gd name="T20" fmla="*/ 126 w 459"/>
                  <a:gd name="T21" fmla="*/ 43 h 75"/>
                  <a:gd name="T22" fmla="*/ 126 w 459"/>
                  <a:gd name="T23" fmla="*/ 43 h 75"/>
                  <a:gd name="T24" fmla="*/ 129 w 459"/>
                  <a:gd name="T25" fmla="*/ 43 h 75"/>
                  <a:gd name="T26" fmla="*/ 132 w 459"/>
                  <a:gd name="T27" fmla="*/ 43 h 75"/>
                  <a:gd name="T28" fmla="*/ 132 w 459"/>
                  <a:gd name="T29" fmla="*/ 17 h 75"/>
                  <a:gd name="T30" fmla="*/ 278 w 459"/>
                  <a:gd name="T31" fmla="*/ 17 h 75"/>
                  <a:gd name="T32" fmla="*/ 281 w 459"/>
                  <a:gd name="T33" fmla="*/ 20 h 75"/>
                  <a:gd name="T34" fmla="*/ 290 w 459"/>
                  <a:gd name="T35" fmla="*/ 23 h 75"/>
                  <a:gd name="T36" fmla="*/ 295 w 459"/>
                  <a:gd name="T37" fmla="*/ 26 h 75"/>
                  <a:gd name="T38" fmla="*/ 298 w 459"/>
                  <a:gd name="T39" fmla="*/ 26 h 75"/>
                  <a:gd name="T40" fmla="*/ 304 w 459"/>
                  <a:gd name="T41" fmla="*/ 20 h 75"/>
                  <a:gd name="T42" fmla="*/ 307 w 459"/>
                  <a:gd name="T43" fmla="*/ 17 h 75"/>
                  <a:gd name="T44" fmla="*/ 313 w 459"/>
                  <a:gd name="T45" fmla="*/ 15 h 75"/>
                  <a:gd name="T46" fmla="*/ 321 w 459"/>
                  <a:gd name="T47" fmla="*/ 12 h 75"/>
                  <a:gd name="T48" fmla="*/ 327 w 459"/>
                  <a:gd name="T49" fmla="*/ 12 h 75"/>
                  <a:gd name="T50" fmla="*/ 333 w 459"/>
                  <a:gd name="T51" fmla="*/ 12 h 75"/>
                  <a:gd name="T52" fmla="*/ 338 w 459"/>
                  <a:gd name="T53" fmla="*/ 12 h 75"/>
                  <a:gd name="T54" fmla="*/ 344 w 459"/>
                  <a:gd name="T55" fmla="*/ 15 h 75"/>
                  <a:gd name="T56" fmla="*/ 350 w 459"/>
                  <a:gd name="T57" fmla="*/ 17 h 75"/>
                  <a:gd name="T58" fmla="*/ 356 w 459"/>
                  <a:gd name="T59" fmla="*/ 20 h 75"/>
                  <a:gd name="T60" fmla="*/ 361 w 459"/>
                  <a:gd name="T61" fmla="*/ 26 h 75"/>
                  <a:gd name="T62" fmla="*/ 364 w 459"/>
                  <a:gd name="T63" fmla="*/ 32 h 75"/>
                  <a:gd name="T64" fmla="*/ 364 w 459"/>
                  <a:gd name="T65" fmla="*/ 37 h 75"/>
                  <a:gd name="T66" fmla="*/ 370 w 459"/>
                  <a:gd name="T67" fmla="*/ 40 h 75"/>
                  <a:gd name="T68" fmla="*/ 376 w 459"/>
                  <a:gd name="T69" fmla="*/ 40 h 75"/>
                  <a:gd name="T70" fmla="*/ 378 w 459"/>
                  <a:gd name="T71" fmla="*/ 37 h 75"/>
                  <a:gd name="T72" fmla="*/ 384 w 459"/>
                  <a:gd name="T73" fmla="*/ 32 h 75"/>
                  <a:gd name="T74" fmla="*/ 387 w 459"/>
                  <a:gd name="T75" fmla="*/ 26 h 75"/>
                  <a:gd name="T76" fmla="*/ 390 w 459"/>
                  <a:gd name="T77" fmla="*/ 20 h 75"/>
                  <a:gd name="T78" fmla="*/ 393 w 459"/>
                  <a:gd name="T79" fmla="*/ 17 h 75"/>
                  <a:gd name="T80" fmla="*/ 401 w 459"/>
                  <a:gd name="T81" fmla="*/ 15 h 75"/>
                  <a:gd name="T82" fmla="*/ 407 w 459"/>
                  <a:gd name="T83" fmla="*/ 12 h 75"/>
                  <a:gd name="T84" fmla="*/ 413 w 459"/>
                  <a:gd name="T85" fmla="*/ 12 h 75"/>
                  <a:gd name="T86" fmla="*/ 421 w 459"/>
                  <a:gd name="T87" fmla="*/ 12 h 75"/>
                  <a:gd name="T88" fmla="*/ 427 w 459"/>
                  <a:gd name="T89" fmla="*/ 12 h 75"/>
                  <a:gd name="T90" fmla="*/ 430 w 459"/>
                  <a:gd name="T91" fmla="*/ 15 h 75"/>
                  <a:gd name="T92" fmla="*/ 436 w 459"/>
                  <a:gd name="T93" fmla="*/ 17 h 75"/>
                  <a:gd name="T94" fmla="*/ 442 w 459"/>
                  <a:gd name="T95" fmla="*/ 20 h 75"/>
                  <a:gd name="T96" fmla="*/ 447 w 459"/>
                  <a:gd name="T97" fmla="*/ 26 h 75"/>
                  <a:gd name="T98" fmla="*/ 450 w 459"/>
                  <a:gd name="T99" fmla="*/ 32 h 75"/>
                  <a:gd name="T100" fmla="*/ 453 w 459"/>
                  <a:gd name="T101" fmla="*/ 37 h 75"/>
                  <a:gd name="T102" fmla="*/ 453 w 459"/>
                  <a:gd name="T103" fmla="*/ 46 h 7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59"/>
                  <a:gd name="T157" fmla="*/ 0 h 75"/>
                  <a:gd name="T158" fmla="*/ 459 w 459"/>
                  <a:gd name="T159" fmla="*/ 75 h 7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59" h="75">
                    <a:moveTo>
                      <a:pt x="453" y="46"/>
                    </a:moveTo>
                    <a:lnTo>
                      <a:pt x="456" y="40"/>
                    </a:lnTo>
                    <a:lnTo>
                      <a:pt x="459" y="49"/>
                    </a:lnTo>
                    <a:lnTo>
                      <a:pt x="459" y="75"/>
                    </a:lnTo>
                    <a:lnTo>
                      <a:pt x="459" y="72"/>
                    </a:lnTo>
                    <a:lnTo>
                      <a:pt x="459" y="17"/>
                    </a:lnTo>
                    <a:lnTo>
                      <a:pt x="459" y="15"/>
                    </a:lnTo>
                    <a:lnTo>
                      <a:pt x="459" y="9"/>
                    </a:lnTo>
                    <a:lnTo>
                      <a:pt x="456" y="6"/>
                    </a:lnTo>
                    <a:lnTo>
                      <a:pt x="453" y="3"/>
                    </a:lnTo>
                    <a:lnTo>
                      <a:pt x="450" y="0"/>
                    </a:lnTo>
                    <a:lnTo>
                      <a:pt x="275" y="0"/>
                    </a:lnTo>
                    <a:lnTo>
                      <a:pt x="0" y="0"/>
                    </a:lnTo>
                    <a:lnTo>
                      <a:pt x="11" y="9"/>
                    </a:lnTo>
                    <a:lnTo>
                      <a:pt x="63" y="9"/>
                    </a:lnTo>
                    <a:lnTo>
                      <a:pt x="66" y="12"/>
                    </a:lnTo>
                    <a:lnTo>
                      <a:pt x="69" y="17"/>
                    </a:lnTo>
                    <a:lnTo>
                      <a:pt x="109" y="17"/>
                    </a:lnTo>
                    <a:lnTo>
                      <a:pt x="123" y="17"/>
                    </a:lnTo>
                    <a:lnTo>
                      <a:pt x="123" y="35"/>
                    </a:lnTo>
                    <a:lnTo>
                      <a:pt x="123" y="43"/>
                    </a:lnTo>
                    <a:lnTo>
                      <a:pt x="126" y="43"/>
                    </a:lnTo>
                    <a:lnTo>
                      <a:pt x="129" y="43"/>
                    </a:lnTo>
                    <a:lnTo>
                      <a:pt x="132" y="43"/>
                    </a:lnTo>
                    <a:lnTo>
                      <a:pt x="132" y="35"/>
                    </a:lnTo>
                    <a:lnTo>
                      <a:pt x="132" y="17"/>
                    </a:lnTo>
                    <a:lnTo>
                      <a:pt x="149" y="17"/>
                    </a:lnTo>
                    <a:lnTo>
                      <a:pt x="278" y="17"/>
                    </a:lnTo>
                    <a:lnTo>
                      <a:pt x="281" y="20"/>
                    </a:lnTo>
                    <a:lnTo>
                      <a:pt x="287" y="20"/>
                    </a:lnTo>
                    <a:lnTo>
                      <a:pt x="290" y="23"/>
                    </a:lnTo>
                    <a:lnTo>
                      <a:pt x="292" y="23"/>
                    </a:lnTo>
                    <a:lnTo>
                      <a:pt x="295" y="26"/>
                    </a:lnTo>
                    <a:lnTo>
                      <a:pt x="298" y="29"/>
                    </a:lnTo>
                    <a:lnTo>
                      <a:pt x="298" y="26"/>
                    </a:lnTo>
                    <a:lnTo>
                      <a:pt x="301" y="23"/>
                    </a:lnTo>
                    <a:lnTo>
                      <a:pt x="304" y="20"/>
                    </a:lnTo>
                    <a:lnTo>
                      <a:pt x="304" y="17"/>
                    </a:lnTo>
                    <a:lnTo>
                      <a:pt x="307" y="17"/>
                    </a:lnTo>
                    <a:lnTo>
                      <a:pt x="310" y="17"/>
                    </a:lnTo>
                    <a:lnTo>
                      <a:pt x="313" y="15"/>
                    </a:lnTo>
                    <a:lnTo>
                      <a:pt x="318" y="12"/>
                    </a:lnTo>
                    <a:lnTo>
                      <a:pt x="321" y="12"/>
                    </a:lnTo>
                    <a:lnTo>
                      <a:pt x="324" y="12"/>
                    </a:lnTo>
                    <a:lnTo>
                      <a:pt x="327" y="12"/>
                    </a:lnTo>
                    <a:lnTo>
                      <a:pt x="330" y="9"/>
                    </a:lnTo>
                    <a:lnTo>
                      <a:pt x="333" y="12"/>
                    </a:lnTo>
                    <a:lnTo>
                      <a:pt x="335" y="12"/>
                    </a:lnTo>
                    <a:lnTo>
                      <a:pt x="338" y="12"/>
                    </a:lnTo>
                    <a:lnTo>
                      <a:pt x="344" y="12"/>
                    </a:lnTo>
                    <a:lnTo>
                      <a:pt x="344" y="15"/>
                    </a:lnTo>
                    <a:lnTo>
                      <a:pt x="347" y="17"/>
                    </a:lnTo>
                    <a:lnTo>
                      <a:pt x="350" y="17"/>
                    </a:lnTo>
                    <a:lnTo>
                      <a:pt x="353" y="17"/>
                    </a:lnTo>
                    <a:lnTo>
                      <a:pt x="356" y="20"/>
                    </a:lnTo>
                    <a:lnTo>
                      <a:pt x="358" y="23"/>
                    </a:lnTo>
                    <a:lnTo>
                      <a:pt x="361" y="26"/>
                    </a:lnTo>
                    <a:lnTo>
                      <a:pt x="361" y="29"/>
                    </a:lnTo>
                    <a:lnTo>
                      <a:pt x="364" y="32"/>
                    </a:lnTo>
                    <a:lnTo>
                      <a:pt x="364" y="37"/>
                    </a:lnTo>
                    <a:lnTo>
                      <a:pt x="367" y="43"/>
                    </a:lnTo>
                    <a:lnTo>
                      <a:pt x="370" y="40"/>
                    </a:lnTo>
                    <a:lnTo>
                      <a:pt x="373" y="40"/>
                    </a:lnTo>
                    <a:lnTo>
                      <a:pt x="376" y="40"/>
                    </a:lnTo>
                    <a:lnTo>
                      <a:pt x="378" y="43"/>
                    </a:lnTo>
                    <a:lnTo>
                      <a:pt x="378" y="37"/>
                    </a:lnTo>
                    <a:lnTo>
                      <a:pt x="381" y="37"/>
                    </a:lnTo>
                    <a:lnTo>
                      <a:pt x="384" y="32"/>
                    </a:lnTo>
                    <a:lnTo>
                      <a:pt x="384" y="29"/>
                    </a:lnTo>
                    <a:lnTo>
                      <a:pt x="387" y="26"/>
                    </a:lnTo>
                    <a:lnTo>
                      <a:pt x="387" y="23"/>
                    </a:lnTo>
                    <a:lnTo>
                      <a:pt x="390" y="20"/>
                    </a:lnTo>
                    <a:lnTo>
                      <a:pt x="393" y="17"/>
                    </a:lnTo>
                    <a:lnTo>
                      <a:pt x="399" y="17"/>
                    </a:lnTo>
                    <a:lnTo>
                      <a:pt x="401" y="15"/>
                    </a:lnTo>
                    <a:lnTo>
                      <a:pt x="404" y="12"/>
                    </a:lnTo>
                    <a:lnTo>
                      <a:pt x="407" y="12"/>
                    </a:lnTo>
                    <a:lnTo>
                      <a:pt x="410" y="12"/>
                    </a:lnTo>
                    <a:lnTo>
                      <a:pt x="413" y="12"/>
                    </a:lnTo>
                    <a:lnTo>
                      <a:pt x="416" y="9"/>
                    </a:lnTo>
                    <a:lnTo>
                      <a:pt x="421" y="12"/>
                    </a:lnTo>
                    <a:lnTo>
                      <a:pt x="427" y="12"/>
                    </a:lnTo>
                    <a:lnTo>
                      <a:pt x="430" y="15"/>
                    </a:lnTo>
                    <a:lnTo>
                      <a:pt x="433" y="17"/>
                    </a:lnTo>
                    <a:lnTo>
                      <a:pt x="436" y="17"/>
                    </a:lnTo>
                    <a:lnTo>
                      <a:pt x="442" y="17"/>
                    </a:lnTo>
                    <a:lnTo>
                      <a:pt x="442" y="20"/>
                    </a:lnTo>
                    <a:lnTo>
                      <a:pt x="444" y="23"/>
                    </a:lnTo>
                    <a:lnTo>
                      <a:pt x="447" y="26"/>
                    </a:lnTo>
                    <a:lnTo>
                      <a:pt x="447" y="29"/>
                    </a:lnTo>
                    <a:lnTo>
                      <a:pt x="450" y="32"/>
                    </a:lnTo>
                    <a:lnTo>
                      <a:pt x="450" y="37"/>
                    </a:lnTo>
                    <a:lnTo>
                      <a:pt x="453" y="37"/>
                    </a:lnTo>
                    <a:lnTo>
                      <a:pt x="453" y="43"/>
                    </a:lnTo>
                    <a:lnTo>
                      <a:pt x="453" y="46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75" name="Freeform 375"/>
            <p:cNvSpPr>
              <a:spLocks/>
            </p:cNvSpPr>
            <p:nvPr/>
          </p:nvSpPr>
          <p:spPr bwMode="auto">
            <a:xfrm>
              <a:off x="1349" y="2248"/>
              <a:ext cx="343" cy="67"/>
            </a:xfrm>
            <a:custGeom>
              <a:avLst/>
              <a:gdLst>
                <a:gd name="T0" fmla="*/ 1 w 467"/>
                <a:gd name="T1" fmla="*/ 2 h 83"/>
                <a:gd name="T2" fmla="*/ 1 w 467"/>
                <a:gd name="T3" fmla="*/ 2 h 83"/>
                <a:gd name="T4" fmla="*/ 1 w 467"/>
                <a:gd name="T5" fmla="*/ 2 h 83"/>
                <a:gd name="T6" fmla="*/ 1 w 467"/>
                <a:gd name="T7" fmla="*/ 2 h 83"/>
                <a:gd name="T8" fmla="*/ 1 w 467"/>
                <a:gd name="T9" fmla="*/ 2 h 83"/>
                <a:gd name="T10" fmla="*/ 1 w 467"/>
                <a:gd name="T11" fmla="*/ 0 h 83"/>
                <a:gd name="T12" fmla="*/ 1 w 467"/>
                <a:gd name="T13" fmla="*/ 2 h 83"/>
                <a:gd name="T14" fmla="*/ 1 w 467"/>
                <a:gd name="T15" fmla="*/ 2 h 83"/>
                <a:gd name="T16" fmla="*/ 1 w 467"/>
                <a:gd name="T17" fmla="*/ 2 h 83"/>
                <a:gd name="T18" fmla="*/ 1 w 467"/>
                <a:gd name="T19" fmla="*/ 2 h 83"/>
                <a:gd name="T20" fmla="*/ 1 w 467"/>
                <a:gd name="T21" fmla="*/ 2 h 83"/>
                <a:gd name="T22" fmla="*/ 1 w 467"/>
                <a:gd name="T23" fmla="*/ 2 h 83"/>
                <a:gd name="T24" fmla="*/ 1 w 467"/>
                <a:gd name="T25" fmla="*/ 2 h 83"/>
                <a:gd name="T26" fmla="*/ 1 w 467"/>
                <a:gd name="T27" fmla="*/ 2 h 83"/>
                <a:gd name="T28" fmla="*/ 1 w 467"/>
                <a:gd name="T29" fmla="*/ 2 h 83"/>
                <a:gd name="T30" fmla="*/ 1 w 467"/>
                <a:gd name="T31" fmla="*/ 2 h 83"/>
                <a:gd name="T32" fmla="*/ 1 w 467"/>
                <a:gd name="T33" fmla="*/ 2 h 83"/>
                <a:gd name="T34" fmla="*/ 1 w 467"/>
                <a:gd name="T35" fmla="*/ 2 h 83"/>
                <a:gd name="T36" fmla="*/ 1 w 467"/>
                <a:gd name="T37" fmla="*/ 2 h 83"/>
                <a:gd name="T38" fmla="*/ 1 w 467"/>
                <a:gd name="T39" fmla="*/ 2 h 83"/>
                <a:gd name="T40" fmla="*/ 1 w 467"/>
                <a:gd name="T41" fmla="*/ 2 h 83"/>
                <a:gd name="T42" fmla="*/ 1 w 467"/>
                <a:gd name="T43" fmla="*/ 2 h 83"/>
                <a:gd name="T44" fmla="*/ 1 w 467"/>
                <a:gd name="T45" fmla="*/ 2 h 83"/>
                <a:gd name="T46" fmla="*/ 1 w 467"/>
                <a:gd name="T47" fmla="*/ 2 h 83"/>
                <a:gd name="T48" fmla="*/ 1 w 467"/>
                <a:gd name="T49" fmla="*/ 2 h 83"/>
                <a:gd name="T50" fmla="*/ 1 w 467"/>
                <a:gd name="T51" fmla="*/ 2 h 83"/>
                <a:gd name="T52" fmla="*/ 1 w 467"/>
                <a:gd name="T53" fmla="*/ 2 h 83"/>
                <a:gd name="T54" fmla="*/ 1 w 467"/>
                <a:gd name="T55" fmla="*/ 2 h 83"/>
                <a:gd name="T56" fmla="*/ 1 w 467"/>
                <a:gd name="T57" fmla="*/ 2 h 83"/>
                <a:gd name="T58" fmla="*/ 1 w 467"/>
                <a:gd name="T59" fmla="*/ 2 h 83"/>
                <a:gd name="T60" fmla="*/ 1 w 467"/>
                <a:gd name="T61" fmla="*/ 2 h 83"/>
                <a:gd name="T62" fmla="*/ 1 w 467"/>
                <a:gd name="T63" fmla="*/ 2 h 83"/>
                <a:gd name="T64" fmla="*/ 1 w 467"/>
                <a:gd name="T65" fmla="*/ 2 h 83"/>
                <a:gd name="T66" fmla="*/ 1 w 467"/>
                <a:gd name="T67" fmla="*/ 2 h 83"/>
                <a:gd name="T68" fmla="*/ 1 w 467"/>
                <a:gd name="T69" fmla="*/ 2 h 83"/>
                <a:gd name="T70" fmla="*/ 1 w 467"/>
                <a:gd name="T71" fmla="*/ 2 h 83"/>
                <a:gd name="T72" fmla="*/ 1 w 467"/>
                <a:gd name="T73" fmla="*/ 2 h 83"/>
                <a:gd name="T74" fmla="*/ 1 w 467"/>
                <a:gd name="T75" fmla="*/ 2 h 83"/>
                <a:gd name="T76" fmla="*/ 1 w 467"/>
                <a:gd name="T77" fmla="*/ 2 h 83"/>
                <a:gd name="T78" fmla="*/ 1 w 467"/>
                <a:gd name="T79" fmla="*/ 2 h 83"/>
                <a:gd name="T80" fmla="*/ 1 w 467"/>
                <a:gd name="T81" fmla="*/ 2 h 83"/>
                <a:gd name="T82" fmla="*/ 1 w 467"/>
                <a:gd name="T83" fmla="*/ 2 h 83"/>
                <a:gd name="T84" fmla="*/ 1 w 467"/>
                <a:gd name="T85" fmla="*/ 2 h 83"/>
                <a:gd name="T86" fmla="*/ 1 w 467"/>
                <a:gd name="T87" fmla="*/ 2 h 83"/>
                <a:gd name="T88" fmla="*/ 1 w 467"/>
                <a:gd name="T89" fmla="*/ 2 h 83"/>
                <a:gd name="T90" fmla="*/ 1 w 467"/>
                <a:gd name="T91" fmla="*/ 2 h 83"/>
                <a:gd name="T92" fmla="*/ 1 w 467"/>
                <a:gd name="T93" fmla="*/ 2 h 83"/>
                <a:gd name="T94" fmla="*/ 1 w 467"/>
                <a:gd name="T95" fmla="*/ 2 h 83"/>
                <a:gd name="T96" fmla="*/ 1 w 467"/>
                <a:gd name="T97" fmla="*/ 2 h 83"/>
                <a:gd name="T98" fmla="*/ 1 w 467"/>
                <a:gd name="T99" fmla="*/ 2 h 83"/>
                <a:gd name="T100" fmla="*/ 1 w 467"/>
                <a:gd name="T101" fmla="*/ 2 h 83"/>
                <a:gd name="T102" fmla="*/ 1 w 467"/>
                <a:gd name="T103" fmla="*/ 2 h 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67"/>
                <a:gd name="T157" fmla="*/ 0 h 83"/>
                <a:gd name="T158" fmla="*/ 467 w 467"/>
                <a:gd name="T159" fmla="*/ 83 h 8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67" h="83">
                  <a:moveTo>
                    <a:pt x="459" y="49"/>
                  </a:moveTo>
                  <a:lnTo>
                    <a:pt x="462" y="43"/>
                  </a:lnTo>
                  <a:lnTo>
                    <a:pt x="464" y="52"/>
                  </a:lnTo>
                  <a:lnTo>
                    <a:pt x="464" y="83"/>
                  </a:lnTo>
                  <a:lnTo>
                    <a:pt x="467" y="80"/>
                  </a:lnTo>
                  <a:lnTo>
                    <a:pt x="467" y="20"/>
                  </a:lnTo>
                  <a:lnTo>
                    <a:pt x="467" y="15"/>
                  </a:lnTo>
                  <a:lnTo>
                    <a:pt x="464" y="9"/>
                  </a:lnTo>
                  <a:lnTo>
                    <a:pt x="462" y="6"/>
                  </a:lnTo>
                  <a:lnTo>
                    <a:pt x="459" y="3"/>
                  </a:lnTo>
                  <a:lnTo>
                    <a:pt x="459" y="0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11" y="9"/>
                  </a:lnTo>
                  <a:lnTo>
                    <a:pt x="66" y="9"/>
                  </a:lnTo>
                  <a:lnTo>
                    <a:pt x="66" y="15"/>
                  </a:lnTo>
                  <a:lnTo>
                    <a:pt x="69" y="17"/>
                  </a:lnTo>
                  <a:lnTo>
                    <a:pt x="109" y="17"/>
                  </a:lnTo>
                  <a:lnTo>
                    <a:pt x="126" y="17"/>
                  </a:lnTo>
                  <a:lnTo>
                    <a:pt x="126" y="37"/>
                  </a:lnTo>
                  <a:lnTo>
                    <a:pt x="126" y="49"/>
                  </a:lnTo>
                  <a:lnTo>
                    <a:pt x="129" y="46"/>
                  </a:lnTo>
                  <a:lnTo>
                    <a:pt x="132" y="46"/>
                  </a:lnTo>
                  <a:lnTo>
                    <a:pt x="132" y="49"/>
                  </a:lnTo>
                  <a:lnTo>
                    <a:pt x="135" y="49"/>
                  </a:lnTo>
                  <a:lnTo>
                    <a:pt x="135" y="37"/>
                  </a:lnTo>
                  <a:lnTo>
                    <a:pt x="135" y="17"/>
                  </a:lnTo>
                  <a:lnTo>
                    <a:pt x="152" y="17"/>
                  </a:lnTo>
                  <a:lnTo>
                    <a:pt x="281" y="17"/>
                  </a:lnTo>
                  <a:lnTo>
                    <a:pt x="284" y="20"/>
                  </a:lnTo>
                  <a:lnTo>
                    <a:pt x="287" y="23"/>
                  </a:lnTo>
                  <a:lnTo>
                    <a:pt x="290" y="23"/>
                  </a:lnTo>
                  <a:lnTo>
                    <a:pt x="295" y="23"/>
                  </a:lnTo>
                  <a:lnTo>
                    <a:pt x="298" y="26"/>
                  </a:lnTo>
                  <a:lnTo>
                    <a:pt x="301" y="29"/>
                  </a:lnTo>
                  <a:lnTo>
                    <a:pt x="301" y="32"/>
                  </a:lnTo>
                  <a:lnTo>
                    <a:pt x="304" y="29"/>
                  </a:lnTo>
                  <a:lnTo>
                    <a:pt x="304" y="26"/>
                  </a:lnTo>
                  <a:lnTo>
                    <a:pt x="307" y="23"/>
                  </a:lnTo>
                  <a:lnTo>
                    <a:pt x="310" y="20"/>
                  </a:lnTo>
                  <a:lnTo>
                    <a:pt x="313" y="17"/>
                  </a:lnTo>
                  <a:lnTo>
                    <a:pt x="315" y="17"/>
                  </a:lnTo>
                  <a:lnTo>
                    <a:pt x="318" y="15"/>
                  </a:lnTo>
                  <a:lnTo>
                    <a:pt x="321" y="15"/>
                  </a:lnTo>
                  <a:lnTo>
                    <a:pt x="324" y="12"/>
                  </a:lnTo>
                  <a:lnTo>
                    <a:pt x="327" y="12"/>
                  </a:lnTo>
                  <a:lnTo>
                    <a:pt x="333" y="12"/>
                  </a:lnTo>
                  <a:lnTo>
                    <a:pt x="335" y="12"/>
                  </a:lnTo>
                  <a:lnTo>
                    <a:pt x="338" y="12"/>
                  </a:lnTo>
                  <a:lnTo>
                    <a:pt x="341" y="12"/>
                  </a:lnTo>
                  <a:lnTo>
                    <a:pt x="344" y="12"/>
                  </a:lnTo>
                  <a:lnTo>
                    <a:pt x="347" y="15"/>
                  </a:lnTo>
                  <a:lnTo>
                    <a:pt x="350" y="15"/>
                  </a:lnTo>
                  <a:lnTo>
                    <a:pt x="353" y="17"/>
                  </a:lnTo>
                  <a:lnTo>
                    <a:pt x="356" y="17"/>
                  </a:lnTo>
                  <a:lnTo>
                    <a:pt x="358" y="20"/>
                  </a:lnTo>
                  <a:lnTo>
                    <a:pt x="361" y="23"/>
                  </a:lnTo>
                  <a:lnTo>
                    <a:pt x="364" y="26"/>
                  </a:lnTo>
                  <a:lnTo>
                    <a:pt x="364" y="29"/>
                  </a:lnTo>
                  <a:lnTo>
                    <a:pt x="367" y="32"/>
                  </a:lnTo>
                  <a:lnTo>
                    <a:pt x="370" y="35"/>
                  </a:lnTo>
                  <a:lnTo>
                    <a:pt x="370" y="40"/>
                  </a:lnTo>
                  <a:lnTo>
                    <a:pt x="370" y="43"/>
                  </a:lnTo>
                  <a:lnTo>
                    <a:pt x="373" y="46"/>
                  </a:lnTo>
                  <a:lnTo>
                    <a:pt x="376" y="43"/>
                  </a:lnTo>
                  <a:lnTo>
                    <a:pt x="378" y="43"/>
                  </a:lnTo>
                  <a:lnTo>
                    <a:pt x="381" y="43"/>
                  </a:lnTo>
                  <a:lnTo>
                    <a:pt x="384" y="46"/>
                  </a:lnTo>
                  <a:lnTo>
                    <a:pt x="384" y="43"/>
                  </a:lnTo>
                  <a:lnTo>
                    <a:pt x="387" y="40"/>
                  </a:lnTo>
                  <a:lnTo>
                    <a:pt x="387" y="35"/>
                  </a:lnTo>
                  <a:lnTo>
                    <a:pt x="390" y="32"/>
                  </a:lnTo>
                  <a:lnTo>
                    <a:pt x="390" y="29"/>
                  </a:lnTo>
                  <a:lnTo>
                    <a:pt x="393" y="26"/>
                  </a:lnTo>
                  <a:lnTo>
                    <a:pt x="396" y="23"/>
                  </a:lnTo>
                  <a:lnTo>
                    <a:pt x="399" y="20"/>
                  </a:lnTo>
                  <a:lnTo>
                    <a:pt x="399" y="17"/>
                  </a:lnTo>
                  <a:lnTo>
                    <a:pt x="401" y="17"/>
                  </a:lnTo>
                  <a:lnTo>
                    <a:pt x="404" y="15"/>
                  </a:lnTo>
                  <a:lnTo>
                    <a:pt x="407" y="15"/>
                  </a:lnTo>
                  <a:lnTo>
                    <a:pt x="413" y="12"/>
                  </a:lnTo>
                  <a:lnTo>
                    <a:pt x="416" y="12"/>
                  </a:lnTo>
                  <a:lnTo>
                    <a:pt x="419" y="12"/>
                  </a:lnTo>
                  <a:lnTo>
                    <a:pt x="421" y="12"/>
                  </a:lnTo>
                  <a:lnTo>
                    <a:pt x="427" y="12"/>
                  </a:lnTo>
                  <a:lnTo>
                    <a:pt x="430" y="12"/>
                  </a:lnTo>
                  <a:lnTo>
                    <a:pt x="433" y="12"/>
                  </a:lnTo>
                  <a:lnTo>
                    <a:pt x="433" y="15"/>
                  </a:lnTo>
                  <a:lnTo>
                    <a:pt x="439" y="15"/>
                  </a:lnTo>
                  <a:lnTo>
                    <a:pt x="442" y="17"/>
                  </a:lnTo>
                  <a:lnTo>
                    <a:pt x="444" y="17"/>
                  </a:lnTo>
                  <a:lnTo>
                    <a:pt x="447" y="20"/>
                  </a:lnTo>
                  <a:lnTo>
                    <a:pt x="447" y="23"/>
                  </a:lnTo>
                  <a:lnTo>
                    <a:pt x="453" y="26"/>
                  </a:lnTo>
                  <a:lnTo>
                    <a:pt x="453" y="29"/>
                  </a:lnTo>
                  <a:lnTo>
                    <a:pt x="456" y="32"/>
                  </a:lnTo>
                  <a:lnTo>
                    <a:pt x="456" y="35"/>
                  </a:lnTo>
                  <a:lnTo>
                    <a:pt x="459" y="40"/>
                  </a:lnTo>
                  <a:lnTo>
                    <a:pt x="459" y="43"/>
                  </a:lnTo>
                  <a:lnTo>
                    <a:pt x="459" y="46"/>
                  </a:lnTo>
                  <a:lnTo>
                    <a:pt x="459" y="49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76" name="Group 376"/>
            <p:cNvGrpSpPr>
              <a:grpSpLocks/>
            </p:cNvGrpSpPr>
            <p:nvPr/>
          </p:nvGrpSpPr>
          <p:grpSpPr bwMode="auto">
            <a:xfrm>
              <a:off x="1677" y="2236"/>
              <a:ext cx="38" cy="40"/>
              <a:chOff x="2067" y="3100"/>
              <a:chExt cx="52" cy="49"/>
            </a:xfrm>
          </p:grpSpPr>
          <p:sp>
            <p:nvSpPr>
              <p:cNvPr id="17755" name="Freeform 377"/>
              <p:cNvSpPr>
                <a:spLocks/>
              </p:cNvSpPr>
              <p:nvPr/>
            </p:nvSpPr>
            <p:spPr bwMode="auto">
              <a:xfrm>
                <a:off x="2067" y="3100"/>
                <a:ext cx="52" cy="49"/>
              </a:xfrm>
              <a:custGeom>
                <a:avLst/>
                <a:gdLst>
                  <a:gd name="T0" fmla="*/ 52 w 52"/>
                  <a:gd name="T1" fmla="*/ 23 h 49"/>
                  <a:gd name="T2" fmla="*/ 52 w 52"/>
                  <a:gd name="T3" fmla="*/ 23 h 49"/>
                  <a:gd name="T4" fmla="*/ 49 w 52"/>
                  <a:gd name="T5" fmla="*/ 17 h 49"/>
                  <a:gd name="T6" fmla="*/ 49 w 52"/>
                  <a:gd name="T7" fmla="*/ 14 h 49"/>
                  <a:gd name="T8" fmla="*/ 49 w 52"/>
                  <a:gd name="T9" fmla="*/ 11 h 49"/>
                  <a:gd name="T10" fmla="*/ 49 w 52"/>
                  <a:gd name="T11" fmla="*/ 8 h 49"/>
                  <a:gd name="T12" fmla="*/ 46 w 52"/>
                  <a:gd name="T13" fmla="*/ 6 h 49"/>
                  <a:gd name="T14" fmla="*/ 40 w 52"/>
                  <a:gd name="T15" fmla="*/ 3 h 49"/>
                  <a:gd name="T16" fmla="*/ 38 w 52"/>
                  <a:gd name="T17" fmla="*/ 3 h 49"/>
                  <a:gd name="T18" fmla="*/ 35 w 52"/>
                  <a:gd name="T19" fmla="*/ 3 h 49"/>
                  <a:gd name="T20" fmla="*/ 32 w 52"/>
                  <a:gd name="T21" fmla="*/ 3 h 49"/>
                  <a:gd name="T22" fmla="*/ 29 w 52"/>
                  <a:gd name="T23" fmla="*/ 0 h 49"/>
                  <a:gd name="T24" fmla="*/ 26 w 52"/>
                  <a:gd name="T25" fmla="*/ 0 h 49"/>
                  <a:gd name="T26" fmla="*/ 23 w 52"/>
                  <a:gd name="T27" fmla="*/ 0 h 49"/>
                  <a:gd name="T28" fmla="*/ 20 w 52"/>
                  <a:gd name="T29" fmla="*/ 3 h 49"/>
                  <a:gd name="T30" fmla="*/ 17 w 52"/>
                  <a:gd name="T31" fmla="*/ 3 h 49"/>
                  <a:gd name="T32" fmla="*/ 15 w 52"/>
                  <a:gd name="T33" fmla="*/ 3 h 49"/>
                  <a:gd name="T34" fmla="*/ 12 w 52"/>
                  <a:gd name="T35" fmla="*/ 3 h 49"/>
                  <a:gd name="T36" fmla="*/ 6 w 52"/>
                  <a:gd name="T37" fmla="*/ 6 h 49"/>
                  <a:gd name="T38" fmla="*/ 6 w 52"/>
                  <a:gd name="T39" fmla="*/ 8 h 49"/>
                  <a:gd name="T40" fmla="*/ 3 w 52"/>
                  <a:gd name="T41" fmla="*/ 11 h 49"/>
                  <a:gd name="T42" fmla="*/ 3 w 52"/>
                  <a:gd name="T43" fmla="*/ 14 h 49"/>
                  <a:gd name="T44" fmla="*/ 3 w 52"/>
                  <a:gd name="T45" fmla="*/ 17 h 49"/>
                  <a:gd name="T46" fmla="*/ 3 w 52"/>
                  <a:gd name="T47" fmla="*/ 23 h 49"/>
                  <a:gd name="T48" fmla="*/ 0 w 52"/>
                  <a:gd name="T49" fmla="*/ 23 h 49"/>
                  <a:gd name="T50" fmla="*/ 3 w 52"/>
                  <a:gd name="T51" fmla="*/ 26 h 49"/>
                  <a:gd name="T52" fmla="*/ 3 w 52"/>
                  <a:gd name="T53" fmla="*/ 29 h 49"/>
                  <a:gd name="T54" fmla="*/ 3 w 52"/>
                  <a:gd name="T55" fmla="*/ 31 h 49"/>
                  <a:gd name="T56" fmla="*/ 3 w 52"/>
                  <a:gd name="T57" fmla="*/ 34 h 49"/>
                  <a:gd name="T58" fmla="*/ 3 w 52"/>
                  <a:gd name="T59" fmla="*/ 37 h 49"/>
                  <a:gd name="T60" fmla="*/ 6 w 52"/>
                  <a:gd name="T61" fmla="*/ 37 h 49"/>
                  <a:gd name="T62" fmla="*/ 12 w 52"/>
                  <a:gd name="T63" fmla="*/ 40 h 49"/>
                  <a:gd name="T64" fmla="*/ 12 w 52"/>
                  <a:gd name="T65" fmla="*/ 43 h 49"/>
                  <a:gd name="T66" fmla="*/ 15 w 52"/>
                  <a:gd name="T67" fmla="*/ 46 h 49"/>
                  <a:gd name="T68" fmla="*/ 17 w 52"/>
                  <a:gd name="T69" fmla="*/ 46 h 49"/>
                  <a:gd name="T70" fmla="*/ 20 w 52"/>
                  <a:gd name="T71" fmla="*/ 46 h 49"/>
                  <a:gd name="T72" fmla="*/ 23 w 52"/>
                  <a:gd name="T73" fmla="*/ 46 h 49"/>
                  <a:gd name="T74" fmla="*/ 26 w 52"/>
                  <a:gd name="T75" fmla="*/ 49 h 49"/>
                  <a:gd name="T76" fmla="*/ 29 w 52"/>
                  <a:gd name="T77" fmla="*/ 49 h 49"/>
                  <a:gd name="T78" fmla="*/ 29 w 52"/>
                  <a:gd name="T79" fmla="*/ 46 h 49"/>
                  <a:gd name="T80" fmla="*/ 32 w 52"/>
                  <a:gd name="T81" fmla="*/ 46 h 49"/>
                  <a:gd name="T82" fmla="*/ 35 w 52"/>
                  <a:gd name="T83" fmla="*/ 46 h 49"/>
                  <a:gd name="T84" fmla="*/ 38 w 52"/>
                  <a:gd name="T85" fmla="*/ 46 h 49"/>
                  <a:gd name="T86" fmla="*/ 40 w 52"/>
                  <a:gd name="T87" fmla="*/ 43 h 49"/>
                  <a:gd name="T88" fmla="*/ 40 w 52"/>
                  <a:gd name="T89" fmla="*/ 40 h 49"/>
                  <a:gd name="T90" fmla="*/ 46 w 52"/>
                  <a:gd name="T91" fmla="*/ 37 h 49"/>
                  <a:gd name="T92" fmla="*/ 49 w 52"/>
                  <a:gd name="T93" fmla="*/ 37 h 49"/>
                  <a:gd name="T94" fmla="*/ 49 w 52"/>
                  <a:gd name="T95" fmla="*/ 34 h 49"/>
                  <a:gd name="T96" fmla="*/ 49 w 52"/>
                  <a:gd name="T97" fmla="*/ 31 h 49"/>
                  <a:gd name="T98" fmla="*/ 49 w 52"/>
                  <a:gd name="T99" fmla="*/ 29 h 49"/>
                  <a:gd name="T100" fmla="*/ 52 w 52"/>
                  <a:gd name="T101" fmla="*/ 26 h 49"/>
                  <a:gd name="T102" fmla="*/ 52 w 52"/>
                  <a:gd name="T103" fmla="*/ 23 h 4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2"/>
                  <a:gd name="T157" fmla="*/ 0 h 49"/>
                  <a:gd name="T158" fmla="*/ 52 w 52"/>
                  <a:gd name="T159" fmla="*/ 49 h 4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2" h="49">
                    <a:moveTo>
                      <a:pt x="52" y="23"/>
                    </a:moveTo>
                    <a:lnTo>
                      <a:pt x="52" y="23"/>
                    </a:lnTo>
                    <a:lnTo>
                      <a:pt x="49" y="17"/>
                    </a:lnTo>
                    <a:lnTo>
                      <a:pt x="49" y="14"/>
                    </a:lnTo>
                    <a:lnTo>
                      <a:pt x="49" y="11"/>
                    </a:lnTo>
                    <a:lnTo>
                      <a:pt x="49" y="8"/>
                    </a:lnTo>
                    <a:lnTo>
                      <a:pt x="46" y="6"/>
                    </a:lnTo>
                    <a:lnTo>
                      <a:pt x="40" y="3"/>
                    </a:lnTo>
                    <a:lnTo>
                      <a:pt x="38" y="3"/>
                    </a:lnTo>
                    <a:lnTo>
                      <a:pt x="35" y="3"/>
                    </a:lnTo>
                    <a:lnTo>
                      <a:pt x="32" y="3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20" y="3"/>
                    </a:lnTo>
                    <a:lnTo>
                      <a:pt x="17" y="3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6" y="6"/>
                    </a:lnTo>
                    <a:lnTo>
                      <a:pt x="6" y="8"/>
                    </a:lnTo>
                    <a:lnTo>
                      <a:pt x="3" y="11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3"/>
                    </a:lnTo>
                    <a:lnTo>
                      <a:pt x="0" y="23"/>
                    </a:lnTo>
                    <a:lnTo>
                      <a:pt x="3" y="26"/>
                    </a:lnTo>
                    <a:lnTo>
                      <a:pt x="3" y="29"/>
                    </a:lnTo>
                    <a:lnTo>
                      <a:pt x="3" y="31"/>
                    </a:lnTo>
                    <a:lnTo>
                      <a:pt x="3" y="34"/>
                    </a:lnTo>
                    <a:lnTo>
                      <a:pt x="3" y="37"/>
                    </a:lnTo>
                    <a:lnTo>
                      <a:pt x="6" y="37"/>
                    </a:lnTo>
                    <a:lnTo>
                      <a:pt x="12" y="40"/>
                    </a:lnTo>
                    <a:lnTo>
                      <a:pt x="12" y="43"/>
                    </a:lnTo>
                    <a:lnTo>
                      <a:pt x="15" y="46"/>
                    </a:lnTo>
                    <a:lnTo>
                      <a:pt x="17" y="46"/>
                    </a:lnTo>
                    <a:lnTo>
                      <a:pt x="20" y="46"/>
                    </a:lnTo>
                    <a:lnTo>
                      <a:pt x="23" y="46"/>
                    </a:lnTo>
                    <a:lnTo>
                      <a:pt x="26" y="49"/>
                    </a:lnTo>
                    <a:lnTo>
                      <a:pt x="29" y="49"/>
                    </a:lnTo>
                    <a:lnTo>
                      <a:pt x="29" y="46"/>
                    </a:lnTo>
                    <a:lnTo>
                      <a:pt x="32" y="46"/>
                    </a:lnTo>
                    <a:lnTo>
                      <a:pt x="35" y="46"/>
                    </a:lnTo>
                    <a:lnTo>
                      <a:pt x="38" y="46"/>
                    </a:lnTo>
                    <a:lnTo>
                      <a:pt x="40" y="43"/>
                    </a:lnTo>
                    <a:lnTo>
                      <a:pt x="40" y="40"/>
                    </a:lnTo>
                    <a:lnTo>
                      <a:pt x="46" y="37"/>
                    </a:lnTo>
                    <a:lnTo>
                      <a:pt x="49" y="37"/>
                    </a:lnTo>
                    <a:lnTo>
                      <a:pt x="49" y="34"/>
                    </a:lnTo>
                    <a:lnTo>
                      <a:pt x="49" y="31"/>
                    </a:lnTo>
                    <a:lnTo>
                      <a:pt x="49" y="29"/>
                    </a:lnTo>
                    <a:lnTo>
                      <a:pt x="52" y="26"/>
                    </a:lnTo>
                    <a:lnTo>
                      <a:pt x="52" y="23"/>
                    </a:lnTo>
                    <a:close/>
                  </a:path>
                </a:pathLst>
              </a:custGeom>
              <a:solidFill>
                <a:srgbClr val="FFB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56" name="Freeform 378"/>
              <p:cNvSpPr>
                <a:spLocks/>
              </p:cNvSpPr>
              <p:nvPr/>
            </p:nvSpPr>
            <p:spPr bwMode="auto">
              <a:xfrm>
                <a:off x="2067" y="3100"/>
                <a:ext cx="52" cy="49"/>
              </a:xfrm>
              <a:custGeom>
                <a:avLst/>
                <a:gdLst>
                  <a:gd name="T0" fmla="*/ 52 w 52"/>
                  <a:gd name="T1" fmla="*/ 23 h 49"/>
                  <a:gd name="T2" fmla="*/ 52 w 52"/>
                  <a:gd name="T3" fmla="*/ 23 h 49"/>
                  <a:gd name="T4" fmla="*/ 49 w 52"/>
                  <a:gd name="T5" fmla="*/ 17 h 49"/>
                  <a:gd name="T6" fmla="*/ 49 w 52"/>
                  <a:gd name="T7" fmla="*/ 14 h 49"/>
                  <a:gd name="T8" fmla="*/ 49 w 52"/>
                  <a:gd name="T9" fmla="*/ 11 h 49"/>
                  <a:gd name="T10" fmla="*/ 49 w 52"/>
                  <a:gd name="T11" fmla="*/ 8 h 49"/>
                  <a:gd name="T12" fmla="*/ 46 w 52"/>
                  <a:gd name="T13" fmla="*/ 6 h 49"/>
                  <a:gd name="T14" fmla="*/ 40 w 52"/>
                  <a:gd name="T15" fmla="*/ 3 h 49"/>
                  <a:gd name="T16" fmla="*/ 38 w 52"/>
                  <a:gd name="T17" fmla="*/ 3 h 49"/>
                  <a:gd name="T18" fmla="*/ 35 w 52"/>
                  <a:gd name="T19" fmla="*/ 3 h 49"/>
                  <a:gd name="T20" fmla="*/ 32 w 52"/>
                  <a:gd name="T21" fmla="*/ 3 h 49"/>
                  <a:gd name="T22" fmla="*/ 29 w 52"/>
                  <a:gd name="T23" fmla="*/ 0 h 49"/>
                  <a:gd name="T24" fmla="*/ 26 w 52"/>
                  <a:gd name="T25" fmla="*/ 0 h 49"/>
                  <a:gd name="T26" fmla="*/ 23 w 52"/>
                  <a:gd name="T27" fmla="*/ 0 h 49"/>
                  <a:gd name="T28" fmla="*/ 20 w 52"/>
                  <a:gd name="T29" fmla="*/ 3 h 49"/>
                  <a:gd name="T30" fmla="*/ 17 w 52"/>
                  <a:gd name="T31" fmla="*/ 3 h 49"/>
                  <a:gd name="T32" fmla="*/ 15 w 52"/>
                  <a:gd name="T33" fmla="*/ 3 h 49"/>
                  <a:gd name="T34" fmla="*/ 12 w 52"/>
                  <a:gd name="T35" fmla="*/ 3 h 49"/>
                  <a:gd name="T36" fmla="*/ 6 w 52"/>
                  <a:gd name="T37" fmla="*/ 6 h 49"/>
                  <a:gd name="T38" fmla="*/ 6 w 52"/>
                  <a:gd name="T39" fmla="*/ 8 h 49"/>
                  <a:gd name="T40" fmla="*/ 3 w 52"/>
                  <a:gd name="T41" fmla="*/ 11 h 49"/>
                  <a:gd name="T42" fmla="*/ 3 w 52"/>
                  <a:gd name="T43" fmla="*/ 14 h 49"/>
                  <a:gd name="T44" fmla="*/ 3 w 52"/>
                  <a:gd name="T45" fmla="*/ 17 h 49"/>
                  <a:gd name="T46" fmla="*/ 3 w 52"/>
                  <a:gd name="T47" fmla="*/ 23 h 49"/>
                  <a:gd name="T48" fmla="*/ 0 w 52"/>
                  <a:gd name="T49" fmla="*/ 23 h 49"/>
                  <a:gd name="T50" fmla="*/ 3 w 52"/>
                  <a:gd name="T51" fmla="*/ 26 h 49"/>
                  <a:gd name="T52" fmla="*/ 3 w 52"/>
                  <a:gd name="T53" fmla="*/ 29 h 49"/>
                  <a:gd name="T54" fmla="*/ 3 w 52"/>
                  <a:gd name="T55" fmla="*/ 31 h 49"/>
                  <a:gd name="T56" fmla="*/ 3 w 52"/>
                  <a:gd name="T57" fmla="*/ 34 h 49"/>
                  <a:gd name="T58" fmla="*/ 3 w 52"/>
                  <a:gd name="T59" fmla="*/ 37 h 49"/>
                  <a:gd name="T60" fmla="*/ 6 w 52"/>
                  <a:gd name="T61" fmla="*/ 37 h 49"/>
                  <a:gd name="T62" fmla="*/ 12 w 52"/>
                  <a:gd name="T63" fmla="*/ 40 h 49"/>
                  <a:gd name="T64" fmla="*/ 12 w 52"/>
                  <a:gd name="T65" fmla="*/ 43 h 49"/>
                  <a:gd name="T66" fmla="*/ 15 w 52"/>
                  <a:gd name="T67" fmla="*/ 46 h 49"/>
                  <a:gd name="T68" fmla="*/ 17 w 52"/>
                  <a:gd name="T69" fmla="*/ 46 h 49"/>
                  <a:gd name="T70" fmla="*/ 20 w 52"/>
                  <a:gd name="T71" fmla="*/ 46 h 49"/>
                  <a:gd name="T72" fmla="*/ 23 w 52"/>
                  <a:gd name="T73" fmla="*/ 46 h 49"/>
                  <a:gd name="T74" fmla="*/ 26 w 52"/>
                  <a:gd name="T75" fmla="*/ 49 h 49"/>
                  <a:gd name="T76" fmla="*/ 29 w 52"/>
                  <a:gd name="T77" fmla="*/ 49 h 49"/>
                  <a:gd name="T78" fmla="*/ 29 w 52"/>
                  <a:gd name="T79" fmla="*/ 46 h 49"/>
                  <a:gd name="T80" fmla="*/ 32 w 52"/>
                  <a:gd name="T81" fmla="*/ 46 h 49"/>
                  <a:gd name="T82" fmla="*/ 35 w 52"/>
                  <a:gd name="T83" fmla="*/ 46 h 49"/>
                  <a:gd name="T84" fmla="*/ 38 w 52"/>
                  <a:gd name="T85" fmla="*/ 46 h 49"/>
                  <a:gd name="T86" fmla="*/ 40 w 52"/>
                  <a:gd name="T87" fmla="*/ 43 h 49"/>
                  <a:gd name="T88" fmla="*/ 40 w 52"/>
                  <a:gd name="T89" fmla="*/ 40 h 49"/>
                  <a:gd name="T90" fmla="*/ 46 w 52"/>
                  <a:gd name="T91" fmla="*/ 37 h 49"/>
                  <a:gd name="T92" fmla="*/ 49 w 52"/>
                  <a:gd name="T93" fmla="*/ 37 h 49"/>
                  <a:gd name="T94" fmla="*/ 49 w 52"/>
                  <a:gd name="T95" fmla="*/ 34 h 49"/>
                  <a:gd name="T96" fmla="*/ 49 w 52"/>
                  <a:gd name="T97" fmla="*/ 31 h 49"/>
                  <a:gd name="T98" fmla="*/ 49 w 52"/>
                  <a:gd name="T99" fmla="*/ 29 h 49"/>
                  <a:gd name="T100" fmla="*/ 52 w 52"/>
                  <a:gd name="T101" fmla="*/ 26 h 49"/>
                  <a:gd name="T102" fmla="*/ 52 w 52"/>
                  <a:gd name="T103" fmla="*/ 23 h 4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2"/>
                  <a:gd name="T157" fmla="*/ 0 h 49"/>
                  <a:gd name="T158" fmla="*/ 52 w 52"/>
                  <a:gd name="T159" fmla="*/ 49 h 4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2" h="49">
                    <a:moveTo>
                      <a:pt x="52" y="23"/>
                    </a:moveTo>
                    <a:lnTo>
                      <a:pt x="52" y="23"/>
                    </a:lnTo>
                    <a:lnTo>
                      <a:pt x="49" y="17"/>
                    </a:lnTo>
                    <a:lnTo>
                      <a:pt x="49" y="14"/>
                    </a:lnTo>
                    <a:lnTo>
                      <a:pt x="49" y="11"/>
                    </a:lnTo>
                    <a:lnTo>
                      <a:pt x="49" y="8"/>
                    </a:lnTo>
                    <a:lnTo>
                      <a:pt x="46" y="6"/>
                    </a:lnTo>
                    <a:lnTo>
                      <a:pt x="40" y="3"/>
                    </a:lnTo>
                    <a:lnTo>
                      <a:pt x="38" y="3"/>
                    </a:lnTo>
                    <a:lnTo>
                      <a:pt x="35" y="3"/>
                    </a:lnTo>
                    <a:lnTo>
                      <a:pt x="32" y="3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20" y="3"/>
                    </a:lnTo>
                    <a:lnTo>
                      <a:pt x="17" y="3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6" y="6"/>
                    </a:lnTo>
                    <a:lnTo>
                      <a:pt x="6" y="8"/>
                    </a:lnTo>
                    <a:lnTo>
                      <a:pt x="3" y="11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3"/>
                    </a:lnTo>
                    <a:lnTo>
                      <a:pt x="0" y="23"/>
                    </a:lnTo>
                    <a:lnTo>
                      <a:pt x="3" y="26"/>
                    </a:lnTo>
                    <a:lnTo>
                      <a:pt x="3" y="29"/>
                    </a:lnTo>
                    <a:lnTo>
                      <a:pt x="3" y="31"/>
                    </a:lnTo>
                    <a:lnTo>
                      <a:pt x="3" y="34"/>
                    </a:lnTo>
                    <a:lnTo>
                      <a:pt x="3" y="37"/>
                    </a:lnTo>
                    <a:lnTo>
                      <a:pt x="6" y="37"/>
                    </a:lnTo>
                    <a:lnTo>
                      <a:pt x="12" y="40"/>
                    </a:lnTo>
                    <a:lnTo>
                      <a:pt x="12" y="43"/>
                    </a:lnTo>
                    <a:lnTo>
                      <a:pt x="15" y="46"/>
                    </a:lnTo>
                    <a:lnTo>
                      <a:pt x="17" y="46"/>
                    </a:lnTo>
                    <a:lnTo>
                      <a:pt x="20" y="46"/>
                    </a:lnTo>
                    <a:lnTo>
                      <a:pt x="23" y="46"/>
                    </a:lnTo>
                    <a:lnTo>
                      <a:pt x="26" y="49"/>
                    </a:lnTo>
                    <a:lnTo>
                      <a:pt x="29" y="49"/>
                    </a:lnTo>
                    <a:lnTo>
                      <a:pt x="29" y="46"/>
                    </a:lnTo>
                    <a:lnTo>
                      <a:pt x="32" y="46"/>
                    </a:lnTo>
                    <a:lnTo>
                      <a:pt x="35" y="46"/>
                    </a:lnTo>
                    <a:lnTo>
                      <a:pt x="38" y="46"/>
                    </a:lnTo>
                    <a:lnTo>
                      <a:pt x="40" y="43"/>
                    </a:lnTo>
                    <a:lnTo>
                      <a:pt x="40" y="40"/>
                    </a:lnTo>
                    <a:lnTo>
                      <a:pt x="46" y="37"/>
                    </a:lnTo>
                    <a:lnTo>
                      <a:pt x="49" y="37"/>
                    </a:lnTo>
                    <a:lnTo>
                      <a:pt x="49" y="34"/>
                    </a:lnTo>
                    <a:lnTo>
                      <a:pt x="49" y="31"/>
                    </a:lnTo>
                    <a:lnTo>
                      <a:pt x="49" y="29"/>
                    </a:lnTo>
                    <a:lnTo>
                      <a:pt x="52" y="26"/>
                    </a:lnTo>
                    <a:lnTo>
                      <a:pt x="52" y="23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577" name="Freeform 379"/>
            <p:cNvSpPr>
              <a:spLocks/>
            </p:cNvSpPr>
            <p:nvPr/>
          </p:nvSpPr>
          <p:spPr bwMode="auto">
            <a:xfrm>
              <a:off x="1677" y="2236"/>
              <a:ext cx="38" cy="42"/>
            </a:xfrm>
            <a:custGeom>
              <a:avLst/>
              <a:gdLst>
                <a:gd name="T0" fmla="*/ 1 w 52"/>
                <a:gd name="T1" fmla="*/ 2 h 51"/>
                <a:gd name="T2" fmla="*/ 1 w 52"/>
                <a:gd name="T3" fmla="*/ 2 h 51"/>
                <a:gd name="T4" fmla="*/ 1 w 52"/>
                <a:gd name="T5" fmla="*/ 2 h 51"/>
                <a:gd name="T6" fmla="*/ 1 w 52"/>
                <a:gd name="T7" fmla="*/ 2 h 51"/>
                <a:gd name="T8" fmla="*/ 1 w 52"/>
                <a:gd name="T9" fmla="*/ 2 h 51"/>
                <a:gd name="T10" fmla="*/ 1 w 52"/>
                <a:gd name="T11" fmla="*/ 2 h 51"/>
                <a:gd name="T12" fmla="*/ 1 w 52"/>
                <a:gd name="T13" fmla="*/ 0 h 51"/>
                <a:gd name="T14" fmla="*/ 1 w 52"/>
                <a:gd name="T15" fmla="*/ 0 h 51"/>
                <a:gd name="T16" fmla="*/ 1 w 52"/>
                <a:gd name="T17" fmla="*/ 0 h 51"/>
                <a:gd name="T18" fmla="*/ 1 w 52"/>
                <a:gd name="T19" fmla="*/ 2 h 51"/>
                <a:gd name="T20" fmla="*/ 1 w 52"/>
                <a:gd name="T21" fmla="*/ 2 h 51"/>
                <a:gd name="T22" fmla="*/ 1 w 52"/>
                <a:gd name="T23" fmla="*/ 2 h 51"/>
                <a:gd name="T24" fmla="*/ 1 w 52"/>
                <a:gd name="T25" fmla="*/ 2 h 51"/>
                <a:gd name="T26" fmla="*/ 1 w 52"/>
                <a:gd name="T27" fmla="*/ 2 h 51"/>
                <a:gd name="T28" fmla="*/ 1 w 52"/>
                <a:gd name="T29" fmla="*/ 2 h 51"/>
                <a:gd name="T30" fmla="*/ 0 w 52"/>
                <a:gd name="T31" fmla="*/ 2 h 51"/>
                <a:gd name="T32" fmla="*/ 1 w 52"/>
                <a:gd name="T33" fmla="*/ 2 h 51"/>
                <a:gd name="T34" fmla="*/ 1 w 52"/>
                <a:gd name="T35" fmla="*/ 2 h 51"/>
                <a:gd name="T36" fmla="*/ 1 w 52"/>
                <a:gd name="T37" fmla="*/ 2 h 51"/>
                <a:gd name="T38" fmla="*/ 1 w 52"/>
                <a:gd name="T39" fmla="*/ 2 h 51"/>
                <a:gd name="T40" fmla="*/ 1 w 52"/>
                <a:gd name="T41" fmla="*/ 2 h 51"/>
                <a:gd name="T42" fmla="*/ 1 w 52"/>
                <a:gd name="T43" fmla="*/ 2 h 51"/>
                <a:gd name="T44" fmla="*/ 1 w 52"/>
                <a:gd name="T45" fmla="*/ 2 h 51"/>
                <a:gd name="T46" fmla="*/ 1 w 52"/>
                <a:gd name="T47" fmla="*/ 2 h 51"/>
                <a:gd name="T48" fmla="*/ 1 w 52"/>
                <a:gd name="T49" fmla="*/ 2 h 51"/>
                <a:gd name="T50" fmla="*/ 1 w 52"/>
                <a:gd name="T51" fmla="*/ 2 h 51"/>
                <a:gd name="T52" fmla="*/ 1 w 52"/>
                <a:gd name="T53" fmla="*/ 2 h 51"/>
                <a:gd name="T54" fmla="*/ 1 w 52"/>
                <a:gd name="T55" fmla="*/ 2 h 51"/>
                <a:gd name="T56" fmla="*/ 1 w 52"/>
                <a:gd name="T57" fmla="*/ 2 h 51"/>
                <a:gd name="T58" fmla="*/ 1 w 52"/>
                <a:gd name="T59" fmla="*/ 2 h 51"/>
                <a:gd name="T60" fmla="*/ 1 w 52"/>
                <a:gd name="T61" fmla="*/ 2 h 51"/>
                <a:gd name="T62" fmla="*/ 1 w 52"/>
                <a:gd name="T63" fmla="*/ 2 h 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2"/>
                <a:gd name="T97" fmla="*/ 0 h 51"/>
                <a:gd name="T98" fmla="*/ 52 w 52"/>
                <a:gd name="T99" fmla="*/ 51 h 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2" h="51">
                  <a:moveTo>
                    <a:pt x="52" y="23"/>
                  </a:moveTo>
                  <a:lnTo>
                    <a:pt x="52" y="20"/>
                  </a:lnTo>
                  <a:lnTo>
                    <a:pt x="49" y="17"/>
                  </a:lnTo>
                  <a:lnTo>
                    <a:pt x="49" y="14"/>
                  </a:lnTo>
                  <a:lnTo>
                    <a:pt x="46" y="11"/>
                  </a:lnTo>
                  <a:lnTo>
                    <a:pt x="46" y="8"/>
                  </a:lnTo>
                  <a:lnTo>
                    <a:pt x="46" y="6"/>
                  </a:lnTo>
                  <a:lnTo>
                    <a:pt x="43" y="3"/>
                  </a:lnTo>
                  <a:lnTo>
                    <a:pt x="40" y="3"/>
                  </a:lnTo>
                  <a:lnTo>
                    <a:pt x="38" y="3"/>
                  </a:lnTo>
                  <a:lnTo>
                    <a:pt x="35" y="3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6" y="11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3" y="17"/>
                  </a:lnTo>
                  <a:lnTo>
                    <a:pt x="3" y="20"/>
                  </a:lnTo>
                  <a:lnTo>
                    <a:pt x="0" y="23"/>
                  </a:lnTo>
                  <a:lnTo>
                    <a:pt x="3" y="26"/>
                  </a:lnTo>
                  <a:lnTo>
                    <a:pt x="3" y="29"/>
                  </a:lnTo>
                  <a:lnTo>
                    <a:pt x="3" y="31"/>
                  </a:lnTo>
                  <a:lnTo>
                    <a:pt x="6" y="34"/>
                  </a:lnTo>
                  <a:lnTo>
                    <a:pt x="6" y="37"/>
                  </a:lnTo>
                  <a:lnTo>
                    <a:pt x="9" y="40"/>
                  </a:lnTo>
                  <a:lnTo>
                    <a:pt x="12" y="40"/>
                  </a:lnTo>
                  <a:lnTo>
                    <a:pt x="12" y="43"/>
                  </a:lnTo>
                  <a:lnTo>
                    <a:pt x="12" y="46"/>
                  </a:lnTo>
                  <a:lnTo>
                    <a:pt x="15" y="46"/>
                  </a:lnTo>
                  <a:lnTo>
                    <a:pt x="17" y="46"/>
                  </a:lnTo>
                  <a:lnTo>
                    <a:pt x="20" y="49"/>
                  </a:lnTo>
                  <a:lnTo>
                    <a:pt x="23" y="49"/>
                  </a:lnTo>
                  <a:lnTo>
                    <a:pt x="26" y="51"/>
                  </a:lnTo>
                  <a:lnTo>
                    <a:pt x="29" y="51"/>
                  </a:lnTo>
                  <a:lnTo>
                    <a:pt x="32" y="49"/>
                  </a:lnTo>
                  <a:lnTo>
                    <a:pt x="35" y="49"/>
                  </a:lnTo>
                  <a:lnTo>
                    <a:pt x="35" y="46"/>
                  </a:lnTo>
                  <a:lnTo>
                    <a:pt x="38" y="46"/>
                  </a:lnTo>
                  <a:lnTo>
                    <a:pt x="40" y="46"/>
                  </a:lnTo>
                  <a:lnTo>
                    <a:pt x="43" y="43"/>
                  </a:lnTo>
                  <a:lnTo>
                    <a:pt x="43" y="40"/>
                  </a:lnTo>
                  <a:lnTo>
                    <a:pt x="46" y="40"/>
                  </a:lnTo>
                  <a:lnTo>
                    <a:pt x="46" y="37"/>
                  </a:lnTo>
                  <a:lnTo>
                    <a:pt x="49" y="34"/>
                  </a:lnTo>
                  <a:lnTo>
                    <a:pt x="49" y="31"/>
                  </a:lnTo>
                  <a:lnTo>
                    <a:pt x="49" y="29"/>
                  </a:lnTo>
                  <a:lnTo>
                    <a:pt x="52" y="26"/>
                  </a:lnTo>
                  <a:lnTo>
                    <a:pt x="52" y="23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78" name="Group 380"/>
            <p:cNvGrpSpPr>
              <a:grpSpLocks/>
            </p:cNvGrpSpPr>
            <p:nvPr/>
          </p:nvGrpSpPr>
          <p:grpSpPr bwMode="auto">
            <a:xfrm>
              <a:off x="1429" y="2329"/>
              <a:ext cx="437" cy="37"/>
              <a:chOff x="1729" y="3214"/>
              <a:chExt cx="596" cy="46"/>
            </a:xfrm>
          </p:grpSpPr>
          <p:sp>
            <p:nvSpPr>
              <p:cNvPr id="17753" name="Rectangle 381"/>
              <p:cNvSpPr>
                <a:spLocks noChangeArrowheads="1"/>
              </p:cNvSpPr>
              <p:nvPr/>
            </p:nvSpPr>
            <p:spPr bwMode="auto">
              <a:xfrm>
                <a:off x="1729" y="3214"/>
                <a:ext cx="596" cy="46"/>
              </a:xfrm>
              <a:prstGeom prst="rect">
                <a:avLst/>
              </a:pr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7754" name="Rectangle 382"/>
              <p:cNvSpPr>
                <a:spLocks noChangeArrowheads="1"/>
              </p:cNvSpPr>
              <p:nvPr/>
            </p:nvSpPr>
            <p:spPr bwMode="auto">
              <a:xfrm>
                <a:off x="1729" y="3214"/>
                <a:ext cx="596" cy="46"/>
              </a:xfrm>
              <a:prstGeom prst="rect">
                <a:avLst/>
              </a:prstGeom>
              <a:noFill/>
              <a:ln w="17463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</p:grpSp>
        <p:sp>
          <p:nvSpPr>
            <p:cNvPr id="17579" name="Rectangle 383"/>
            <p:cNvSpPr>
              <a:spLocks noChangeArrowheads="1"/>
            </p:cNvSpPr>
            <p:nvPr/>
          </p:nvSpPr>
          <p:spPr bwMode="auto">
            <a:xfrm>
              <a:off x="1429" y="2327"/>
              <a:ext cx="442" cy="39"/>
            </a:xfrm>
            <a:prstGeom prst="rect">
              <a:avLst/>
            </a:prstGeom>
            <a:noFill/>
            <a:ln w="17463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580" name="Rectangle 384"/>
            <p:cNvSpPr>
              <a:spLocks noChangeArrowheads="1"/>
            </p:cNvSpPr>
            <p:nvPr/>
          </p:nvSpPr>
          <p:spPr bwMode="auto">
            <a:xfrm>
              <a:off x="1067" y="1156"/>
              <a:ext cx="30" cy="821"/>
            </a:xfrm>
            <a:prstGeom prst="rect">
              <a:avLst/>
            </a:prstGeom>
            <a:solidFill>
              <a:srgbClr val="5F5F5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581" name="Freeform 385"/>
            <p:cNvSpPr>
              <a:spLocks/>
            </p:cNvSpPr>
            <p:nvPr/>
          </p:nvSpPr>
          <p:spPr bwMode="auto">
            <a:xfrm>
              <a:off x="1082" y="2329"/>
              <a:ext cx="1277" cy="1009"/>
            </a:xfrm>
            <a:custGeom>
              <a:avLst/>
              <a:gdLst>
                <a:gd name="T0" fmla="*/ 0 w 1740"/>
                <a:gd name="T1" fmla="*/ 0 h 1250"/>
                <a:gd name="T2" fmla="*/ 1 w 1740"/>
                <a:gd name="T3" fmla="*/ 0 h 1250"/>
                <a:gd name="T4" fmla="*/ 1 w 1740"/>
                <a:gd name="T5" fmla="*/ 2 h 1250"/>
                <a:gd name="T6" fmla="*/ 1 w 1740"/>
                <a:gd name="T7" fmla="*/ 8 h 1250"/>
                <a:gd name="T8" fmla="*/ 1 w 1740"/>
                <a:gd name="T9" fmla="*/ 9 h 1250"/>
                <a:gd name="T10" fmla="*/ 1 w 1740"/>
                <a:gd name="T11" fmla="*/ 9 h 1250"/>
                <a:gd name="T12" fmla="*/ 2 w 1740"/>
                <a:gd name="T13" fmla="*/ 11 h 1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40"/>
                <a:gd name="T22" fmla="*/ 0 h 1250"/>
                <a:gd name="T23" fmla="*/ 1740 w 1740"/>
                <a:gd name="T24" fmla="*/ 1250 h 1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40" h="1250">
                  <a:moveTo>
                    <a:pt x="0" y="0"/>
                  </a:moveTo>
                  <a:lnTo>
                    <a:pt x="470" y="0"/>
                  </a:lnTo>
                  <a:lnTo>
                    <a:pt x="470" y="230"/>
                  </a:lnTo>
                  <a:lnTo>
                    <a:pt x="811" y="843"/>
                  </a:lnTo>
                  <a:lnTo>
                    <a:pt x="811" y="989"/>
                  </a:lnTo>
                  <a:lnTo>
                    <a:pt x="1459" y="989"/>
                  </a:lnTo>
                  <a:lnTo>
                    <a:pt x="1740" y="1250"/>
                  </a:lnTo>
                </a:path>
              </a:pathLst>
            </a:custGeom>
            <a:noFill/>
            <a:ln w="63500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82" name="Group 386"/>
            <p:cNvGrpSpPr>
              <a:grpSpLocks/>
            </p:cNvGrpSpPr>
            <p:nvPr/>
          </p:nvGrpSpPr>
          <p:grpSpPr bwMode="auto">
            <a:xfrm>
              <a:off x="3325" y="1482"/>
              <a:ext cx="126" cy="368"/>
              <a:chOff x="4312" y="2166"/>
              <a:chExt cx="172" cy="455"/>
            </a:xfrm>
          </p:grpSpPr>
          <p:sp>
            <p:nvSpPr>
              <p:cNvPr id="17751" name="Freeform 387"/>
              <p:cNvSpPr>
                <a:spLocks/>
              </p:cNvSpPr>
              <p:nvPr/>
            </p:nvSpPr>
            <p:spPr bwMode="auto">
              <a:xfrm>
                <a:off x="4312" y="2166"/>
                <a:ext cx="172" cy="455"/>
              </a:xfrm>
              <a:custGeom>
                <a:avLst/>
                <a:gdLst>
                  <a:gd name="T0" fmla="*/ 26 w 172"/>
                  <a:gd name="T1" fmla="*/ 14 h 455"/>
                  <a:gd name="T2" fmla="*/ 32 w 172"/>
                  <a:gd name="T3" fmla="*/ 72 h 455"/>
                  <a:gd name="T4" fmla="*/ 0 w 172"/>
                  <a:gd name="T5" fmla="*/ 455 h 455"/>
                  <a:gd name="T6" fmla="*/ 172 w 172"/>
                  <a:gd name="T7" fmla="*/ 455 h 455"/>
                  <a:gd name="T8" fmla="*/ 106 w 172"/>
                  <a:gd name="T9" fmla="*/ 0 h 455"/>
                  <a:gd name="T10" fmla="*/ 26 w 172"/>
                  <a:gd name="T11" fmla="*/ 14 h 4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455"/>
                  <a:gd name="T20" fmla="*/ 172 w 172"/>
                  <a:gd name="T21" fmla="*/ 455 h 4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455">
                    <a:moveTo>
                      <a:pt x="26" y="14"/>
                    </a:moveTo>
                    <a:lnTo>
                      <a:pt x="32" y="72"/>
                    </a:lnTo>
                    <a:lnTo>
                      <a:pt x="0" y="455"/>
                    </a:lnTo>
                    <a:lnTo>
                      <a:pt x="172" y="455"/>
                    </a:lnTo>
                    <a:lnTo>
                      <a:pt x="106" y="0"/>
                    </a:lnTo>
                    <a:lnTo>
                      <a:pt x="26" y="1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52" name="Freeform 388"/>
              <p:cNvSpPr>
                <a:spLocks/>
              </p:cNvSpPr>
              <p:nvPr/>
            </p:nvSpPr>
            <p:spPr bwMode="auto">
              <a:xfrm>
                <a:off x="4312" y="2166"/>
                <a:ext cx="172" cy="455"/>
              </a:xfrm>
              <a:custGeom>
                <a:avLst/>
                <a:gdLst>
                  <a:gd name="T0" fmla="*/ 26 w 172"/>
                  <a:gd name="T1" fmla="*/ 14 h 455"/>
                  <a:gd name="T2" fmla="*/ 32 w 172"/>
                  <a:gd name="T3" fmla="*/ 72 h 455"/>
                  <a:gd name="T4" fmla="*/ 0 w 172"/>
                  <a:gd name="T5" fmla="*/ 455 h 455"/>
                  <a:gd name="T6" fmla="*/ 172 w 172"/>
                  <a:gd name="T7" fmla="*/ 455 h 455"/>
                  <a:gd name="T8" fmla="*/ 106 w 172"/>
                  <a:gd name="T9" fmla="*/ 0 h 455"/>
                  <a:gd name="T10" fmla="*/ 26 w 172"/>
                  <a:gd name="T11" fmla="*/ 14 h 4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455"/>
                  <a:gd name="T20" fmla="*/ 172 w 172"/>
                  <a:gd name="T21" fmla="*/ 455 h 4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455">
                    <a:moveTo>
                      <a:pt x="26" y="14"/>
                    </a:moveTo>
                    <a:lnTo>
                      <a:pt x="32" y="72"/>
                    </a:lnTo>
                    <a:lnTo>
                      <a:pt x="0" y="455"/>
                    </a:lnTo>
                    <a:lnTo>
                      <a:pt x="172" y="455"/>
                    </a:lnTo>
                    <a:lnTo>
                      <a:pt x="106" y="0"/>
                    </a:lnTo>
                    <a:lnTo>
                      <a:pt x="26" y="14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583" name="Group 389"/>
            <p:cNvGrpSpPr>
              <a:grpSpLocks/>
            </p:cNvGrpSpPr>
            <p:nvPr/>
          </p:nvGrpSpPr>
          <p:grpSpPr bwMode="auto">
            <a:xfrm>
              <a:off x="2734" y="1121"/>
              <a:ext cx="170" cy="354"/>
              <a:chOff x="3507" y="1719"/>
              <a:chExt cx="232" cy="438"/>
            </a:xfrm>
          </p:grpSpPr>
          <p:sp>
            <p:nvSpPr>
              <p:cNvPr id="17749" name="Freeform 390"/>
              <p:cNvSpPr>
                <a:spLocks/>
              </p:cNvSpPr>
              <p:nvPr/>
            </p:nvSpPr>
            <p:spPr bwMode="auto">
              <a:xfrm>
                <a:off x="3507" y="1719"/>
                <a:ext cx="232" cy="438"/>
              </a:xfrm>
              <a:custGeom>
                <a:avLst/>
                <a:gdLst>
                  <a:gd name="T0" fmla="*/ 111 w 232"/>
                  <a:gd name="T1" fmla="*/ 0 h 438"/>
                  <a:gd name="T2" fmla="*/ 232 w 232"/>
                  <a:gd name="T3" fmla="*/ 395 h 438"/>
                  <a:gd name="T4" fmla="*/ 91 w 232"/>
                  <a:gd name="T5" fmla="*/ 395 h 438"/>
                  <a:gd name="T6" fmla="*/ 91 w 232"/>
                  <a:gd name="T7" fmla="*/ 438 h 438"/>
                  <a:gd name="T8" fmla="*/ 20 w 232"/>
                  <a:gd name="T9" fmla="*/ 438 h 438"/>
                  <a:gd name="T10" fmla="*/ 0 w 232"/>
                  <a:gd name="T11" fmla="*/ 100 h 438"/>
                  <a:gd name="T12" fmla="*/ 111 w 232"/>
                  <a:gd name="T13" fmla="*/ 0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2"/>
                  <a:gd name="T22" fmla="*/ 0 h 438"/>
                  <a:gd name="T23" fmla="*/ 232 w 232"/>
                  <a:gd name="T24" fmla="*/ 438 h 4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2" h="438">
                    <a:moveTo>
                      <a:pt x="111" y="0"/>
                    </a:moveTo>
                    <a:lnTo>
                      <a:pt x="232" y="395"/>
                    </a:lnTo>
                    <a:lnTo>
                      <a:pt x="91" y="395"/>
                    </a:lnTo>
                    <a:lnTo>
                      <a:pt x="91" y="438"/>
                    </a:lnTo>
                    <a:lnTo>
                      <a:pt x="20" y="438"/>
                    </a:lnTo>
                    <a:lnTo>
                      <a:pt x="0" y="100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50" name="Freeform 391"/>
              <p:cNvSpPr>
                <a:spLocks/>
              </p:cNvSpPr>
              <p:nvPr/>
            </p:nvSpPr>
            <p:spPr bwMode="auto">
              <a:xfrm>
                <a:off x="3507" y="1719"/>
                <a:ext cx="232" cy="438"/>
              </a:xfrm>
              <a:custGeom>
                <a:avLst/>
                <a:gdLst>
                  <a:gd name="T0" fmla="*/ 111 w 232"/>
                  <a:gd name="T1" fmla="*/ 0 h 438"/>
                  <a:gd name="T2" fmla="*/ 232 w 232"/>
                  <a:gd name="T3" fmla="*/ 395 h 438"/>
                  <a:gd name="T4" fmla="*/ 91 w 232"/>
                  <a:gd name="T5" fmla="*/ 395 h 438"/>
                  <a:gd name="T6" fmla="*/ 91 w 232"/>
                  <a:gd name="T7" fmla="*/ 438 h 438"/>
                  <a:gd name="T8" fmla="*/ 20 w 232"/>
                  <a:gd name="T9" fmla="*/ 438 h 438"/>
                  <a:gd name="T10" fmla="*/ 0 w 232"/>
                  <a:gd name="T11" fmla="*/ 100 h 438"/>
                  <a:gd name="T12" fmla="*/ 111 w 232"/>
                  <a:gd name="T13" fmla="*/ 0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2"/>
                  <a:gd name="T22" fmla="*/ 0 h 438"/>
                  <a:gd name="T23" fmla="*/ 232 w 232"/>
                  <a:gd name="T24" fmla="*/ 438 h 4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2" h="438">
                    <a:moveTo>
                      <a:pt x="111" y="0"/>
                    </a:moveTo>
                    <a:lnTo>
                      <a:pt x="232" y="395"/>
                    </a:lnTo>
                    <a:lnTo>
                      <a:pt x="91" y="395"/>
                    </a:lnTo>
                    <a:lnTo>
                      <a:pt x="91" y="438"/>
                    </a:lnTo>
                    <a:lnTo>
                      <a:pt x="20" y="438"/>
                    </a:lnTo>
                    <a:lnTo>
                      <a:pt x="0" y="100"/>
                    </a:lnTo>
                    <a:lnTo>
                      <a:pt x="111" y="0"/>
                    </a:lnTo>
                  </a:path>
                </a:pathLst>
              </a:custGeom>
              <a:noFill/>
              <a:ln w="174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584" name="Group 392"/>
            <p:cNvGrpSpPr>
              <a:grpSpLocks/>
            </p:cNvGrpSpPr>
            <p:nvPr/>
          </p:nvGrpSpPr>
          <p:grpSpPr bwMode="auto">
            <a:xfrm>
              <a:off x="1681" y="2997"/>
              <a:ext cx="196" cy="42"/>
              <a:chOff x="2073" y="4042"/>
              <a:chExt cx="267" cy="52"/>
            </a:xfrm>
          </p:grpSpPr>
          <p:sp>
            <p:nvSpPr>
              <p:cNvPr id="17747" name="Rectangle 393"/>
              <p:cNvSpPr>
                <a:spLocks noChangeArrowheads="1"/>
              </p:cNvSpPr>
              <p:nvPr/>
            </p:nvSpPr>
            <p:spPr bwMode="auto">
              <a:xfrm>
                <a:off x="2073" y="4042"/>
                <a:ext cx="267" cy="52"/>
              </a:xfrm>
              <a:prstGeom prst="rect">
                <a:avLst/>
              </a:pr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7748" name="Rectangle 394"/>
              <p:cNvSpPr>
                <a:spLocks noChangeArrowheads="1"/>
              </p:cNvSpPr>
              <p:nvPr/>
            </p:nvSpPr>
            <p:spPr bwMode="auto">
              <a:xfrm>
                <a:off x="2073" y="4042"/>
                <a:ext cx="267" cy="52"/>
              </a:xfrm>
              <a:prstGeom prst="rect">
                <a:avLst/>
              </a:prstGeom>
              <a:noFill/>
              <a:ln w="17463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</p:grpSp>
        <p:sp>
          <p:nvSpPr>
            <p:cNvPr id="17585" name="Rectangle 395"/>
            <p:cNvSpPr>
              <a:spLocks noChangeArrowheads="1"/>
            </p:cNvSpPr>
            <p:nvPr/>
          </p:nvSpPr>
          <p:spPr bwMode="auto">
            <a:xfrm>
              <a:off x="1681" y="2997"/>
              <a:ext cx="200" cy="42"/>
            </a:xfrm>
            <a:prstGeom prst="rect">
              <a:avLst/>
            </a:prstGeom>
            <a:noFill/>
            <a:ln w="17463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586" name="Freeform 396"/>
            <p:cNvSpPr>
              <a:spLocks/>
            </p:cNvSpPr>
            <p:nvPr/>
          </p:nvSpPr>
          <p:spPr bwMode="auto">
            <a:xfrm>
              <a:off x="1864" y="1193"/>
              <a:ext cx="32" cy="1804"/>
            </a:xfrm>
            <a:custGeom>
              <a:avLst/>
              <a:gdLst>
                <a:gd name="T0" fmla="*/ 1 w 43"/>
                <a:gd name="T1" fmla="*/ 0 h 2234"/>
                <a:gd name="T2" fmla="*/ 0 w 43"/>
                <a:gd name="T3" fmla="*/ 0 h 2234"/>
                <a:gd name="T4" fmla="*/ 1 w 43"/>
                <a:gd name="T5" fmla="*/ 20 h 2234"/>
                <a:gd name="T6" fmla="*/ 1 w 43"/>
                <a:gd name="T7" fmla="*/ 20 h 2234"/>
                <a:gd name="T8" fmla="*/ 1 w 43"/>
                <a:gd name="T9" fmla="*/ 0 h 2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2234"/>
                <a:gd name="T17" fmla="*/ 43 w 43"/>
                <a:gd name="T18" fmla="*/ 2234 h 2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2234">
                  <a:moveTo>
                    <a:pt x="41" y="0"/>
                  </a:moveTo>
                  <a:lnTo>
                    <a:pt x="0" y="0"/>
                  </a:lnTo>
                  <a:lnTo>
                    <a:pt x="3" y="2234"/>
                  </a:lnTo>
                  <a:lnTo>
                    <a:pt x="43" y="223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587" name="Rectangle 397"/>
            <p:cNvSpPr>
              <a:spLocks noChangeArrowheads="1"/>
            </p:cNvSpPr>
            <p:nvPr/>
          </p:nvSpPr>
          <p:spPr bwMode="auto">
            <a:xfrm>
              <a:off x="3943" y="693"/>
              <a:ext cx="1069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588" name="Rectangle 398"/>
            <p:cNvSpPr>
              <a:spLocks noChangeArrowheads="1"/>
            </p:cNvSpPr>
            <p:nvPr/>
          </p:nvSpPr>
          <p:spPr bwMode="auto">
            <a:xfrm>
              <a:off x="4011" y="948"/>
              <a:ext cx="125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Perda de matéria seca</a:t>
              </a:r>
              <a:endParaRPr lang="pt-PT" altLang="pt-PT" sz="1400">
                <a:latin typeface="Times New Roman" pitchFamily="18" charset="0"/>
              </a:endParaRPr>
            </a:p>
          </p:txBody>
        </p:sp>
        <p:sp>
          <p:nvSpPr>
            <p:cNvPr id="17589" name="Rectangle 399"/>
            <p:cNvSpPr>
              <a:spLocks noChangeArrowheads="1"/>
            </p:cNvSpPr>
            <p:nvPr/>
          </p:nvSpPr>
          <p:spPr bwMode="auto">
            <a:xfrm>
              <a:off x="4047" y="1075"/>
              <a:ext cx="366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590" name="Rectangle 400"/>
            <p:cNvSpPr>
              <a:spLocks noChangeArrowheads="1"/>
            </p:cNvSpPr>
            <p:nvPr/>
          </p:nvSpPr>
          <p:spPr bwMode="auto">
            <a:xfrm>
              <a:off x="4043" y="1129"/>
              <a:ext cx="20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altLang="pt-PT" sz="1400" b="1">
                  <a:solidFill>
                    <a:srgbClr val="000000"/>
                  </a:solidFill>
                  <a:latin typeface="Tahoma" pitchFamily="34" charset="0"/>
                </a:rPr>
                <a:t>CO</a:t>
              </a:r>
              <a:r>
                <a:rPr lang="en-US" altLang="pt-PT" sz="1400" b="1" baseline="-25000">
                  <a:solidFill>
                    <a:srgbClr val="000000"/>
                  </a:solidFill>
                  <a:latin typeface="Tahoma" pitchFamily="34" charset="0"/>
                </a:rPr>
                <a:t>2</a:t>
              </a:r>
              <a:endParaRPr lang="en-US" altLang="pt-PT" sz="1400">
                <a:latin typeface="Times New Roman" pitchFamily="18" charset="0"/>
              </a:endParaRPr>
            </a:p>
          </p:txBody>
        </p:sp>
        <p:sp>
          <p:nvSpPr>
            <p:cNvPr id="17591" name="Rectangle 403"/>
            <p:cNvSpPr>
              <a:spLocks noChangeArrowheads="1"/>
            </p:cNvSpPr>
            <p:nvPr/>
          </p:nvSpPr>
          <p:spPr bwMode="auto">
            <a:xfrm>
              <a:off x="4195" y="1300"/>
              <a:ext cx="13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altLang="pt-PT" sz="1400" b="1">
                  <a:solidFill>
                    <a:srgbClr val="000000"/>
                  </a:solidFill>
                  <a:latin typeface="Tahoma" pitchFamily="34" charset="0"/>
                </a:rPr>
                <a:t>O</a:t>
              </a:r>
              <a:r>
                <a:rPr lang="en-US" altLang="pt-PT" sz="1400" b="1" baseline="-25000">
                  <a:solidFill>
                    <a:srgbClr val="000000"/>
                  </a:solidFill>
                  <a:latin typeface="Tahoma" pitchFamily="34" charset="0"/>
                </a:rPr>
                <a:t>2</a:t>
              </a:r>
              <a:endParaRPr lang="en-US" altLang="pt-PT" sz="1400">
                <a:latin typeface="Times New Roman" pitchFamily="18" charset="0"/>
              </a:endParaRPr>
            </a:p>
          </p:txBody>
        </p:sp>
        <p:sp>
          <p:nvSpPr>
            <p:cNvPr id="17592" name="Rectangle 405"/>
            <p:cNvSpPr>
              <a:spLocks noChangeArrowheads="1"/>
            </p:cNvSpPr>
            <p:nvPr/>
          </p:nvSpPr>
          <p:spPr bwMode="auto">
            <a:xfrm>
              <a:off x="3125" y="1931"/>
              <a:ext cx="621" cy="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593" name="Rectangle 406"/>
            <p:cNvSpPr>
              <a:spLocks noChangeArrowheads="1"/>
            </p:cNvSpPr>
            <p:nvPr/>
          </p:nvSpPr>
          <p:spPr bwMode="auto">
            <a:xfrm>
              <a:off x="3185" y="1996"/>
              <a:ext cx="474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Trigo</a:t>
              </a:r>
            </a:p>
            <a:p>
              <a:pPr algn="ctr"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(inteiro)</a:t>
              </a:r>
              <a:endParaRPr lang="pt-PT" altLang="pt-PT" sz="1400">
                <a:latin typeface="Times New Roman" pitchFamily="18" charset="0"/>
              </a:endParaRPr>
            </a:p>
          </p:txBody>
        </p:sp>
        <p:sp>
          <p:nvSpPr>
            <p:cNvPr id="17594" name="Freeform 408"/>
            <p:cNvSpPr>
              <a:spLocks/>
            </p:cNvSpPr>
            <p:nvPr/>
          </p:nvSpPr>
          <p:spPr bwMode="auto">
            <a:xfrm>
              <a:off x="2795" y="1558"/>
              <a:ext cx="510" cy="2129"/>
            </a:xfrm>
            <a:custGeom>
              <a:avLst/>
              <a:gdLst>
                <a:gd name="T0" fmla="*/ 1 w 696"/>
                <a:gd name="T1" fmla="*/ 0 h 2636"/>
                <a:gd name="T2" fmla="*/ 1 w 696"/>
                <a:gd name="T3" fmla="*/ 2 h 2636"/>
                <a:gd name="T4" fmla="*/ 0 w 696"/>
                <a:gd name="T5" fmla="*/ 2 h 2636"/>
                <a:gd name="T6" fmla="*/ 0 w 696"/>
                <a:gd name="T7" fmla="*/ 15 h 2636"/>
                <a:gd name="T8" fmla="*/ 1 w 696"/>
                <a:gd name="T9" fmla="*/ 22 h 2636"/>
                <a:gd name="T10" fmla="*/ 1 w 696"/>
                <a:gd name="T11" fmla="*/ 23 h 2636"/>
                <a:gd name="T12" fmla="*/ 1 w 696"/>
                <a:gd name="T13" fmla="*/ 23 h 26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6"/>
                <a:gd name="T22" fmla="*/ 0 h 2636"/>
                <a:gd name="T23" fmla="*/ 696 w 696"/>
                <a:gd name="T24" fmla="*/ 2636 h 26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6" h="2636">
                  <a:moveTo>
                    <a:pt x="696" y="0"/>
                  </a:moveTo>
                  <a:lnTo>
                    <a:pt x="696" y="46"/>
                  </a:lnTo>
                  <a:lnTo>
                    <a:pt x="0" y="46"/>
                  </a:lnTo>
                  <a:lnTo>
                    <a:pt x="0" y="1688"/>
                  </a:lnTo>
                  <a:lnTo>
                    <a:pt x="665" y="2390"/>
                  </a:lnTo>
                  <a:lnTo>
                    <a:pt x="665" y="2524"/>
                  </a:lnTo>
                  <a:lnTo>
                    <a:pt x="593" y="2636"/>
                  </a:lnTo>
                </a:path>
              </a:pathLst>
            </a:custGeom>
            <a:noFill/>
            <a:ln w="31750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595" name="Freeform 409"/>
            <p:cNvSpPr>
              <a:spLocks/>
            </p:cNvSpPr>
            <p:nvPr/>
          </p:nvSpPr>
          <p:spPr bwMode="auto">
            <a:xfrm>
              <a:off x="3482" y="1558"/>
              <a:ext cx="512" cy="2129"/>
            </a:xfrm>
            <a:custGeom>
              <a:avLst/>
              <a:gdLst>
                <a:gd name="T0" fmla="*/ 0 w 697"/>
                <a:gd name="T1" fmla="*/ 0 h 2636"/>
                <a:gd name="T2" fmla="*/ 0 w 697"/>
                <a:gd name="T3" fmla="*/ 2 h 2636"/>
                <a:gd name="T4" fmla="*/ 1 w 697"/>
                <a:gd name="T5" fmla="*/ 2 h 2636"/>
                <a:gd name="T6" fmla="*/ 1 w 697"/>
                <a:gd name="T7" fmla="*/ 15 h 2636"/>
                <a:gd name="T8" fmla="*/ 1 w 697"/>
                <a:gd name="T9" fmla="*/ 22 h 2636"/>
                <a:gd name="T10" fmla="*/ 1 w 697"/>
                <a:gd name="T11" fmla="*/ 23 h 2636"/>
                <a:gd name="T12" fmla="*/ 1 w 697"/>
                <a:gd name="T13" fmla="*/ 23 h 26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7"/>
                <a:gd name="T22" fmla="*/ 0 h 2636"/>
                <a:gd name="T23" fmla="*/ 697 w 697"/>
                <a:gd name="T24" fmla="*/ 2636 h 26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7" h="2636">
                  <a:moveTo>
                    <a:pt x="0" y="0"/>
                  </a:moveTo>
                  <a:lnTo>
                    <a:pt x="0" y="46"/>
                  </a:lnTo>
                  <a:lnTo>
                    <a:pt x="697" y="46"/>
                  </a:lnTo>
                  <a:lnTo>
                    <a:pt x="697" y="1688"/>
                  </a:lnTo>
                  <a:lnTo>
                    <a:pt x="32" y="2390"/>
                  </a:lnTo>
                  <a:lnTo>
                    <a:pt x="32" y="2524"/>
                  </a:lnTo>
                  <a:lnTo>
                    <a:pt x="104" y="2636"/>
                  </a:lnTo>
                </a:path>
              </a:pathLst>
            </a:custGeom>
            <a:noFill/>
            <a:ln w="31750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596" name="Group 410"/>
            <p:cNvGrpSpPr>
              <a:grpSpLocks/>
            </p:cNvGrpSpPr>
            <p:nvPr/>
          </p:nvGrpSpPr>
          <p:grpSpPr bwMode="auto">
            <a:xfrm>
              <a:off x="3569" y="2491"/>
              <a:ext cx="187" cy="254"/>
              <a:chOff x="4645" y="3415"/>
              <a:chExt cx="255" cy="315"/>
            </a:xfrm>
          </p:grpSpPr>
          <p:sp>
            <p:nvSpPr>
              <p:cNvPr id="17745" name="Freeform 411"/>
              <p:cNvSpPr>
                <a:spLocks/>
              </p:cNvSpPr>
              <p:nvPr/>
            </p:nvSpPr>
            <p:spPr bwMode="auto">
              <a:xfrm>
                <a:off x="4645" y="3415"/>
                <a:ext cx="209" cy="229"/>
              </a:xfrm>
              <a:custGeom>
                <a:avLst/>
                <a:gdLst>
                  <a:gd name="T0" fmla="*/ 0 w 209"/>
                  <a:gd name="T1" fmla="*/ 0 h 229"/>
                  <a:gd name="T2" fmla="*/ 155 w 209"/>
                  <a:gd name="T3" fmla="*/ 103 h 229"/>
                  <a:gd name="T4" fmla="*/ 169 w 209"/>
                  <a:gd name="T5" fmla="*/ 135 h 229"/>
                  <a:gd name="T6" fmla="*/ 183 w 209"/>
                  <a:gd name="T7" fmla="*/ 163 h 229"/>
                  <a:gd name="T8" fmla="*/ 198 w 209"/>
                  <a:gd name="T9" fmla="*/ 195 h 229"/>
                  <a:gd name="T10" fmla="*/ 209 w 209"/>
                  <a:gd name="T11" fmla="*/ 229 h 229"/>
                  <a:gd name="T12" fmla="*/ 209 w 209"/>
                  <a:gd name="T13" fmla="*/ 229 h 229"/>
                  <a:gd name="T14" fmla="*/ 209 w 209"/>
                  <a:gd name="T15" fmla="*/ 229 h 229"/>
                  <a:gd name="T16" fmla="*/ 209 w 209"/>
                  <a:gd name="T17" fmla="*/ 229 h 229"/>
                  <a:gd name="T18" fmla="*/ 209 w 209"/>
                  <a:gd name="T19" fmla="*/ 229 h 229"/>
                  <a:gd name="T20" fmla="*/ 209 w 209"/>
                  <a:gd name="T21" fmla="*/ 229 h 2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9"/>
                  <a:gd name="T34" fmla="*/ 0 h 229"/>
                  <a:gd name="T35" fmla="*/ 209 w 209"/>
                  <a:gd name="T36" fmla="*/ 229 h 22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9" h="229">
                    <a:moveTo>
                      <a:pt x="0" y="0"/>
                    </a:moveTo>
                    <a:lnTo>
                      <a:pt x="155" y="103"/>
                    </a:lnTo>
                    <a:lnTo>
                      <a:pt x="169" y="135"/>
                    </a:lnTo>
                    <a:lnTo>
                      <a:pt x="183" y="163"/>
                    </a:lnTo>
                    <a:lnTo>
                      <a:pt x="198" y="195"/>
                    </a:lnTo>
                    <a:lnTo>
                      <a:pt x="209" y="229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46" name="Freeform 412"/>
              <p:cNvSpPr>
                <a:spLocks/>
              </p:cNvSpPr>
              <p:nvPr/>
            </p:nvSpPr>
            <p:spPr bwMode="auto">
              <a:xfrm>
                <a:off x="4808" y="3618"/>
                <a:ext cx="92" cy="112"/>
              </a:xfrm>
              <a:custGeom>
                <a:avLst/>
                <a:gdLst>
                  <a:gd name="T0" fmla="*/ 0 w 92"/>
                  <a:gd name="T1" fmla="*/ 38 h 112"/>
                  <a:gd name="T2" fmla="*/ 83 w 92"/>
                  <a:gd name="T3" fmla="*/ 112 h 112"/>
                  <a:gd name="T4" fmla="*/ 92 w 92"/>
                  <a:gd name="T5" fmla="*/ 0 h 112"/>
                  <a:gd name="T6" fmla="*/ 0 w 92"/>
                  <a:gd name="T7" fmla="*/ 38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112"/>
                  <a:gd name="T14" fmla="*/ 92 w 9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112">
                    <a:moveTo>
                      <a:pt x="0" y="38"/>
                    </a:moveTo>
                    <a:lnTo>
                      <a:pt x="83" y="112"/>
                    </a:lnTo>
                    <a:lnTo>
                      <a:pt x="92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597" name="Group 413"/>
            <p:cNvGrpSpPr>
              <a:grpSpLocks/>
            </p:cNvGrpSpPr>
            <p:nvPr/>
          </p:nvGrpSpPr>
          <p:grpSpPr bwMode="auto">
            <a:xfrm>
              <a:off x="2994" y="2507"/>
              <a:ext cx="175" cy="243"/>
              <a:chOff x="3862" y="3435"/>
              <a:chExt cx="238" cy="301"/>
            </a:xfrm>
          </p:grpSpPr>
          <p:sp>
            <p:nvSpPr>
              <p:cNvPr id="17734" name="Freeform 414"/>
              <p:cNvSpPr>
                <a:spLocks/>
              </p:cNvSpPr>
              <p:nvPr/>
            </p:nvSpPr>
            <p:spPr bwMode="auto">
              <a:xfrm>
                <a:off x="4086" y="3435"/>
                <a:ext cx="14" cy="14"/>
              </a:xfrm>
              <a:custGeom>
                <a:avLst/>
                <a:gdLst>
                  <a:gd name="T0" fmla="*/ 14 w 14"/>
                  <a:gd name="T1" fmla="*/ 12 h 14"/>
                  <a:gd name="T2" fmla="*/ 14 w 14"/>
                  <a:gd name="T3" fmla="*/ 9 h 14"/>
                  <a:gd name="T4" fmla="*/ 14 w 14"/>
                  <a:gd name="T5" fmla="*/ 6 h 14"/>
                  <a:gd name="T6" fmla="*/ 14 w 14"/>
                  <a:gd name="T7" fmla="*/ 6 h 14"/>
                  <a:gd name="T8" fmla="*/ 14 w 14"/>
                  <a:gd name="T9" fmla="*/ 3 h 14"/>
                  <a:gd name="T10" fmla="*/ 11 w 14"/>
                  <a:gd name="T11" fmla="*/ 0 h 14"/>
                  <a:gd name="T12" fmla="*/ 8 w 14"/>
                  <a:gd name="T13" fmla="*/ 0 h 14"/>
                  <a:gd name="T14" fmla="*/ 8 w 14"/>
                  <a:gd name="T15" fmla="*/ 0 h 14"/>
                  <a:gd name="T16" fmla="*/ 6 w 14"/>
                  <a:gd name="T17" fmla="*/ 0 h 14"/>
                  <a:gd name="T18" fmla="*/ 3 w 14"/>
                  <a:gd name="T19" fmla="*/ 0 h 14"/>
                  <a:gd name="T20" fmla="*/ 3 w 14"/>
                  <a:gd name="T21" fmla="*/ 3 h 14"/>
                  <a:gd name="T22" fmla="*/ 0 w 14"/>
                  <a:gd name="T23" fmla="*/ 6 h 14"/>
                  <a:gd name="T24" fmla="*/ 0 w 14"/>
                  <a:gd name="T25" fmla="*/ 9 h 14"/>
                  <a:gd name="T26" fmla="*/ 3 w 14"/>
                  <a:gd name="T27" fmla="*/ 12 h 14"/>
                  <a:gd name="T28" fmla="*/ 3 w 14"/>
                  <a:gd name="T29" fmla="*/ 12 h 14"/>
                  <a:gd name="T30" fmla="*/ 6 w 14"/>
                  <a:gd name="T31" fmla="*/ 14 h 14"/>
                  <a:gd name="T32" fmla="*/ 8 w 14"/>
                  <a:gd name="T33" fmla="*/ 14 h 14"/>
                  <a:gd name="T34" fmla="*/ 11 w 14"/>
                  <a:gd name="T35" fmla="*/ 12 h 14"/>
                  <a:gd name="T36" fmla="*/ 14 w 14"/>
                  <a:gd name="T37" fmla="*/ 12 h 1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"/>
                  <a:gd name="T58" fmla="*/ 0 h 14"/>
                  <a:gd name="T59" fmla="*/ 14 w 14"/>
                  <a:gd name="T60" fmla="*/ 14 h 1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" h="14">
                    <a:moveTo>
                      <a:pt x="14" y="12"/>
                    </a:moveTo>
                    <a:lnTo>
                      <a:pt x="14" y="9"/>
                    </a:lnTo>
                    <a:lnTo>
                      <a:pt x="14" y="6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11" y="12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35" name="Freeform 415"/>
              <p:cNvSpPr>
                <a:spLocks/>
              </p:cNvSpPr>
              <p:nvPr/>
            </p:nvSpPr>
            <p:spPr bwMode="auto">
              <a:xfrm>
                <a:off x="4066" y="3452"/>
                <a:ext cx="14" cy="15"/>
              </a:xfrm>
              <a:custGeom>
                <a:avLst/>
                <a:gdLst>
                  <a:gd name="T0" fmla="*/ 11 w 14"/>
                  <a:gd name="T1" fmla="*/ 15 h 15"/>
                  <a:gd name="T2" fmla="*/ 14 w 14"/>
                  <a:gd name="T3" fmla="*/ 12 h 15"/>
                  <a:gd name="T4" fmla="*/ 14 w 14"/>
                  <a:gd name="T5" fmla="*/ 9 h 15"/>
                  <a:gd name="T6" fmla="*/ 14 w 14"/>
                  <a:gd name="T7" fmla="*/ 6 h 15"/>
                  <a:gd name="T8" fmla="*/ 14 w 14"/>
                  <a:gd name="T9" fmla="*/ 3 h 15"/>
                  <a:gd name="T10" fmla="*/ 11 w 14"/>
                  <a:gd name="T11" fmla="*/ 3 h 15"/>
                  <a:gd name="T12" fmla="*/ 8 w 14"/>
                  <a:gd name="T13" fmla="*/ 0 h 15"/>
                  <a:gd name="T14" fmla="*/ 5 w 14"/>
                  <a:gd name="T15" fmla="*/ 0 h 15"/>
                  <a:gd name="T16" fmla="*/ 3 w 14"/>
                  <a:gd name="T17" fmla="*/ 3 h 15"/>
                  <a:gd name="T18" fmla="*/ 3 w 14"/>
                  <a:gd name="T19" fmla="*/ 3 h 15"/>
                  <a:gd name="T20" fmla="*/ 3 w 14"/>
                  <a:gd name="T21" fmla="*/ 3 h 15"/>
                  <a:gd name="T22" fmla="*/ 0 w 14"/>
                  <a:gd name="T23" fmla="*/ 6 h 15"/>
                  <a:gd name="T24" fmla="*/ 0 w 14"/>
                  <a:gd name="T25" fmla="*/ 9 h 15"/>
                  <a:gd name="T26" fmla="*/ 3 w 14"/>
                  <a:gd name="T27" fmla="*/ 12 h 15"/>
                  <a:gd name="T28" fmla="*/ 3 w 14"/>
                  <a:gd name="T29" fmla="*/ 15 h 15"/>
                  <a:gd name="T30" fmla="*/ 5 w 14"/>
                  <a:gd name="T31" fmla="*/ 15 h 15"/>
                  <a:gd name="T32" fmla="*/ 8 w 14"/>
                  <a:gd name="T33" fmla="*/ 15 h 15"/>
                  <a:gd name="T34" fmla="*/ 11 w 14"/>
                  <a:gd name="T35" fmla="*/ 15 h 1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"/>
                  <a:gd name="T55" fmla="*/ 0 h 15"/>
                  <a:gd name="T56" fmla="*/ 14 w 14"/>
                  <a:gd name="T57" fmla="*/ 15 h 1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" h="15">
                    <a:moveTo>
                      <a:pt x="11" y="15"/>
                    </a:moveTo>
                    <a:lnTo>
                      <a:pt x="14" y="12"/>
                    </a:lnTo>
                    <a:lnTo>
                      <a:pt x="14" y="9"/>
                    </a:lnTo>
                    <a:lnTo>
                      <a:pt x="14" y="6"/>
                    </a:lnTo>
                    <a:lnTo>
                      <a:pt x="14" y="3"/>
                    </a:lnTo>
                    <a:lnTo>
                      <a:pt x="11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3" y="15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36" name="Freeform 416"/>
              <p:cNvSpPr>
                <a:spLocks/>
              </p:cNvSpPr>
              <p:nvPr/>
            </p:nvSpPr>
            <p:spPr bwMode="auto">
              <a:xfrm>
                <a:off x="4046" y="3472"/>
                <a:ext cx="14" cy="15"/>
              </a:xfrm>
              <a:custGeom>
                <a:avLst/>
                <a:gdLst>
                  <a:gd name="T0" fmla="*/ 11 w 14"/>
                  <a:gd name="T1" fmla="*/ 12 h 15"/>
                  <a:gd name="T2" fmla="*/ 11 w 14"/>
                  <a:gd name="T3" fmla="*/ 12 h 15"/>
                  <a:gd name="T4" fmla="*/ 14 w 14"/>
                  <a:gd name="T5" fmla="*/ 9 h 15"/>
                  <a:gd name="T6" fmla="*/ 14 w 14"/>
                  <a:gd name="T7" fmla="*/ 6 h 15"/>
                  <a:gd name="T8" fmla="*/ 11 w 14"/>
                  <a:gd name="T9" fmla="*/ 3 h 15"/>
                  <a:gd name="T10" fmla="*/ 11 w 14"/>
                  <a:gd name="T11" fmla="*/ 0 h 15"/>
                  <a:gd name="T12" fmla="*/ 8 w 14"/>
                  <a:gd name="T13" fmla="*/ 0 h 15"/>
                  <a:gd name="T14" fmla="*/ 5 w 14"/>
                  <a:gd name="T15" fmla="*/ 0 h 15"/>
                  <a:gd name="T16" fmla="*/ 3 w 14"/>
                  <a:gd name="T17" fmla="*/ 0 h 15"/>
                  <a:gd name="T18" fmla="*/ 3 w 14"/>
                  <a:gd name="T19" fmla="*/ 0 h 15"/>
                  <a:gd name="T20" fmla="*/ 0 w 14"/>
                  <a:gd name="T21" fmla="*/ 3 h 15"/>
                  <a:gd name="T22" fmla="*/ 0 w 14"/>
                  <a:gd name="T23" fmla="*/ 6 h 15"/>
                  <a:gd name="T24" fmla="*/ 0 w 14"/>
                  <a:gd name="T25" fmla="*/ 9 h 15"/>
                  <a:gd name="T26" fmla="*/ 0 w 14"/>
                  <a:gd name="T27" fmla="*/ 12 h 15"/>
                  <a:gd name="T28" fmla="*/ 3 w 14"/>
                  <a:gd name="T29" fmla="*/ 12 h 15"/>
                  <a:gd name="T30" fmla="*/ 5 w 14"/>
                  <a:gd name="T31" fmla="*/ 15 h 15"/>
                  <a:gd name="T32" fmla="*/ 8 w 14"/>
                  <a:gd name="T33" fmla="*/ 15 h 15"/>
                  <a:gd name="T34" fmla="*/ 11 w 14"/>
                  <a:gd name="T35" fmla="*/ 12 h 1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"/>
                  <a:gd name="T55" fmla="*/ 0 h 15"/>
                  <a:gd name="T56" fmla="*/ 14 w 14"/>
                  <a:gd name="T57" fmla="*/ 15 h 1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" h="15">
                    <a:moveTo>
                      <a:pt x="11" y="12"/>
                    </a:moveTo>
                    <a:lnTo>
                      <a:pt x="11" y="12"/>
                    </a:lnTo>
                    <a:lnTo>
                      <a:pt x="14" y="9"/>
                    </a:lnTo>
                    <a:lnTo>
                      <a:pt x="14" y="6"/>
                    </a:lnTo>
                    <a:lnTo>
                      <a:pt x="11" y="3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37" name="Freeform 417"/>
              <p:cNvSpPr>
                <a:spLocks/>
              </p:cNvSpPr>
              <p:nvPr/>
            </p:nvSpPr>
            <p:spPr bwMode="auto">
              <a:xfrm>
                <a:off x="4023" y="3492"/>
                <a:ext cx="14" cy="15"/>
              </a:xfrm>
              <a:custGeom>
                <a:avLst/>
                <a:gdLst>
                  <a:gd name="T0" fmla="*/ 11 w 14"/>
                  <a:gd name="T1" fmla="*/ 12 h 15"/>
                  <a:gd name="T2" fmla="*/ 14 w 14"/>
                  <a:gd name="T3" fmla="*/ 12 h 15"/>
                  <a:gd name="T4" fmla="*/ 14 w 14"/>
                  <a:gd name="T5" fmla="*/ 9 h 15"/>
                  <a:gd name="T6" fmla="*/ 14 w 14"/>
                  <a:gd name="T7" fmla="*/ 6 h 15"/>
                  <a:gd name="T8" fmla="*/ 14 w 14"/>
                  <a:gd name="T9" fmla="*/ 3 h 15"/>
                  <a:gd name="T10" fmla="*/ 11 w 14"/>
                  <a:gd name="T11" fmla="*/ 0 h 15"/>
                  <a:gd name="T12" fmla="*/ 8 w 14"/>
                  <a:gd name="T13" fmla="*/ 0 h 15"/>
                  <a:gd name="T14" fmla="*/ 5 w 14"/>
                  <a:gd name="T15" fmla="*/ 0 h 15"/>
                  <a:gd name="T16" fmla="*/ 3 w 14"/>
                  <a:gd name="T17" fmla="*/ 0 h 15"/>
                  <a:gd name="T18" fmla="*/ 3 w 14"/>
                  <a:gd name="T19" fmla="*/ 0 h 15"/>
                  <a:gd name="T20" fmla="*/ 3 w 14"/>
                  <a:gd name="T21" fmla="*/ 3 h 15"/>
                  <a:gd name="T22" fmla="*/ 0 w 14"/>
                  <a:gd name="T23" fmla="*/ 6 h 15"/>
                  <a:gd name="T24" fmla="*/ 0 w 14"/>
                  <a:gd name="T25" fmla="*/ 9 h 15"/>
                  <a:gd name="T26" fmla="*/ 3 w 14"/>
                  <a:gd name="T27" fmla="*/ 12 h 15"/>
                  <a:gd name="T28" fmla="*/ 3 w 14"/>
                  <a:gd name="T29" fmla="*/ 12 h 15"/>
                  <a:gd name="T30" fmla="*/ 5 w 14"/>
                  <a:gd name="T31" fmla="*/ 15 h 15"/>
                  <a:gd name="T32" fmla="*/ 8 w 14"/>
                  <a:gd name="T33" fmla="*/ 15 h 15"/>
                  <a:gd name="T34" fmla="*/ 11 w 14"/>
                  <a:gd name="T35" fmla="*/ 12 h 1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"/>
                  <a:gd name="T55" fmla="*/ 0 h 15"/>
                  <a:gd name="T56" fmla="*/ 14 w 14"/>
                  <a:gd name="T57" fmla="*/ 15 h 1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" h="15">
                    <a:moveTo>
                      <a:pt x="11" y="12"/>
                    </a:moveTo>
                    <a:lnTo>
                      <a:pt x="14" y="12"/>
                    </a:lnTo>
                    <a:lnTo>
                      <a:pt x="14" y="9"/>
                    </a:lnTo>
                    <a:lnTo>
                      <a:pt x="14" y="6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38" name="Freeform 418"/>
              <p:cNvSpPr>
                <a:spLocks/>
              </p:cNvSpPr>
              <p:nvPr/>
            </p:nvSpPr>
            <p:spPr bwMode="auto">
              <a:xfrm>
                <a:off x="4003" y="3510"/>
                <a:ext cx="14" cy="14"/>
              </a:xfrm>
              <a:custGeom>
                <a:avLst/>
                <a:gdLst>
                  <a:gd name="T0" fmla="*/ 11 w 14"/>
                  <a:gd name="T1" fmla="*/ 14 h 14"/>
                  <a:gd name="T2" fmla="*/ 11 w 14"/>
                  <a:gd name="T3" fmla="*/ 11 h 14"/>
                  <a:gd name="T4" fmla="*/ 14 w 14"/>
                  <a:gd name="T5" fmla="*/ 8 h 14"/>
                  <a:gd name="T6" fmla="*/ 14 w 14"/>
                  <a:gd name="T7" fmla="*/ 5 h 14"/>
                  <a:gd name="T8" fmla="*/ 11 w 14"/>
                  <a:gd name="T9" fmla="*/ 2 h 14"/>
                  <a:gd name="T10" fmla="*/ 11 w 14"/>
                  <a:gd name="T11" fmla="*/ 2 h 14"/>
                  <a:gd name="T12" fmla="*/ 8 w 14"/>
                  <a:gd name="T13" fmla="*/ 0 h 14"/>
                  <a:gd name="T14" fmla="*/ 5 w 14"/>
                  <a:gd name="T15" fmla="*/ 0 h 14"/>
                  <a:gd name="T16" fmla="*/ 3 w 14"/>
                  <a:gd name="T17" fmla="*/ 2 h 14"/>
                  <a:gd name="T18" fmla="*/ 3 w 14"/>
                  <a:gd name="T19" fmla="*/ 2 h 14"/>
                  <a:gd name="T20" fmla="*/ 0 w 14"/>
                  <a:gd name="T21" fmla="*/ 2 h 14"/>
                  <a:gd name="T22" fmla="*/ 0 w 14"/>
                  <a:gd name="T23" fmla="*/ 5 h 14"/>
                  <a:gd name="T24" fmla="*/ 0 w 14"/>
                  <a:gd name="T25" fmla="*/ 8 h 14"/>
                  <a:gd name="T26" fmla="*/ 0 w 14"/>
                  <a:gd name="T27" fmla="*/ 11 h 14"/>
                  <a:gd name="T28" fmla="*/ 3 w 14"/>
                  <a:gd name="T29" fmla="*/ 14 h 14"/>
                  <a:gd name="T30" fmla="*/ 5 w 14"/>
                  <a:gd name="T31" fmla="*/ 14 h 14"/>
                  <a:gd name="T32" fmla="*/ 8 w 14"/>
                  <a:gd name="T33" fmla="*/ 14 h 14"/>
                  <a:gd name="T34" fmla="*/ 11 w 14"/>
                  <a:gd name="T35" fmla="*/ 14 h 1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"/>
                  <a:gd name="T55" fmla="*/ 0 h 14"/>
                  <a:gd name="T56" fmla="*/ 14 w 14"/>
                  <a:gd name="T57" fmla="*/ 14 h 1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" h="14">
                    <a:moveTo>
                      <a:pt x="11" y="14"/>
                    </a:moveTo>
                    <a:lnTo>
                      <a:pt x="11" y="11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1" y="2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8" y="14"/>
                    </a:lnTo>
                    <a:lnTo>
                      <a:pt x="11" y="14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39" name="Freeform 419"/>
              <p:cNvSpPr>
                <a:spLocks/>
              </p:cNvSpPr>
              <p:nvPr/>
            </p:nvSpPr>
            <p:spPr bwMode="auto">
              <a:xfrm>
                <a:off x="3983" y="3530"/>
                <a:ext cx="14" cy="14"/>
              </a:xfrm>
              <a:custGeom>
                <a:avLst/>
                <a:gdLst>
                  <a:gd name="T0" fmla="*/ 11 w 14"/>
                  <a:gd name="T1" fmla="*/ 14 h 14"/>
                  <a:gd name="T2" fmla="*/ 11 w 14"/>
                  <a:gd name="T3" fmla="*/ 11 h 14"/>
                  <a:gd name="T4" fmla="*/ 14 w 14"/>
                  <a:gd name="T5" fmla="*/ 8 h 14"/>
                  <a:gd name="T6" fmla="*/ 14 w 14"/>
                  <a:gd name="T7" fmla="*/ 5 h 14"/>
                  <a:gd name="T8" fmla="*/ 11 w 14"/>
                  <a:gd name="T9" fmla="*/ 2 h 14"/>
                  <a:gd name="T10" fmla="*/ 11 w 14"/>
                  <a:gd name="T11" fmla="*/ 2 h 14"/>
                  <a:gd name="T12" fmla="*/ 8 w 14"/>
                  <a:gd name="T13" fmla="*/ 0 h 14"/>
                  <a:gd name="T14" fmla="*/ 5 w 14"/>
                  <a:gd name="T15" fmla="*/ 0 h 14"/>
                  <a:gd name="T16" fmla="*/ 2 w 14"/>
                  <a:gd name="T17" fmla="*/ 2 h 14"/>
                  <a:gd name="T18" fmla="*/ 2 w 14"/>
                  <a:gd name="T19" fmla="*/ 2 h 14"/>
                  <a:gd name="T20" fmla="*/ 0 w 14"/>
                  <a:gd name="T21" fmla="*/ 2 h 14"/>
                  <a:gd name="T22" fmla="*/ 0 w 14"/>
                  <a:gd name="T23" fmla="*/ 5 h 14"/>
                  <a:gd name="T24" fmla="*/ 0 w 14"/>
                  <a:gd name="T25" fmla="*/ 8 h 14"/>
                  <a:gd name="T26" fmla="*/ 0 w 14"/>
                  <a:gd name="T27" fmla="*/ 11 h 14"/>
                  <a:gd name="T28" fmla="*/ 2 w 14"/>
                  <a:gd name="T29" fmla="*/ 14 h 14"/>
                  <a:gd name="T30" fmla="*/ 5 w 14"/>
                  <a:gd name="T31" fmla="*/ 14 h 14"/>
                  <a:gd name="T32" fmla="*/ 8 w 14"/>
                  <a:gd name="T33" fmla="*/ 14 h 14"/>
                  <a:gd name="T34" fmla="*/ 11 w 14"/>
                  <a:gd name="T35" fmla="*/ 14 h 1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"/>
                  <a:gd name="T55" fmla="*/ 0 h 14"/>
                  <a:gd name="T56" fmla="*/ 14 w 14"/>
                  <a:gd name="T57" fmla="*/ 14 h 1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" h="14">
                    <a:moveTo>
                      <a:pt x="11" y="14"/>
                    </a:moveTo>
                    <a:lnTo>
                      <a:pt x="11" y="11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1" y="2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4"/>
                    </a:lnTo>
                    <a:lnTo>
                      <a:pt x="5" y="14"/>
                    </a:lnTo>
                    <a:lnTo>
                      <a:pt x="8" y="14"/>
                    </a:lnTo>
                    <a:lnTo>
                      <a:pt x="11" y="14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40" name="Freeform 420"/>
              <p:cNvSpPr>
                <a:spLocks/>
              </p:cNvSpPr>
              <p:nvPr/>
            </p:nvSpPr>
            <p:spPr bwMode="auto">
              <a:xfrm>
                <a:off x="3960" y="3550"/>
                <a:ext cx="14" cy="14"/>
              </a:xfrm>
              <a:custGeom>
                <a:avLst/>
                <a:gdLst>
                  <a:gd name="T0" fmla="*/ 11 w 14"/>
                  <a:gd name="T1" fmla="*/ 11 h 14"/>
                  <a:gd name="T2" fmla="*/ 14 w 14"/>
                  <a:gd name="T3" fmla="*/ 11 h 14"/>
                  <a:gd name="T4" fmla="*/ 14 w 14"/>
                  <a:gd name="T5" fmla="*/ 8 h 14"/>
                  <a:gd name="T6" fmla="*/ 14 w 14"/>
                  <a:gd name="T7" fmla="*/ 5 h 14"/>
                  <a:gd name="T8" fmla="*/ 14 w 14"/>
                  <a:gd name="T9" fmla="*/ 3 h 14"/>
                  <a:gd name="T10" fmla="*/ 11 w 14"/>
                  <a:gd name="T11" fmla="*/ 0 h 14"/>
                  <a:gd name="T12" fmla="*/ 8 w 14"/>
                  <a:gd name="T13" fmla="*/ 0 h 14"/>
                  <a:gd name="T14" fmla="*/ 5 w 14"/>
                  <a:gd name="T15" fmla="*/ 0 h 14"/>
                  <a:gd name="T16" fmla="*/ 2 w 14"/>
                  <a:gd name="T17" fmla="*/ 0 h 14"/>
                  <a:gd name="T18" fmla="*/ 2 w 14"/>
                  <a:gd name="T19" fmla="*/ 0 h 14"/>
                  <a:gd name="T20" fmla="*/ 2 w 14"/>
                  <a:gd name="T21" fmla="*/ 3 h 14"/>
                  <a:gd name="T22" fmla="*/ 0 w 14"/>
                  <a:gd name="T23" fmla="*/ 5 h 14"/>
                  <a:gd name="T24" fmla="*/ 0 w 14"/>
                  <a:gd name="T25" fmla="*/ 8 h 14"/>
                  <a:gd name="T26" fmla="*/ 2 w 14"/>
                  <a:gd name="T27" fmla="*/ 11 h 14"/>
                  <a:gd name="T28" fmla="*/ 2 w 14"/>
                  <a:gd name="T29" fmla="*/ 11 h 14"/>
                  <a:gd name="T30" fmla="*/ 5 w 14"/>
                  <a:gd name="T31" fmla="*/ 14 h 14"/>
                  <a:gd name="T32" fmla="*/ 8 w 14"/>
                  <a:gd name="T33" fmla="*/ 14 h 14"/>
                  <a:gd name="T34" fmla="*/ 11 w 14"/>
                  <a:gd name="T35" fmla="*/ 11 h 1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"/>
                  <a:gd name="T55" fmla="*/ 0 h 14"/>
                  <a:gd name="T56" fmla="*/ 14 w 14"/>
                  <a:gd name="T57" fmla="*/ 14 h 1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" h="14">
                    <a:moveTo>
                      <a:pt x="11" y="11"/>
                    </a:moveTo>
                    <a:lnTo>
                      <a:pt x="14" y="11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5" y="14"/>
                    </a:lnTo>
                    <a:lnTo>
                      <a:pt x="8" y="14"/>
                    </a:ln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41" name="Freeform 421"/>
              <p:cNvSpPr>
                <a:spLocks/>
              </p:cNvSpPr>
              <p:nvPr/>
            </p:nvSpPr>
            <p:spPr bwMode="auto">
              <a:xfrm>
                <a:off x="3940" y="3570"/>
                <a:ext cx="14" cy="14"/>
              </a:xfrm>
              <a:custGeom>
                <a:avLst/>
                <a:gdLst>
                  <a:gd name="T0" fmla="*/ 11 w 14"/>
                  <a:gd name="T1" fmla="*/ 11 h 14"/>
                  <a:gd name="T2" fmla="*/ 11 w 14"/>
                  <a:gd name="T3" fmla="*/ 11 h 14"/>
                  <a:gd name="T4" fmla="*/ 14 w 14"/>
                  <a:gd name="T5" fmla="*/ 8 h 14"/>
                  <a:gd name="T6" fmla="*/ 14 w 14"/>
                  <a:gd name="T7" fmla="*/ 5 h 14"/>
                  <a:gd name="T8" fmla="*/ 11 w 14"/>
                  <a:gd name="T9" fmla="*/ 3 h 14"/>
                  <a:gd name="T10" fmla="*/ 11 w 14"/>
                  <a:gd name="T11" fmla="*/ 0 h 14"/>
                  <a:gd name="T12" fmla="*/ 8 w 14"/>
                  <a:gd name="T13" fmla="*/ 0 h 14"/>
                  <a:gd name="T14" fmla="*/ 5 w 14"/>
                  <a:gd name="T15" fmla="*/ 0 h 14"/>
                  <a:gd name="T16" fmla="*/ 2 w 14"/>
                  <a:gd name="T17" fmla="*/ 0 h 14"/>
                  <a:gd name="T18" fmla="*/ 2 w 14"/>
                  <a:gd name="T19" fmla="*/ 0 h 14"/>
                  <a:gd name="T20" fmla="*/ 0 w 14"/>
                  <a:gd name="T21" fmla="*/ 3 h 14"/>
                  <a:gd name="T22" fmla="*/ 0 w 14"/>
                  <a:gd name="T23" fmla="*/ 5 h 14"/>
                  <a:gd name="T24" fmla="*/ 0 w 14"/>
                  <a:gd name="T25" fmla="*/ 8 h 14"/>
                  <a:gd name="T26" fmla="*/ 0 w 14"/>
                  <a:gd name="T27" fmla="*/ 11 h 14"/>
                  <a:gd name="T28" fmla="*/ 2 w 14"/>
                  <a:gd name="T29" fmla="*/ 11 h 14"/>
                  <a:gd name="T30" fmla="*/ 5 w 14"/>
                  <a:gd name="T31" fmla="*/ 14 h 14"/>
                  <a:gd name="T32" fmla="*/ 8 w 14"/>
                  <a:gd name="T33" fmla="*/ 14 h 14"/>
                  <a:gd name="T34" fmla="*/ 11 w 14"/>
                  <a:gd name="T35" fmla="*/ 11 h 1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"/>
                  <a:gd name="T55" fmla="*/ 0 h 14"/>
                  <a:gd name="T56" fmla="*/ 14 w 14"/>
                  <a:gd name="T57" fmla="*/ 14 h 1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" h="14">
                    <a:moveTo>
                      <a:pt x="11" y="11"/>
                    </a:moveTo>
                    <a:lnTo>
                      <a:pt x="11" y="11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1" y="3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5" y="14"/>
                    </a:lnTo>
                    <a:lnTo>
                      <a:pt x="8" y="14"/>
                    </a:ln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42" name="Freeform 422"/>
              <p:cNvSpPr>
                <a:spLocks/>
              </p:cNvSpPr>
              <p:nvPr/>
            </p:nvSpPr>
            <p:spPr bwMode="auto">
              <a:xfrm>
                <a:off x="3919" y="3590"/>
                <a:ext cx="15" cy="14"/>
              </a:xfrm>
              <a:custGeom>
                <a:avLst/>
                <a:gdLst>
                  <a:gd name="T0" fmla="*/ 15 w 15"/>
                  <a:gd name="T1" fmla="*/ 11 h 14"/>
                  <a:gd name="T2" fmla="*/ 15 w 15"/>
                  <a:gd name="T3" fmla="*/ 8 h 14"/>
                  <a:gd name="T4" fmla="*/ 15 w 15"/>
                  <a:gd name="T5" fmla="*/ 6 h 14"/>
                  <a:gd name="T6" fmla="*/ 15 w 15"/>
                  <a:gd name="T7" fmla="*/ 3 h 14"/>
                  <a:gd name="T8" fmla="*/ 12 w 15"/>
                  <a:gd name="T9" fmla="*/ 0 h 14"/>
                  <a:gd name="T10" fmla="*/ 9 w 15"/>
                  <a:gd name="T11" fmla="*/ 0 h 14"/>
                  <a:gd name="T12" fmla="*/ 6 w 15"/>
                  <a:gd name="T13" fmla="*/ 0 h 14"/>
                  <a:gd name="T14" fmla="*/ 3 w 15"/>
                  <a:gd name="T15" fmla="*/ 0 h 14"/>
                  <a:gd name="T16" fmla="*/ 3 w 15"/>
                  <a:gd name="T17" fmla="*/ 3 h 14"/>
                  <a:gd name="T18" fmla="*/ 3 w 15"/>
                  <a:gd name="T19" fmla="*/ 3 h 14"/>
                  <a:gd name="T20" fmla="*/ 0 w 15"/>
                  <a:gd name="T21" fmla="*/ 6 h 14"/>
                  <a:gd name="T22" fmla="*/ 0 w 15"/>
                  <a:gd name="T23" fmla="*/ 8 h 14"/>
                  <a:gd name="T24" fmla="*/ 3 w 15"/>
                  <a:gd name="T25" fmla="*/ 11 h 14"/>
                  <a:gd name="T26" fmla="*/ 3 w 15"/>
                  <a:gd name="T27" fmla="*/ 11 h 14"/>
                  <a:gd name="T28" fmla="*/ 6 w 15"/>
                  <a:gd name="T29" fmla="*/ 14 h 14"/>
                  <a:gd name="T30" fmla="*/ 9 w 15"/>
                  <a:gd name="T31" fmla="*/ 14 h 14"/>
                  <a:gd name="T32" fmla="*/ 12 w 15"/>
                  <a:gd name="T33" fmla="*/ 11 h 14"/>
                  <a:gd name="T34" fmla="*/ 15 w 15"/>
                  <a:gd name="T35" fmla="*/ 11 h 1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"/>
                  <a:gd name="T55" fmla="*/ 0 h 14"/>
                  <a:gd name="T56" fmla="*/ 15 w 15"/>
                  <a:gd name="T57" fmla="*/ 14 h 1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" h="14">
                    <a:moveTo>
                      <a:pt x="15" y="11"/>
                    </a:moveTo>
                    <a:lnTo>
                      <a:pt x="15" y="8"/>
                    </a:lnTo>
                    <a:lnTo>
                      <a:pt x="15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6" y="14"/>
                    </a:lnTo>
                    <a:lnTo>
                      <a:pt x="9" y="14"/>
                    </a:lnTo>
                    <a:lnTo>
                      <a:pt x="12" y="11"/>
                    </a:lnTo>
                    <a:lnTo>
                      <a:pt x="15" y="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43" name="Freeform 423"/>
              <p:cNvSpPr>
                <a:spLocks/>
              </p:cNvSpPr>
              <p:nvPr/>
            </p:nvSpPr>
            <p:spPr bwMode="auto">
              <a:xfrm>
                <a:off x="3908" y="3616"/>
                <a:ext cx="14" cy="14"/>
              </a:xfrm>
              <a:custGeom>
                <a:avLst/>
                <a:gdLst>
                  <a:gd name="T0" fmla="*/ 14 w 14"/>
                  <a:gd name="T1" fmla="*/ 8 h 14"/>
                  <a:gd name="T2" fmla="*/ 14 w 14"/>
                  <a:gd name="T3" fmla="*/ 5 h 14"/>
                  <a:gd name="T4" fmla="*/ 11 w 14"/>
                  <a:gd name="T5" fmla="*/ 2 h 14"/>
                  <a:gd name="T6" fmla="*/ 11 w 14"/>
                  <a:gd name="T7" fmla="*/ 0 h 14"/>
                  <a:gd name="T8" fmla="*/ 9 w 14"/>
                  <a:gd name="T9" fmla="*/ 0 h 14"/>
                  <a:gd name="T10" fmla="*/ 6 w 14"/>
                  <a:gd name="T11" fmla="*/ 0 h 14"/>
                  <a:gd name="T12" fmla="*/ 3 w 14"/>
                  <a:gd name="T13" fmla="*/ 0 h 14"/>
                  <a:gd name="T14" fmla="*/ 0 w 14"/>
                  <a:gd name="T15" fmla="*/ 2 h 14"/>
                  <a:gd name="T16" fmla="*/ 0 w 14"/>
                  <a:gd name="T17" fmla="*/ 5 h 14"/>
                  <a:gd name="T18" fmla="*/ 0 w 14"/>
                  <a:gd name="T19" fmla="*/ 5 h 14"/>
                  <a:gd name="T20" fmla="*/ 0 w 14"/>
                  <a:gd name="T21" fmla="*/ 8 h 14"/>
                  <a:gd name="T22" fmla="*/ 0 w 14"/>
                  <a:gd name="T23" fmla="*/ 11 h 14"/>
                  <a:gd name="T24" fmla="*/ 3 w 14"/>
                  <a:gd name="T25" fmla="*/ 11 h 14"/>
                  <a:gd name="T26" fmla="*/ 6 w 14"/>
                  <a:gd name="T27" fmla="*/ 14 h 14"/>
                  <a:gd name="T28" fmla="*/ 9 w 14"/>
                  <a:gd name="T29" fmla="*/ 14 h 14"/>
                  <a:gd name="T30" fmla="*/ 11 w 14"/>
                  <a:gd name="T31" fmla="*/ 11 h 14"/>
                  <a:gd name="T32" fmla="*/ 11 w 14"/>
                  <a:gd name="T33" fmla="*/ 11 h 14"/>
                  <a:gd name="T34" fmla="*/ 14 w 14"/>
                  <a:gd name="T35" fmla="*/ 8 h 1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"/>
                  <a:gd name="T55" fmla="*/ 0 h 14"/>
                  <a:gd name="T56" fmla="*/ 14 w 14"/>
                  <a:gd name="T57" fmla="*/ 14 h 1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" h="14">
                    <a:moveTo>
                      <a:pt x="14" y="8"/>
                    </a:moveTo>
                    <a:lnTo>
                      <a:pt x="14" y="5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14"/>
                    </a:lnTo>
                    <a:lnTo>
                      <a:pt x="9" y="14"/>
                    </a:lnTo>
                    <a:lnTo>
                      <a:pt x="11" y="11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44" name="Freeform 424"/>
              <p:cNvSpPr>
                <a:spLocks/>
              </p:cNvSpPr>
              <p:nvPr/>
            </p:nvSpPr>
            <p:spPr bwMode="auto">
              <a:xfrm>
                <a:off x="3862" y="3627"/>
                <a:ext cx="95" cy="109"/>
              </a:xfrm>
              <a:custGeom>
                <a:avLst/>
                <a:gdLst>
                  <a:gd name="T0" fmla="*/ 0 w 95"/>
                  <a:gd name="T1" fmla="*/ 0 h 109"/>
                  <a:gd name="T2" fmla="*/ 14 w 95"/>
                  <a:gd name="T3" fmla="*/ 109 h 109"/>
                  <a:gd name="T4" fmla="*/ 95 w 95"/>
                  <a:gd name="T5" fmla="*/ 34 h 109"/>
                  <a:gd name="T6" fmla="*/ 0 w 95"/>
                  <a:gd name="T7" fmla="*/ 0 h 1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5"/>
                  <a:gd name="T13" fmla="*/ 0 h 109"/>
                  <a:gd name="T14" fmla="*/ 95 w 95"/>
                  <a:gd name="T15" fmla="*/ 109 h 1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5" h="109">
                    <a:moveTo>
                      <a:pt x="0" y="0"/>
                    </a:moveTo>
                    <a:lnTo>
                      <a:pt x="14" y="109"/>
                    </a:lnTo>
                    <a:lnTo>
                      <a:pt x="95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598" name="Group 425"/>
            <p:cNvGrpSpPr>
              <a:grpSpLocks/>
            </p:cNvGrpSpPr>
            <p:nvPr/>
          </p:nvGrpSpPr>
          <p:grpSpPr bwMode="auto">
            <a:xfrm>
              <a:off x="2742" y="1491"/>
              <a:ext cx="599" cy="42"/>
              <a:chOff x="3518" y="2177"/>
              <a:chExt cx="817" cy="52"/>
            </a:xfrm>
          </p:grpSpPr>
          <p:sp>
            <p:nvSpPr>
              <p:cNvPr id="17732" name="Rectangle 426"/>
              <p:cNvSpPr>
                <a:spLocks noChangeArrowheads="1"/>
              </p:cNvSpPr>
              <p:nvPr/>
            </p:nvSpPr>
            <p:spPr bwMode="auto">
              <a:xfrm>
                <a:off x="3518" y="2177"/>
                <a:ext cx="817" cy="5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7733" name="Rectangle 427"/>
              <p:cNvSpPr>
                <a:spLocks noChangeArrowheads="1"/>
              </p:cNvSpPr>
              <p:nvPr/>
            </p:nvSpPr>
            <p:spPr bwMode="auto">
              <a:xfrm>
                <a:off x="3518" y="2177"/>
                <a:ext cx="817" cy="52"/>
              </a:xfrm>
              <a:prstGeom prst="rect">
                <a:avLst/>
              </a:prstGeom>
              <a:noFill/>
              <a:ln w="17463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</p:grpSp>
        <p:sp>
          <p:nvSpPr>
            <p:cNvPr id="17599" name="Rectangle 428"/>
            <p:cNvSpPr>
              <a:spLocks noChangeArrowheads="1"/>
            </p:cNvSpPr>
            <p:nvPr/>
          </p:nvSpPr>
          <p:spPr bwMode="auto">
            <a:xfrm>
              <a:off x="2742" y="1491"/>
              <a:ext cx="606" cy="44"/>
            </a:xfrm>
            <a:prstGeom prst="rect">
              <a:avLst/>
            </a:prstGeom>
            <a:noFill/>
            <a:ln w="17463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grpSp>
          <p:nvGrpSpPr>
            <p:cNvPr id="17600" name="Group 429"/>
            <p:cNvGrpSpPr>
              <a:grpSpLocks/>
            </p:cNvGrpSpPr>
            <p:nvPr/>
          </p:nvGrpSpPr>
          <p:grpSpPr bwMode="auto">
            <a:xfrm>
              <a:off x="3365" y="2241"/>
              <a:ext cx="73" cy="215"/>
              <a:chOff x="4367" y="3106"/>
              <a:chExt cx="100" cy="266"/>
            </a:xfrm>
          </p:grpSpPr>
          <p:sp>
            <p:nvSpPr>
              <p:cNvPr id="17730" name="Freeform 430"/>
              <p:cNvSpPr>
                <a:spLocks/>
              </p:cNvSpPr>
              <p:nvPr/>
            </p:nvSpPr>
            <p:spPr bwMode="auto">
              <a:xfrm>
                <a:off x="4416" y="3197"/>
                <a:ext cx="1" cy="175"/>
              </a:xfrm>
              <a:custGeom>
                <a:avLst/>
                <a:gdLst>
                  <a:gd name="T0" fmla="*/ 0 w 1"/>
                  <a:gd name="T1" fmla="*/ 175 h 175"/>
                  <a:gd name="T2" fmla="*/ 0 w 1"/>
                  <a:gd name="T3" fmla="*/ 0 h 175"/>
                  <a:gd name="T4" fmla="*/ 0 w 1"/>
                  <a:gd name="T5" fmla="*/ 0 h 175"/>
                  <a:gd name="T6" fmla="*/ 0 w 1"/>
                  <a:gd name="T7" fmla="*/ 0 h 175"/>
                  <a:gd name="T8" fmla="*/ 0 w 1"/>
                  <a:gd name="T9" fmla="*/ 0 h 175"/>
                  <a:gd name="T10" fmla="*/ 0 w 1"/>
                  <a:gd name="T11" fmla="*/ 0 h 175"/>
                  <a:gd name="T12" fmla="*/ 0 w 1"/>
                  <a:gd name="T13" fmla="*/ 0 h 175"/>
                  <a:gd name="T14" fmla="*/ 0 w 1"/>
                  <a:gd name="T15" fmla="*/ 0 h 175"/>
                  <a:gd name="T16" fmla="*/ 0 w 1"/>
                  <a:gd name="T17" fmla="*/ 0 h 175"/>
                  <a:gd name="T18" fmla="*/ 0 w 1"/>
                  <a:gd name="T19" fmla="*/ 0 h 1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"/>
                  <a:gd name="T31" fmla="*/ 0 h 175"/>
                  <a:gd name="T32" fmla="*/ 1 w 1"/>
                  <a:gd name="T33" fmla="*/ 175 h 1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" h="175">
                    <a:moveTo>
                      <a:pt x="0" y="175"/>
                    </a:moveTo>
                    <a:lnTo>
                      <a:pt x="0" y="0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31" name="Freeform 431"/>
              <p:cNvSpPr>
                <a:spLocks/>
              </p:cNvSpPr>
              <p:nvPr/>
            </p:nvSpPr>
            <p:spPr bwMode="auto">
              <a:xfrm>
                <a:off x="4367" y="3106"/>
                <a:ext cx="100" cy="100"/>
              </a:xfrm>
              <a:custGeom>
                <a:avLst/>
                <a:gdLst>
                  <a:gd name="T0" fmla="*/ 100 w 100"/>
                  <a:gd name="T1" fmla="*/ 100 h 100"/>
                  <a:gd name="T2" fmla="*/ 49 w 100"/>
                  <a:gd name="T3" fmla="*/ 0 h 100"/>
                  <a:gd name="T4" fmla="*/ 0 w 100"/>
                  <a:gd name="T5" fmla="*/ 100 h 100"/>
                  <a:gd name="T6" fmla="*/ 100 w 100"/>
                  <a:gd name="T7" fmla="*/ 100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00"/>
                  <a:gd name="T14" fmla="*/ 100 w 100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00">
                    <a:moveTo>
                      <a:pt x="100" y="100"/>
                    </a:moveTo>
                    <a:lnTo>
                      <a:pt x="49" y="0"/>
                    </a:lnTo>
                    <a:lnTo>
                      <a:pt x="0" y="100"/>
                    </a:lnTo>
                    <a:lnTo>
                      <a:pt x="100" y="10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601" name="Group 432"/>
            <p:cNvGrpSpPr>
              <a:grpSpLocks/>
            </p:cNvGrpSpPr>
            <p:nvPr/>
          </p:nvGrpSpPr>
          <p:grpSpPr bwMode="auto">
            <a:xfrm>
              <a:off x="2963" y="2077"/>
              <a:ext cx="269" cy="606"/>
              <a:chOff x="3819" y="2902"/>
              <a:chExt cx="367" cy="751"/>
            </a:xfrm>
          </p:grpSpPr>
          <p:sp>
            <p:nvSpPr>
              <p:cNvPr id="17728" name="Freeform 433"/>
              <p:cNvSpPr>
                <a:spLocks/>
              </p:cNvSpPr>
              <p:nvPr/>
            </p:nvSpPr>
            <p:spPr bwMode="auto">
              <a:xfrm>
                <a:off x="3819" y="2948"/>
                <a:ext cx="278" cy="705"/>
              </a:xfrm>
              <a:custGeom>
                <a:avLst/>
                <a:gdLst>
                  <a:gd name="T0" fmla="*/ 0 w 278"/>
                  <a:gd name="T1" fmla="*/ 705 h 705"/>
                  <a:gd name="T2" fmla="*/ 23 w 278"/>
                  <a:gd name="T3" fmla="*/ 401 h 705"/>
                  <a:gd name="T4" fmla="*/ 29 w 278"/>
                  <a:gd name="T5" fmla="*/ 372 h 705"/>
                  <a:gd name="T6" fmla="*/ 37 w 278"/>
                  <a:gd name="T7" fmla="*/ 344 h 705"/>
                  <a:gd name="T8" fmla="*/ 46 w 278"/>
                  <a:gd name="T9" fmla="*/ 315 h 705"/>
                  <a:gd name="T10" fmla="*/ 55 w 278"/>
                  <a:gd name="T11" fmla="*/ 287 h 705"/>
                  <a:gd name="T12" fmla="*/ 66 w 278"/>
                  <a:gd name="T13" fmla="*/ 258 h 705"/>
                  <a:gd name="T14" fmla="*/ 78 w 278"/>
                  <a:gd name="T15" fmla="*/ 229 h 705"/>
                  <a:gd name="T16" fmla="*/ 89 w 278"/>
                  <a:gd name="T17" fmla="*/ 203 h 705"/>
                  <a:gd name="T18" fmla="*/ 103 w 278"/>
                  <a:gd name="T19" fmla="*/ 175 h 705"/>
                  <a:gd name="T20" fmla="*/ 118 w 278"/>
                  <a:gd name="T21" fmla="*/ 152 h 705"/>
                  <a:gd name="T22" fmla="*/ 132 w 278"/>
                  <a:gd name="T23" fmla="*/ 126 h 705"/>
                  <a:gd name="T24" fmla="*/ 149 w 278"/>
                  <a:gd name="T25" fmla="*/ 103 h 705"/>
                  <a:gd name="T26" fmla="*/ 166 w 278"/>
                  <a:gd name="T27" fmla="*/ 80 h 705"/>
                  <a:gd name="T28" fmla="*/ 187 w 278"/>
                  <a:gd name="T29" fmla="*/ 60 h 705"/>
                  <a:gd name="T30" fmla="*/ 209 w 278"/>
                  <a:gd name="T31" fmla="*/ 40 h 705"/>
                  <a:gd name="T32" fmla="*/ 232 w 278"/>
                  <a:gd name="T33" fmla="*/ 23 h 705"/>
                  <a:gd name="T34" fmla="*/ 261 w 278"/>
                  <a:gd name="T35" fmla="*/ 6 h 705"/>
                  <a:gd name="T36" fmla="*/ 278 w 278"/>
                  <a:gd name="T37" fmla="*/ 0 h 705"/>
                  <a:gd name="T38" fmla="*/ 278 w 278"/>
                  <a:gd name="T39" fmla="*/ 0 h 705"/>
                  <a:gd name="T40" fmla="*/ 278 w 278"/>
                  <a:gd name="T41" fmla="*/ 0 h 7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78"/>
                  <a:gd name="T64" fmla="*/ 0 h 705"/>
                  <a:gd name="T65" fmla="*/ 278 w 278"/>
                  <a:gd name="T66" fmla="*/ 705 h 7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78" h="705">
                    <a:moveTo>
                      <a:pt x="0" y="705"/>
                    </a:moveTo>
                    <a:lnTo>
                      <a:pt x="23" y="401"/>
                    </a:lnTo>
                    <a:lnTo>
                      <a:pt x="29" y="372"/>
                    </a:lnTo>
                    <a:lnTo>
                      <a:pt x="37" y="344"/>
                    </a:lnTo>
                    <a:lnTo>
                      <a:pt x="46" y="315"/>
                    </a:lnTo>
                    <a:lnTo>
                      <a:pt x="55" y="287"/>
                    </a:lnTo>
                    <a:lnTo>
                      <a:pt x="66" y="258"/>
                    </a:lnTo>
                    <a:lnTo>
                      <a:pt x="78" y="229"/>
                    </a:lnTo>
                    <a:lnTo>
                      <a:pt x="89" y="203"/>
                    </a:lnTo>
                    <a:lnTo>
                      <a:pt x="103" y="175"/>
                    </a:lnTo>
                    <a:lnTo>
                      <a:pt x="118" y="152"/>
                    </a:lnTo>
                    <a:lnTo>
                      <a:pt x="132" y="126"/>
                    </a:lnTo>
                    <a:lnTo>
                      <a:pt x="149" y="103"/>
                    </a:lnTo>
                    <a:lnTo>
                      <a:pt x="166" y="80"/>
                    </a:lnTo>
                    <a:lnTo>
                      <a:pt x="187" y="60"/>
                    </a:lnTo>
                    <a:lnTo>
                      <a:pt x="209" y="40"/>
                    </a:lnTo>
                    <a:lnTo>
                      <a:pt x="232" y="23"/>
                    </a:lnTo>
                    <a:lnTo>
                      <a:pt x="261" y="6"/>
                    </a:lnTo>
                    <a:lnTo>
                      <a:pt x="278" y="0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29" name="Freeform 434"/>
              <p:cNvSpPr>
                <a:spLocks/>
              </p:cNvSpPr>
              <p:nvPr/>
            </p:nvSpPr>
            <p:spPr bwMode="auto">
              <a:xfrm>
                <a:off x="4074" y="2902"/>
                <a:ext cx="112" cy="95"/>
              </a:xfrm>
              <a:custGeom>
                <a:avLst/>
                <a:gdLst>
                  <a:gd name="T0" fmla="*/ 35 w 112"/>
                  <a:gd name="T1" fmla="*/ 95 h 95"/>
                  <a:gd name="T2" fmla="*/ 112 w 112"/>
                  <a:gd name="T3" fmla="*/ 15 h 95"/>
                  <a:gd name="T4" fmla="*/ 0 w 112"/>
                  <a:gd name="T5" fmla="*/ 0 h 95"/>
                  <a:gd name="T6" fmla="*/ 35 w 112"/>
                  <a:gd name="T7" fmla="*/ 95 h 9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2"/>
                  <a:gd name="T13" fmla="*/ 0 h 95"/>
                  <a:gd name="T14" fmla="*/ 112 w 112"/>
                  <a:gd name="T15" fmla="*/ 95 h 9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2" h="95">
                    <a:moveTo>
                      <a:pt x="35" y="95"/>
                    </a:moveTo>
                    <a:lnTo>
                      <a:pt x="112" y="15"/>
                    </a:lnTo>
                    <a:lnTo>
                      <a:pt x="0" y="0"/>
                    </a:lnTo>
                    <a:lnTo>
                      <a:pt x="35" y="95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602" name="Group 435"/>
            <p:cNvGrpSpPr>
              <a:grpSpLocks/>
            </p:cNvGrpSpPr>
            <p:nvPr/>
          </p:nvGrpSpPr>
          <p:grpSpPr bwMode="auto">
            <a:xfrm>
              <a:off x="3598" y="2077"/>
              <a:ext cx="265" cy="606"/>
              <a:chOff x="4685" y="2902"/>
              <a:chExt cx="361" cy="751"/>
            </a:xfrm>
          </p:grpSpPr>
          <p:sp>
            <p:nvSpPr>
              <p:cNvPr id="17726" name="Freeform 436"/>
              <p:cNvSpPr>
                <a:spLocks/>
              </p:cNvSpPr>
              <p:nvPr/>
            </p:nvSpPr>
            <p:spPr bwMode="auto">
              <a:xfrm>
                <a:off x="4768" y="2948"/>
                <a:ext cx="278" cy="705"/>
              </a:xfrm>
              <a:custGeom>
                <a:avLst/>
                <a:gdLst>
                  <a:gd name="T0" fmla="*/ 278 w 278"/>
                  <a:gd name="T1" fmla="*/ 705 h 705"/>
                  <a:gd name="T2" fmla="*/ 255 w 278"/>
                  <a:gd name="T3" fmla="*/ 401 h 705"/>
                  <a:gd name="T4" fmla="*/ 250 w 278"/>
                  <a:gd name="T5" fmla="*/ 372 h 705"/>
                  <a:gd name="T6" fmla="*/ 241 w 278"/>
                  <a:gd name="T7" fmla="*/ 344 h 705"/>
                  <a:gd name="T8" fmla="*/ 232 w 278"/>
                  <a:gd name="T9" fmla="*/ 315 h 705"/>
                  <a:gd name="T10" fmla="*/ 224 w 278"/>
                  <a:gd name="T11" fmla="*/ 287 h 705"/>
                  <a:gd name="T12" fmla="*/ 212 w 278"/>
                  <a:gd name="T13" fmla="*/ 258 h 705"/>
                  <a:gd name="T14" fmla="*/ 201 w 278"/>
                  <a:gd name="T15" fmla="*/ 229 h 705"/>
                  <a:gd name="T16" fmla="*/ 189 w 278"/>
                  <a:gd name="T17" fmla="*/ 203 h 705"/>
                  <a:gd name="T18" fmla="*/ 175 w 278"/>
                  <a:gd name="T19" fmla="*/ 175 h 705"/>
                  <a:gd name="T20" fmla="*/ 161 w 278"/>
                  <a:gd name="T21" fmla="*/ 152 h 705"/>
                  <a:gd name="T22" fmla="*/ 146 w 278"/>
                  <a:gd name="T23" fmla="*/ 126 h 705"/>
                  <a:gd name="T24" fmla="*/ 129 w 278"/>
                  <a:gd name="T25" fmla="*/ 103 h 705"/>
                  <a:gd name="T26" fmla="*/ 112 w 278"/>
                  <a:gd name="T27" fmla="*/ 80 h 705"/>
                  <a:gd name="T28" fmla="*/ 92 w 278"/>
                  <a:gd name="T29" fmla="*/ 60 h 705"/>
                  <a:gd name="T30" fmla="*/ 72 w 278"/>
                  <a:gd name="T31" fmla="*/ 40 h 705"/>
                  <a:gd name="T32" fmla="*/ 46 w 278"/>
                  <a:gd name="T33" fmla="*/ 23 h 705"/>
                  <a:gd name="T34" fmla="*/ 17 w 278"/>
                  <a:gd name="T35" fmla="*/ 6 h 705"/>
                  <a:gd name="T36" fmla="*/ 0 w 278"/>
                  <a:gd name="T37" fmla="*/ 0 h 705"/>
                  <a:gd name="T38" fmla="*/ 0 w 278"/>
                  <a:gd name="T39" fmla="*/ 0 h 705"/>
                  <a:gd name="T40" fmla="*/ 0 w 278"/>
                  <a:gd name="T41" fmla="*/ 0 h 7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78"/>
                  <a:gd name="T64" fmla="*/ 0 h 705"/>
                  <a:gd name="T65" fmla="*/ 278 w 278"/>
                  <a:gd name="T66" fmla="*/ 705 h 7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78" h="705">
                    <a:moveTo>
                      <a:pt x="278" y="705"/>
                    </a:moveTo>
                    <a:lnTo>
                      <a:pt x="255" y="401"/>
                    </a:lnTo>
                    <a:lnTo>
                      <a:pt x="250" y="372"/>
                    </a:lnTo>
                    <a:lnTo>
                      <a:pt x="241" y="344"/>
                    </a:lnTo>
                    <a:lnTo>
                      <a:pt x="232" y="315"/>
                    </a:lnTo>
                    <a:lnTo>
                      <a:pt x="224" y="287"/>
                    </a:lnTo>
                    <a:lnTo>
                      <a:pt x="212" y="258"/>
                    </a:lnTo>
                    <a:lnTo>
                      <a:pt x="201" y="229"/>
                    </a:lnTo>
                    <a:lnTo>
                      <a:pt x="189" y="203"/>
                    </a:lnTo>
                    <a:lnTo>
                      <a:pt x="175" y="175"/>
                    </a:lnTo>
                    <a:lnTo>
                      <a:pt x="161" y="152"/>
                    </a:lnTo>
                    <a:lnTo>
                      <a:pt x="146" y="126"/>
                    </a:lnTo>
                    <a:lnTo>
                      <a:pt x="129" y="103"/>
                    </a:lnTo>
                    <a:lnTo>
                      <a:pt x="112" y="80"/>
                    </a:lnTo>
                    <a:lnTo>
                      <a:pt x="92" y="60"/>
                    </a:lnTo>
                    <a:lnTo>
                      <a:pt x="72" y="40"/>
                    </a:lnTo>
                    <a:lnTo>
                      <a:pt x="46" y="23"/>
                    </a:lnTo>
                    <a:lnTo>
                      <a:pt x="17" y="6"/>
                    </a:lnTo>
                    <a:lnTo>
                      <a:pt x="0" y="0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27" name="Freeform 437"/>
              <p:cNvSpPr>
                <a:spLocks/>
              </p:cNvSpPr>
              <p:nvPr/>
            </p:nvSpPr>
            <p:spPr bwMode="auto">
              <a:xfrm>
                <a:off x="4685" y="2902"/>
                <a:ext cx="109" cy="95"/>
              </a:xfrm>
              <a:custGeom>
                <a:avLst/>
                <a:gdLst>
                  <a:gd name="T0" fmla="*/ 109 w 109"/>
                  <a:gd name="T1" fmla="*/ 0 h 95"/>
                  <a:gd name="T2" fmla="*/ 0 w 109"/>
                  <a:gd name="T3" fmla="*/ 15 h 95"/>
                  <a:gd name="T4" fmla="*/ 75 w 109"/>
                  <a:gd name="T5" fmla="*/ 95 h 95"/>
                  <a:gd name="T6" fmla="*/ 109 w 109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95"/>
                  <a:gd name="T14" fmla="*/ 109 w 109"/>
                  <a:gd name="T15" fmla="*/ 95 h 9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95">
                    <a:moveTo>
                      <a:pt x="109" y="0"/>
                    </a:moveTo>
                    <a:lnTo>
                      <a:pt x="0" y="15"/>
                    </a:lnTo>
                    <a:lnTo>
                      <a:pt x="75" y="95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603" name="Group 438"/>
            <p:cNvGrpSpPr>
              <a:grpSpLocks/>
            </p:cNvGrpSpPr>
            <p:nvPr/>
          </p:nvGrpSpPr>
          <p:grpSpPr bwMode="auto">
            <a:xfrm>
              <a:off x="3295" y="2496"/>
              <a:ext cx="242" cy="261"/>
              <a:chOff x="4272" y="3421"/>
              <a:chExt cx="330" cy="323"/>
            </a:xfrm>
          </p:grpSpPr>
          <p:sp>
            <p:nvSpPr>
              <p:cNvPr id="17723" name="Freeform 439"/>
              <p:cNvSpPr>
                <a:spLocks/>
              </p:cNvSpPr>
              <p:nvPr/>
            </p:nvSpPr>
            <p:spPr bwMode="auto">
              <a:xfrm>
                <a:off x="4304" y="3495"/>
                <a:ext cx="263" cy="249"/>
              </a:xfrm>
              <a:custGeom>
                <a:avLst/>
                <a:gdLst>
                  <a:gd name="T0" fmla="*/ 14 w 263"/>
                  <a:gd name="T1" fmla="*/ 0 h 249"/>
                  <a:gd name="T2" fmla="*/ 14 w 263"/>
                  <a:gd name="T3" fmla="*/ 0 h 249"/>
                  <a:gd name="T4" fmla="*/ 14 w 263"/>
                  <a:gd name="T5" fmla="*/ 0 h 249"/>
                  <a:gd name="T6" fmla="*/ 14 w 263"/>
                  <a:gd name="T7" fmla="*/ 0 h 249"/>
                  <a:gd name="T8" fmla="*/ 14 w 263"/>
                  <a:gd name="T9" fmla="*/ 0 h 249"/>
                  <a:gd name="T10" fmla="*/ 14 w 263"/>
                  <a:gd name="T11" fmla="*/ 0 h 249"/>
                  <a:gd name="T12" fmla="*/ 14 w 263"/>
                  <a:gd name="T13" fmla="*/ 0 h 249"/>
                  <a:gd name="T14" fmla="*/ 14 w 263"/>
                  <a:gd name="T15" fmla="*/ 0 h 249"/>
                  <a:gd name="T16" fmla="*/ 8 w 263"/>
                  <a:gd name="T17" fmla="*/ 9 h 249"/>
                  <a:gd name="T18" fmla="*/ 5 w 263"/>
                  <a:gd name="T19" fmla="*/ 23 h 249"/>
                  <a:gd name="T20" fmla="*/ 3 w 263"/>
                  <a:gd name="T21" fmla="*/ 37 h 249"/>
                  <a:gd name="T22" fmla="*/ 0 w 263"/>
                  <a:gd name="T23" fmla="*/ 52 h 249"/>
                  <a:gd name="T24" fmla="*/ 0 w 263"/>
                  <a:gd name="T25" fmla="*/ 66 h 249"/>
                  <a:gd name="T26" fmla="*/ 0 w 263"/>
                  <a:gd name="T27" fmla="*/ 83 h 249"/>
                  <a:gd name="T28" fmla="*/ 0 w 263"/>
                  <a:gd name="T29" fmla="*/ 98 h 249"/>
                  <a:gd name="T30" fmla="*/ 3 w 263"/>
                  <a:gd name="T31" fmla="*/ 115 h 249"/>
                  <a:gd name="T32" fmla="*/ 5 w 263"/>
                  <a:gd name="T33" fmla="*/ 126 h 249"/>
                  <a:gd name="T34" fmla="*/ 8 w 263"/>
                  <a:gd name="T35" fmla="*/ 141 h 249"/>
                  <a:gd name="T36" fmla="*/ 14 w 263"/>
                  <a:gd name="T37" fmla="*/ 155 h 249"/>
                  <a:gd name="T38" fmla="*/ 20 w 263"/>
                  <a:gd name="T39" fmla="*/ 169 h 249"/>
                  <a:gd name="T40" fmla="*/ 25 w 263"/>
                  <a:gd name="T41" fmla="*/ 181 h 249"/>
                  <a:gd name="T42" fmla="*/ 34 w 263"/>
                  <a:gd name="T43" fmla="*/ 192 h 249"/>
                  <a:gd name="T44" fmla="*/ 40 w 263"/>
                  <a:gd name="T45" fmla="*/ 204 h 249"/>
                  <a:gd name="T46" fmla="*/ 51 w 263"/>
                  <a:gd name="T47" fmla="*/ 215 h 249"/>
                  <a:gd name="T48" fmla="*/ 60 w 263"/>
                  <a:gd name="T49" fmla="*/ 224 h 249"/>
                  <a:gd name="T50" fmla="*/ 69 w 263"/>
                  <a:gd name="T51" fmla="*/ 229 h 249"/>
                  <a:gd name="T52" fmla="*/ 80 w 263"/>
                  <a:gd name="T53" fmla="*/ 235 h 249"/>
                  <a:gd name="T54" fmla="*/ 89 w 263"/>
                  <a:gd name="T55" fmla="*/ 241 h 249"/>
                  <a:gd name="T56" fmla="*/ 100 w 263"/>
                  <a:gd name="T57" fmla="*/ 247 h 249"/>
                  <a:gd name="T58" fmla="*/ 112 w 263"/>
                  <a:gd name="T59" fmla="*/ 249 h 249"/>
                  <a:gd name="T60" fmla="*/ 123 w 263"/>
                  <a:gd name="T61" fmla="*/ 249 h 249"/>
                  <a:gd name="T62" fmla="*/ 134 w 263"/>
                  <a:gd name="T63" fmla="*/ 249 h 249"/>
                  <a:gd name="T64" fmla="*/ 146 w 263"/>
                  <a:gd name="T65" fmla="*/ 249 h 249"/>
                  <a:gd name="T66" fmla="*/ 157 w 263"/>
                  <a:gd name="T67" fmla="*/ 247 h 249"/>
                  <a:gd name="T68" fmla="*/ 172 w 263"/>
                  <a:gd name="T69" fmla="*/ 241 h 249"/>
                  <a:gd name="T70" fmla="*/ 180 w 263"/>
                  <a:gd name="T71" fmla="*/ 238 h 249"/>
                  <a:gd name="T72" fmla="*/ 192 w 263"/>
                  <a:gd name="T73" fmla="*/ 232 h 249"/>
                  <a:gd name="T74" fmla="*/ 200 w 263"/>
                  <a:gd name="T75" fmla="*/ 224 h 249"/>
                  <a:gd name="T76" fmla="*/ 209 w 263"/>
                  <a:gd name="T77" fmla="*/ 215 h 249"/>
                  <a:gd name="T78" fmla="*/ 220 w 263"/>
                  <a:gd name="T79" fmla="*/ 207 h 249"/>
                  <a:gd name="T80" fmla="*/ 226 w 263"/>
                  <a:gd name="T81" fmla="*/ 195 h 249"/>
                  <a:gd name="T82" fmla="*/ 235 w 263"/>
                  <a:gd name="T83" fmla="*/ 184 h 249"/>
                  <a:gd name="T84" fmla="*/ 243 w 263"/>
                  <a:gd name="T85" fmla="*/ 169 h 249"/>
                  <a:gd name="T86" fmla="*/ 249 w 263"/>
                  <a:gd name="T87" fmla="*/ 158 h 249"/>
                  <a:gd name="T88" fmla="*/ 252 w 263"/>
                  <a:gd name="T89" fmla="*/ 143 h 249"/>
                  <a:gd name="T90" fmla="*/ 258 w 263"/>
                  <a:gd name="T91" fmla="*/ 129 h 249"/>
                  <a:gd name="T92" fmla="*/ 261 w 263"/>
                  <a:gd name="T93" fmla="*/ 115 h 249"/>
                  <a:gd name="T94" fmla="*/ 263 w 263"/>
                  <a:gd name="T95" fmla="*/ 101 h 249"/>
                  <a:gd name="T96" fmla="*/ 263 w 263"/>
                  <a:gd name="T97" fmla="*/ 86 h 249"/>
                  <a:gd name="T98" fmla="*/ 263 w 263"/>
                  <a:gd name="T99" fmla="*/ 69 h 249"/>
                  <a:gd name="T100" fmla="*/ 263 w 263"/>
                  <a:gd name="T101" fmla="*/ 55 h 249"/>
                  <a:gd name="T102" fmla="*/ 261 w 263"/>
                  <a:gd name="T103" fmla="*/ 37 h 249"/>
                  <a:gd name="T104" fmla="*/ 258 w 263"/>
                  <a:gd name="T105" fmla="*/ 23 h 249"/>
                  <a:gd name="T106" fmla="*/ 255 w 263"/>
                  <a:gd name="T107" fmla="*/ 12 h 249"/>
                  <a:gd name="T108" fmla="*/ 246 w 263"/>
                  <a:gd name="T109" fmla="*/ 0 h 249"/>
                  <a:gd name="T110" fmla="*/ 246 w 263"/>
                  <a:gd name="T111" fmla="*/ 0 h 249"/>
                  <a:gd name="T112" fmla="*/ 246 w 263"/>
                  <a:gd name="T113" fmla="*/ 0 h 249"/>
                  <a:gd name="T114" fmla="*/ 246 w 263"/>
                  <a:gd name="T115" fmla="*/ 0 h 249"/>
                  <a:gd name="T116" fmla="*/ 246 w 263"/>
                  <a:gd name="T117" fmla="*/ 0 h 249"/>
                  <a:gd name="T118" fmla="*/ 246 w 263"/>
                  <a:gd name="T119" fmla="*/ 0 h 249"/>
                  <a:gd name="T120" fmla="*/ 246 w 263"/>
                  <a:gd name="T121" fmla="*/ 0 h 249"/>
                  <a:gd name="T122" fmla="*/ 246 w 263"/>
                  <a:gd name="T123" fmla="*/ 0 h 24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63"/>
                  <a:gd name="T187" fmla="*/ 0 h 249"/>
                  <a:gd name="T188" fmla="*/ 263 w 263"/>
                  <a:gd name="T189" fmla="*/ 249 h 24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63" h="249">
                    <a:moveTo>
                      <a:pt x="14" y="0"/>
                    </a:moveTo>
                    <a:lnTo>
                      <a:pt x="14" y="0"/>
                    </a:lnTo>
                    <a:lnTo>
                      <a:pt x="8" y="9"/>
                    </a:lnTo>
                    <a:lnTo>
                      <a:pt x="5" y="23"/>
                    </a:lnTo>
                    <a:lnTo>
                      <a:pt x="3" y="37"/>
                    </a:lnTo>
                    <a:lnTo>
                      <a:pt x="0" y="52"/>
                    </a:lnTo>
                    <a:lnTo>
                      <a:pt x="0" y="66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3" y="115"/>
                    </a:lnTo>
                    <a:lnTo>
                      <a:pt x="5" y="126"/>
                    </a:lnTo>
                    <a:lnTo>
                      <a:pt x="8" y="141"/>
                    </a:lnTo>
                    <a:lnTo>
                      <a:pt x="14" y="155"/>
                    </a:lnTo>
                    <a:lnTo>
                      <a:pt x="20" y="169"/>
                    </a:lnTo>
                    <a:lnTo>
                      <a:pt x="25" y="181"/>
                    </a:lnTo>
                    <a:lnTo>
                      <a:pt x="34" y="192"/>
                    </a:lnTo>
                    <a:lnTo>
                      <a:pt x="40" y="204"/>
                    </a:lnTo>
                    <a:lnTo>
                      <a:pt x="51" y="215"/>
                    </a:lnTo>
                    <a:lnTo>
                      <a:pt x="60" y="224"/>
                    </a:lnTo>
                    <a:lnTo>
                      <a:pt x="69" y="229"/>
                    </a:lnTo>
                    <a:lnTo>
                      <a:pt x="80" y="235"/>
                    </a:lnTo>
                    <a:lnTo>
                      <a:pt x="89" y="241"/>
                    </a:lnTo>
                    <a:lnTo>
                      <a:pt x="100" y="247"/>
                    </a:lnTo>
                    <a:lnTo>
                      <a:pt x="112" y="249"/>
                    </a:lnTo>
                    <a:lnTo>
                      <a:pt x="123" y="249"/>
                    </a:lnTo>
                    <a:lnTo>
                      <a:pt x="134" y="249"/>
                    </a:lnTo>
                    <a:lnTo>
                      <a:pt x="146" y="249"/>
                    </a:lnTo>
                    <a:lnTo>
                      <a:pt x="157" y="247"/>
                    </a:lnTo>
                    <a:lnTo>
                      <a:pt x="172" y="241"/>
                    </a:lnTo>
                    <a:lnTo>
                      <a:pt x="180" y="238"/>
                    </a:lnTo>
                    <a:lnTo>
                      <a:pt x="192" y="232"/>
                    </a:lnTo>
                    <a:lnTo>
                      <a:pt x="200" y="224"/>
                    </a:lnTo>
                    <a:lnTo>
                      <a:pt x="209" y="215"/>
                    </a:lnTo>
                    <a:lnTo>
                      <a:pt x="220" y="207"/>
                    </a:lnTo>
                    <a:lnTo>
                      <a:pt x="226" y="195"/>
                    </a:lnTo>
                    <a:lnTo>
                      <a:pt x="235" y="184"/>
                    </a:lnTo>
                    <a:lnTo>
                      <a:pt x="243" y="169"/>
                    </a:lnTo>
                    <a:lnTo>
                      <a:pt x="249" y="158"/>
                    </a:lnTo>
                    <a:lnTo>
                      <a:pt x="252" y="143"/>
                    </a:lnTo>
                    <a:lnTo>
                      <a:pt x="258" y="129"/>
                    </a:lnTo>
                    <a:lnTo>
                      <a:pt x="261" y="115"/>
                    </a:lnTo>
                    <a:lnTo>
                      <a:pt x="263" y="101"/>
                    </a:lnTo>
                    <a:lnTo>
                      <a:pt x="263" y="86"/>
                    </a:lnTo>
                    <a:lnTo>
                      <a:pt x="263" y="69"/>
                    </a:lnTo>
                    <a:lnTo>
                      <a:pt x="263" y="55"/>
                    </a:lnTo>
                    <a:lnTo>
                      <a:pt x="261" y="37"/>
                    </a:lnTo>
                    <a:lnTo>
                      <a:pt x="258" y="23"/>
                    </a:lnTo>
                    <a:lnTo>
                      <a:pt x="255" y="12"/>
                    </a:lnTo>
                    <a:lnTo>
                      <a:pt x="246" y="0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24" name="Freeform 440"/>
              <p:cNvSpPr>
                <a:spLocks/>
              </p:cNvSpPr>
              <p:nvPr/>
            </p:nvSpPr>
            <p:spPr bwMode="auto">
              <a:xfrm>
                <a:off x="4272" y="3421"/>
                <a:ext cx="98" cy="111"/>
              </a:xfrm>
              <a:custGeom>
                <a:avLst/>
                <a:gdLst>
                  <a:gd name="T0" fmla="*/ 80 w 98"/>
                  <a:gd name="T1" fmla="*/ 111 h 111"/>
                  <a:gd name="T2" fmla="*/ 98 w 98"/>
                  <a:gd name="T3" fmla="*/ 0 h 111"/>
                  <a:gd name="T4" fmla="*/ 0 w 98"/>
                  <a:gd name="T5" fmla="*/ 54 h 111"/>
                  <a:gd name="T6" fmla="*/ 80 w 98"/>
                  <a:gd name="T7" fmla="*/ 111 h 1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111"/>
                  <a:gd name="T14" fmla="*/ 98 w 98"/>
                  <a:gd name="T15" fmla="*/ 111 h 1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111">
                    <a:moveTo>
                      <a:pt x="80" y="111"/>
                    </a:moveTo>
                    <a:lnTo>
                      <a:pt x="98" y="0"/>
                    </a:lnTo>
                    <a:lnTo>
                      <a:pt x="0" y="54"/>
                    </a:lnTo>
                    <a:lnTo>
                      <a:pt x="80" y="11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25" name="Freeform 441"/>
              <p:cNvSpPr>
                <a:spLocks/>
              </p:cNvSpPr>
              <p:nvPr/>
            </p:nvSpPr>
            <p:spPr bwMode="auto">
              <a:xfrm>
                <a:off x="4507" y="3421"/>
                <a:ext cx="95" cy="111"/>
              </a:xfrm>
              <a:custGeom>
                <a:avLst/>
                <a:gdLst>
                  <a:gd name="T0" fmla="*/ 95 w 95"/>
                  <a:gd name="T1" fmla="*/ 57 h 111"/>
                  <a:gd name="T2" fmla="*/ 0 w 95"/>
                  <a:gd name="T3" fmla="*/ 0 h 111"/>
                  <a:gd name="T4" fmla="*/ 12 w 95"/>
                  <a:gd name="T5" fmla="*/ 111 h 111"/>
                  <a:gd name="T6" fmla="*/ 95 w 95"/>
                  <a:gd name="T7" fmla="*/ 57 h 1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5"/>
                  <a:gd name="T13" fmla="*/ 0 h 111"/>
                  <a:gd name="T14" fmla="*/ 95 w 95"/>
                  <a:gd name="T15" fmla="*/ 111 h 1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5" h="111">
                    <a:moveTo>
                      <a:pt x="95" y="57"/>
                    </a:moveTo>
                    <a:lnTo>
                      <a:pt x="0" y="0"/>
                    </a:lnTo>
                    <a:lnTo>
                      <a:pt x="12" y="111"/>
                    </a:lnTo>
                    <a:lnTo>
                      <a:pt x="95" y="57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604" name="Rectangle 442"/>
            <p:cNvSpPr>
              <a:spLocks noChangeArrowheads="1"/>
            </p:cNvSpPr>
            <p:nvPr/>
          </p:nvSpPr>
          <p:spPr bwMode="auto">
            <a:xfrm>
              <a:off x="785" y="3338"/>
              <a:ext cx="1126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605" name="Rectangle 443"/>
            <p:cNvSpPr>
              <a:spLocks noChangeArrowheads="1"/>
            </p:cNvSpPr>
            <p:nvPr/>
          </p:nvSpPr>
          <p:spPr bwMode="auto">
            <a:xfrm>
              <a:off x="732" y="3342"/>
              <a:ext cx="1130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Colónias de</a:t>
              </a:r>
            </a:p>
            <a:p>
              <a:pPr algn="ctr"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Insectos no Circuito</a:t>
              </a:r>
            </a:p>
            <a:p>
              <a:pPr algn="ctr"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De manutenção</a:t>
              </a:r>
              <a:endParaRPr lang="pt-PT" altLang="pt-PT" sz="1400">
                <a:latin typeface="Times New Roman" pitchFamily="18" charset="0"/>
              </a:endParaRPr>
            </a:p>
          </p:txBody>
        </p:sp>
        <p:grpSp>
          <p:nvGrpSpPr>
            <p:cNvPr id="17606" name="Group 450"/>
            <p:cNvGrpSpPr>
              <a:grpSpLocks/>
            </p:cNvGrpSpPr>
            <p:nvPr/>
          </p:nvGrpSpPr>
          <p:grpSpPr bwMode="auto">
            <a:xfrm>
              <a:off x="3049" y="3037"/>
              <a:ext cx="196" cy="107"/>
              <a:chOff x="3937" y="4091"/>
              <a:chExt cx="266" cy="132"/>
            </a:xfrm>
          </p:grpSpPr>
          <p:sp>
            <p:nvSpPr>
              <p:cNvPr id="17721" name="Freeform 451"/>
              <p:cNvSpPr>
                <a:spLocks/>
              </p:cNvSpPr>
              <p:nvPr/>
            </p:nvSpPr>
            <p:spPr bwMode="auto">
              <a:xfrm>
                <a:off x="3937" y="4091"/>
                <a:ext cx="177" cy="83"/>
              </a:xfrm>
              <a:custGeom>
                <a:avLst/>
                <a:gdLst>
                  <a:gd name="T0" fmla="*/ 0 w 177"/>
                  <a:gd name="T1" fmla="*/ 0 h 83"/>
                  <a:gd name="T2" fmla="*/ 134 w 177"/>
                  <a:gd name="T3" fmla="*/ 72 h 83"/>
                  <a:gd name="T4" fmla="*/ 155 w 177"/>
                  <a:gd name="T5" fmla="*/ 78 h 83"/>
                  <a:gd name="T6" fmla="*/ 177 w 177"/>
                  <a:gd name="T7" fmla="*/ 83 h 83"/>
                  <a:gd name="T8" fmla="*/ 177 w 177"/>
                  <a:gd name="T9" fmla="*/ 83 h 83"/>
                  <a:gd name="T10" fmla="*/ 177 w 177"/>
                  <a:gd name="T11" fmla="*/ 83 h 83"/>
                  <a:gd name="T12" fmla="*/ 177 w 177"/>
                  <a:gd name="T13" fmla="*/ 83 h 83"/>
                  <a:gd name="T14" fmla="*/ 177 w 177"/>
                  <a:gd name="T15" fmla="*/ 83 h 83"/>
                  <a:gd name="T16" fmla="*/ 177 w 177"/>
                  <a:gd name="T17" fmla="*/ 83 h 83"/>
                  <a:gd name="T18" fmla="*/ 177 w 177"/>
                  <a:gd name="T19" fmla="*/ 83 h 83"/>
                  <a:gd name="T20" fmla="*/ 177 w 177"/>
                  <a:gd name="T21" fmla="*/ 83 h 8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7"/>
                  <a:gd name="T34" fmla="*/ 0 h 83"/>
                  <a:gd name="T35" fmla="*/ 177 w 177"/>
                  <a:gd name="T36" fmla="*/ 83 h 8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7" h="83">
                    <a:moveTo>
                      <a:pt x="0" y="0"/>
                    </a:moveTo>
                    <a:lnTo>
                      <a:pt x="134" y="72"/>
                    </a:lnTo>
                    <a:lnTo>
                      <a:pt x="155" y="78"/>
                    </a:lnTo>
                    <a:lnTo>
                      <a:pt x="177" y="83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22" name="Freeform 452"/>
              <p:cNvSpPr>
                <a:spLocks/>
              </p:cNvSpPr>
              <p:nvPr/>
            </p:nvSpPr>
            <p:spPr bwMode="auto">
              <a:xfrm>
                <a:off x="4097" y="4128"/>
                <a:ext cx="106" cy="95"/>
              </a:xfrm>
              <a:custGeom>
                <a:avLst/>
                <a:gdLst>
                  <a:gd name="T0" fmla="*/ 0 w 106"/>
                  <a:gd name="T1" fmla="*/ 95 h 95"/>
                  <a:gd name="T2" fmla="*/ 106 w 106"/>
                  <a:gd name="T3" fmla="*/ 72 h 95"/>
                  <a:gd name="T4" fmla="*/ 23 w 106"/>
                  <a:gd name="T5" fmla="*/ 0 h 95"/>
                  <a:gd name="T6" fmla="*/ 0 w 106"/>
                  <a:gd name="T7" fmla="*/ 95 h 9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95"/>
                  <a:gd name="T14" fmla="*/ 106 w 106"/>
                  <a:gd name="T15" fmla="*/ 95 h 9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95">
                    <a:moveTo>
                      <a:pt x="0" y="95"/>
                    </a:moveTo>
                    <a:lnTo>
                      <a:pt x="106" y="72"/>
                    </a:lnTo>
                    <a:lnTo>
                      <a:pt x="23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607" name="Freeform 453"/>
            <p:cNvSpPr>
              <a:spLocks/>
            </p:cNvSpPr>
            <p:nvPr/>
          </p:nvSpPr>
          <p:spPr bwMode="auto">
            <a:xfrm>
              <a:off x="3190" y="2657"/>
              <a:ext cx="126" cy="47"/>
            </a:xfrm>
            <a:custGeom>
              <a:avLst/>
              <a:gdLst>
                <a:gd name="T0" fmla="*/ 1 w 172"/>
                <a:gd name="T1" fmla="*/ 0 h 58"/>
                <a:gd name="T2" fmla="*/ 1 w 172"/>
                <a:gd name="T3" fmla="*/ 2 h 58"/>
                <a:gd name="T4" fmla="*/ 1 w 172"/>
                <a:gd name="T5" fmla="*/ 2 h 58"/>
                <a:gd name="T6" fmla="*/ 1 w 172"/>
                <a:gd name="T7" fmla="*/ 2 h 58"/>
                <a:gd name="T8" fmla="*/ 1 w 172"/>
                <a:gd name="T9" fmla="*/ 2 h 58"/>
                <a:gd name="T10" fmla="*/ 1 w 172"/>
                <a:gd name="T11" fmla="*/ 2 h 58"/>
                <a:gd name="T12" fmla="*/ 1 w 172"/>
                <a:gd name="T13" fmla="*/ 2 h 58"/>
                <a:gd name="T14" fmla="*/ 1 w 172"/>
                <a:gd name="T15" fmla="*/ 2 h 58"/>
                <a:gd name="T16" fmla="*/ 1 w 172"/>
                <a:gd name="T17" fmla="*/ 2 h 58"/>
                <a:gd name="T18" fmla="*/ 1 w 172"/>
                <a:gd name="T19" fmla="*/ 2 h 58"/>
                <a:gd name="T20" fmla="*/ 0 w 172"/>
                <a:gd name="T21" fmla="*/ 2 h 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2"/>
                <a:gd name="T34" fmla="*/ 0 h 58"/>
                <a:gd name="T35" fmla="*/ 172 w 172"/>
                <a:gd name="T36" fmla="*/ 58 h 5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2" h="58">
                  <a:moveTo>
                    <a:pt x="172" y="0"/>
                  </a:moveTo>
                  <a:lnTo>
                    <a:pt x="69" y="38"/>
                  </a:lnTo>
                  <a:lnTo>
                    <a:pt x="57" y="43"/>
                  </a:lnTo>
                  <a:lnTo>
                    <a:pt x="46" y="46"/>
                  </a:lnTo>
                  <a:lnTo>
                    <a:pt x="37" y="49"/>
                  </a:lnTo>
                  <a:lnTo>
                    <a:pt x="28" y="49"/>
                  </a:lnTo>
                  <a:lnTo>
                    <a:pt x="17" y="52"/>
                  </a:lnTo>
                  <a:lnTo>
                    <a:pt x="11" y="55"/>
                  </a:lnTo>
                  <a:lnTo>
                    <a:pt x="6" y="55"/>
                  </a:lnTo>
                  <a:lnTo>
                    <a:pt x="3" y="58"/>
                  </a:lnTo>
                  <a:lnTo>
                    <a:pt x="0" y="58"/>
                  </a:lnTo>
                </a:path>
              </a:pathLst>
            </a:custGeom>
            <a:noFill/>
            <a:ln w="22225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608" name="Freeform 454"/>
            <p:cNvSpPr>
              <a:spLocks/>
            </p:cNvSpPr>
            <p:nvPr/>
          </p:nvSpPr>
          <p:spPr bwMode="auto">
            <a:xfrm>
              <a:off x="3497" y="2616"/>
              <a:ext cx="145" cy="127"/>
            </a:xfrm>
            <a:custGeom>
              <a:avLst/>
              <a:gdLst>
                <a:gd name="T0" fmla="*/ 0 w 198"/>
                <a:gd name="T1" fmla="*/ 0 h 157"/>
                <a:gd name="T2" fmla="*/ 1 w 198"/>
                <a:gd name="T3" fmla="*/ 2 h 157"/>
                <a:gd name="T4" fmla="*/ 1 w 198"/>
                <a:gd name="T5" fmla="*/ 2 h 157"/>
                <a:gd name="T6" fmla="*/ 1 w 198"/>
                <a:gd name="T7" fmla="*/ 2 h 157"/>
                <a:gd name="T8" fmla="*/ 1 w 198"/>
                <a:gd name="T9" fmla="*/ 2 h 157"/>
                <a:gd name="T10" fmla="*/ 1 w 198"/>
                <a:gd name="T11" fmla="*/ 2 h 157"/>
                <a:gd name="T12" fmla="*/ 1 w 198"/>
                <a:gd name="T13" fmla="*/ 2 h 157"/>
                <a:gd name="T14" fmla="*/ 1 w 198"/>
                <a:gd name="T15" fmla="*/ 2 h 157"/>
                <a:gd name="T16" fmla="*/ 1 w 198"/>
                <a:gd name="T17" fmla="*/ 2 h 157"/>
                <a:gd name="T18" fmla="*/ 1 w 198"/>
                <a:gd name="T19" fmla="*/ 2 h 157"/>
                <a:gd name="T20" fmla="*/ 1 w 198"/>
                <a:gd name="T21" fmla="*/ 2 h 1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8"/>
                <a:gd name="T34" fmla="*/ 0 h 157"/>
                <a:gd name="T35" fmla="*/ 198 w 198"/>
                <a:gd name="T36" fmla="*/ 157 h 1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8" h="157">
                  <a:moveTo>
                    <a:pt x="0" y="0"/>
                  </a:moveTo>
                  <a:lnTo>
                    <a:pt x="121" y="109"/>
                  </a:lnTo>
                  <a:lnTo>
                    <a:pt x="132" y="117"/>
                  </a:lnTo>
                  <a:lnTo>
                    <a:pt x="144" y="126"/>
                  </a:lnTo>
                  <a:lnTo>
                    <a:pt x="155" y="132"/>
                  </a:lnTo>
                  <a:lnTo>
                    <a:pt x="167" y="140"/>
                  </a:lnTo>
                  <a:lnTo>
                    <a:pt x="178" y="146"/>
                  </a:lnTo>
                  <a:lnTo>
                    <a:pt x="187" y="152"/>
                  </a:lnTo>
                  <a:lnTo>
                    <a:pt x="190" y="154"/>
                  </a:lnTo>
                  <a:lnTo>
                    <a:pt x="195" y="157"/>
                  </a:lnTo>
                  <a:lnTo>
                    <a:pt x="198" y="157"/>
                  </a:lnTo>
                </a:path>
              </a:pathLst>
            </a:custGeom>
            <a:noFill/>
            <a:ln w="22225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609" name="Group 455"/>
            <p:cNvGrpSpPr>
              <a:grpSpLocks/>
            </p:cNvGrpSpPr>
            <p:nvPr/>
          </p:nvGrpSpPr>
          <p:grpSpPr bwMode="auto">
            <a:xfrm>
              <a:off x="3569" y="3037"/>
              <a:ext cx="166" cy="102"/>
              <a:chOff x="4645" y="4091"/>
              <a:chExt cx="226" cy="126"/>
            </a:xfrm>
          </p:grpSpPr>
          <p:sp>
            <p:nvSpPr>
              <p:cNvPr id="17719" name="Freeform 456"/>
              <p:cNvSpPr>
                <a:spLocks/>
              </p:cNvSpPr>
              <p:nvPr/>
            </p:nvSpPr>
            <p:spPr bwMode="auto">
              <a:xfrm>
                <a:off x="4734" y="4091"/>
                <a:ext cx="137" cy="78"/>
              </a:xfrm>
              <a:custGeom>
                <a:avLst/>
                <a:gdLst>
                  <a:gd name="T0" fmla="*/ 137 w 137"/>
                  <a:gd name="T1" fmla="*/ 0 h 78"/>
                  <a:gd name="T2" fmla="*/ 28 w 137"/>
                  <a:gd name="T3" fmla="*/ 72 h 78"/>
                  <a:gd name="T4" fmla="*/ 8 w 137"/>
                  <a:gd name="T5" fmla="*/ 78 h 78"/>
                  <a:gd name="T6" fmla="*/ 0 w 137"/>
                  <a:gd name="T7" fmla="*/ 78 h 78"/>
                  <a:gd name="T8" fmla="*/ 0 w 137"/>
                  <a:gd name="T9" fmla="*/ 78 h 78"/>
                  <a:gd name="T10" fmla="*/ 0 w 137"/>
                  <a:gd name="T11" fmla="*/ 78 h 78"/>
                  <a:gd name="T12" fmla="*/ 0 w 137"/>
                  <a:gd name="T13" fmla="*/ 78 h 78"/>
                  <a:gd name="T14" fmla="*/ 0 w 137"/>
                  <a:gd name="T15" fmla="*/ 78 h 78"/>
                  <a:gd name="T16" fmla="*/ 0 w 137"/>
                  <a:gd name="T17" fmla="*/ 78 h 78"/>
                  <a:gd name="T18" fmla="*/ 0 w 137"/>
                  <a:gd name="T19" fmla="*/ 78 h 78"/>
                  <a:gd name="T20" fmla="*/ 0 w 137"/>
                  <a:gd name="T21" fmla="*/ 78 h 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7"/>
                  <a:gd name="T34" fmla="*/ 0 h 78"/>
                  <a:gd name="T35" fmla="*/ 137 w 137"/>
                  <a:gd name="T36" fmla="*/ 78 h 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7" h="78">
                    <a:moveTo>
                      <a:pt x="137" y="0"/>
                    </a:moveTo>
                    <a:lnTo>
                      <a:pt x="28" y="72"/>
                    </a:lnTo>
                    <a:lnTo>
                      <a:pt x="8" y="78"/>
                    </a:lnTo>
                    <a:lnTo>
                      <a:pt x="0" y="78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20" name="Freeform 457"/>
              <p:cNvSpPr>
                <a:spLocks/>
              </p:cNvSpPr>
              <p:nvPr/>
            </p:nvSpPr>
            <p:spPr bwMode="auto">
              <a:xfrm>
                <a:off x="4645" y="4123"/>
                <a:ext cx="109" cy="94"/>
              </a:xfrm>
              <a:custGeom>
                <a:avLst/>
                <a:gdLst>
                  <a:gd name="T0" fmla="*/ 80 w 109"/>
                  <a:gd name="T1" fmla="*/ 0 h 94"/>
                  <a:gd name="T2" fmla="*/ 0 w 109"/>
                  <a:gd name="T3" fmla="*/ 77 h 94"/>
                  <a:gd name="T4" fmla="*/ 109 w 109"/>
                  <a:gd name="T5" fmla="*/ 94 h 94"/>
                  <a:gd name="T6" fmla="*/ 80 w 109"/>
                  <a:gd name="T7" fmla="*/ 0 h 9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94"/>
                  <a:gd name="T14" fmla="*/ 109 w 109"/>
                  <a:gd name="T15" fmla="*/ 94 h 9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94">
                    <a:moveTo>
                      <a:pt x="80" y="0"/>
                    </a:moveTo>
                    <a:lnTo>
                      <a:pt x="0" y="77"/>
                    </a:lnTo>
                    <a:lnTo>
                      <a:pt x="109" y="94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610" name="Rectangle 458"/>
            <p:cNvSpPr>
              <a:spLocks noChangeArrowheads="1"/>
            </p:cNvSpPr>
            <p:nvPr/>
          </p:nvSpPr>
          <p:spPr bwMode="auto">
            <a:xfrm>
              <a:off x="4150" y="1570"/>
              <a:ext cx="1155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Deslocação das</a:t>
              </a:r>
            </a:p>
            <a:p>
              <a:pPr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Populações </a:t>
              </a:r>
              <a:r>
                <a:rPr lang="pt-PT" altLang="pt-PT" sz="1200" b="1">
                  <a:solidFill>
                    <a:srgbClr val="000000"/>
                  </a:solidFill>
                  <a:latin typeface="Tahoma" pitchFamily="34" charset="0"/>
                </a:rPr>
                <a:t>(insectos)</a:t>
              </a:r>
              <a:endParaRPr lang="pt-PT" altLang="pt-PT" sz="1200">
                <a:latin typeface="Times New Roman" pitchFamily="18" charset="0"/>
              </a:endParaRPr>
            </a:p>
          </p:txBody>
        </p:sp>
        <p:sp>
          <p:nvSpPr>
            <p:cNvPr id="17611" name="Rectangle 463"/>
            <p:cNvSpPr>
              <a:spLocks noChangeArrowheads="1"/>
            </p:cNvSpPr>
            <p:nvPr/>
          </p:nvSpPr>
          <p:spPr bwMode="auto">
            <a:xfrm>
              <a:off x="4166" y="2033"/>
              <a:ext cx="1038" cy="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612" name="Rectangle 464"/>
            <p:cNvSpPr>
              <a:spLocks noChangeArrowheads="1"/>
            </p:cNvSpPr>
            <p:nvPr/>
          </p:nvSpPr>
          <p:spPr bwMode="auto">
            <a:xfrm>
              <a:off x="4312" y="1979"/>
              <a:ext cx="833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Contaminação</a:t>
              </a:r>
            </a:p>
            <a:p>
              <a:pPr algn="ctr"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por fungos</a:t>
              </a:r>
            </a:p>
            <a:p>
              <a:pPr algn="ctr" eaLnBrk="1" hangingPunct="1"/>
              <a:r>
                <a:rPr lang="pt-PT" altLang="pt-PT" sz="1200" b="1">
                  <a:solidFill>
                    <a:srgbClr val="000000"/>
                  </a:solidFill>
                  <a:latin typeface="Tahoma" pitchFamily="34" charset="0"/>
                </a:rPr>
                <a:t>(interacção entre</a:t>
              </a:r>
            </a:p>
            <a:p>
              <a:pPr algn="ctr" eaLnBrk="1" hangingPunct="1"/>
              <a:r>
                <a:rPr lang="pt-PT" altLang="pt-PT" sz="1200" b="1">
                  <a:solidFill>
                    <a:srgbClr val="000000"/>
                  </a:solidFill>
                  <a:latin typeface="Tahoma" pitchFamily="34" charset="0"/>
                </a:rPr>
                <a:t>espécies)</a:t>
              </a:r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 </a:t>
              </a:r>
              <a:endParaRPr lang="pt-PT" altLang="pt-PT" sz="1400">
                <a:latin typeface="Times New Roman" pitchFamily="18" charset="0"/>
              </a:endParaRPr>
            </a:p>
          </p:txBody>
        </p:sp>
        <p:sp>
          <p:nvSpPr>
            <p:cNvPr id="17613" name="Rectangle 468"/>
            <p:cNvSpPr>
              <a:spLocks noChangeArrowheads="1"/>
            </p:cNvSpPr>
            <p:nvPr/>
          </p:nvSpPr>
          <p:spPr bwMode="auto">
            <a:xfrm>
              <a:off x="4299" y="2963"/>
              <a:ext cx="983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614" name="Rectangle 469"/>
            <p:cNvSpPr>
              <a:spLocks noChangeArrowheads="1"/>
            </p:cNvSpPr>
            <p:nvPr/>
          </p:nvSpPr>
          <p:spPr bwMode="auto">
            <a:xfrm>
              <a:off x="4286" y="3071"/>
              <a:ext cx="56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Auxiliares</a:t>
              </a:r>
            </a:p>
          </p:txBody>
        </p:sp>
        <p:sp>
          <p:nvSpPr>
            <p:cNvPr id="17615" name="Freeform 472"/>
            <p:cNvSpPr>
              <a:spLocks/>
            </p:cNvSpPr>
            <p:nvPr/>
          </p:nvSpPr>
          <p:spPr bwMode="auto">
            <a:xfrm>
              <a:off x="1116" y="2169"/>
              <a:ext cx="50" cy="102"/>
            </a:xfrm>
            <a:custGeom>
              <a:avLst/>
              <a:gdLst>
                <a:gd name="T0" fmla="*/ 1 w 69"/>
                <a:gd name="T1" fmla="*/ 0 h 126"/>
                <a:gd name="T2" fmla="*/ 1 w 69"/>
                <a:gd name="T3" fmla="*/ 2 h 126"/>
                <a:gd name="T4" fmla="*/ 1 w 69"/>
                <a:gd name="T5" fmla="*/ 2 h 126"/>
                <a:gd name="T6" fmla="*/ 1 w 69"/>
                <a:gd name="T7" fmla="*/ 2 h 126"/>
                <a:gd name="T8" fmla="*/ 1 w 69"/>
                <a:gd name="T9" fmla="*/ 2 h 126"/>
                <a:gd name="T10" fmla="*/ 1 w 69"/>
                <a:gd name="T11" fmla="*/ 2 h 126"/>
                <a:gd name="T12" fmla="*/ 1 w 69"/>
                <a:gd name="T13" fmla="*/ 2 h 126"/>
                <a:gd name="T14" fmla="*/ 1 w 69"/>
                <a:gd name="T15" fmla="*/ 2 h 126"/>
                <a:gd name="T16" fmla="*/ 1 w 69"/>
                <a:gd name="T17" fmla="*/ 2 h 126"/>
                <a:gd name="T18" fmla="*/ 1 w 69"/>
                <a:gd name="T19" fmla="*/ 2 h 126"/>
                <a:gd name="T20" fmla="*/ 1 w 69"/>
                <a:gd name="T21" fmla="*/ 2 h 126"/>
                <a:gd name="T22" fmla="*/ 1 w 69"/>
                <a:gd name="T23" fmla="*/ 2 h 126"/>
                <a:gd name="T24" fmla="*/ 1 w 69"/>
                <a:gd name="T25" fmla="*/ 2 h 126"/>
                <a:gd name="T26" fmla="*/ 1 w 69"/>
                <a:gd name="T27" fmla="*/ 2 h 126"/>
                <a:gd name="T28" fmla="*/ 1 w 69"/>
                <a:gd name="T29" fmla="*/ 2 h 126"/>
                <a:gd name="T30" fmla="*/ 1 w 69"/>
                <a:gd name="T31" fmla="*/ 2 h 126"/>
                <a:gd name="T32" fmla="*/ 1 w 69"/>
                <a:gd name="T33" fmla="*/ 2 h 126"/>
                <a:gd name="T34" fmla="*/ 1 w 69"/>
                <a:gd name="T35" fmla="*/ 2 h 126"/>
                <a:gd name="T36" fmla="*/ 1 w 69"/>
                <a:gd name="T37" fmla="*/ 2 h 126"/>
                <a:gd name="T38" fmla="*/ 1 w 69"/>
                <a:gd name="T39" fmla="*/ 2 h 126"/>
                <a:gd name="T40" fmla="*/ 1 w 69"/>
                <a:gd name="T41" fmla="*/ 2 h 126"/>
                <a:gd name="T42" fmla="*/ 1 w 69"/>
                <a:gd name="T43" fmla="*/ 2 h 126"/>
                <a:gd name="T44" fmla="*/ 1 w 69"/>
                <a:gd name="T45" fmla="*/ 2 h 126"/>
                <a:gd name="T46" fmla="*/ 1 w 69"/>
                <a:gd name="T47" fmla="*/ 2 h 126"/>
                <a:gd name="T48" fmla="*/ 1 w 69"/>
                <a:gd name="T49" fmla="*/ 2 h 126"/>
                <a:gd name="T50" fmla="*/ 1 w 69"/>
                <a:gd name="T51" fmla="*/ 2 h 126"/>
                <a:gd name="T52" fmla="*/ 1 w 69"/>
                <a:gd name="T53" fmla="*/ 2 h 126"/>
                <a:gd name="T54" fmla="*/ 1 w 69"/>
                <a:gd name="T55" fmla="*/ 2 h 126"/>
                <a:gd name="T56" fmla="*/ 1 w 69"/>
                <a:gd name="T57" fmla="*/ 2 h 126"/>
                <a:gd name="T58" fmla="*/ 1 w 69"/>
                <a:gd name="T59" fmla="*/ 2 h 126"/>
                <a:gd name="T60" fmla="*/ 1 w 69"/>
                <a:gd name="T61" fmla="*/ 2 h 126"/>
                <a:gd name="T62" fmla="*/ 1 w 69"/>
                <a:gd name="T63" fmla="*/ 2 h 126"/>
                <a:gd name="T64" fmla="*/ 1 w 69"/>
                <a:gd name="T65" fmla="*/ 2 h 126"/>
                <a:gd name="T66" fmla="*/ 1 w 69"/>
                <a:gd name="T67" fmla="*/ 2 h 126"/>
                <a:gd name="T68" fmla="*/ 1 w 69"/>
                <a:gd name="T69" fmla="*/ 2 h 126"/>
                <a:gd name="T70" fmla="*/ 1 w 69"/>
                <a:gd name="T71" fmla="*/ 2 h 126"/>
                <a:gd name="T72" fmla="*/ 1 w 69"/>
                <a:gd name="T73" fmla="*/ 2 h 126"/>
                <a:gd name="T74" fmla="*/ 1 w 69"/>
                <a:gd name="T75" fmla="*/ 2 h 126"/>
                <a:gd name="T76" fmla="*/ 1 w 69"/>
                <a:gd name="T77" fmla="*/ 2 h 126"/>
                <a:gd name="T78" fmla="*/ 1 w 69"/>
                <a:gd name="T79" fmla="*/ 2 h 126"/>
                <a:gd name="T80" fmla="*/ 1 w 69"/>
                <a:gd name="T81" fmla="*/ 2 h 126"/>
                <a:gd name="T82" fmla="*/ 1 w 69"/>
                <a:gd name="T83" fmla="*/ 2 h 126"/>
                <a:gd name="T84" fmla="*/ 1 w 69"/>
                <a:gd name="T85" fmla="*/ 2 h 126"/>
                <a:gd name="T86" fmla="*/ 1 w 69"/>
                <a:gd name="T87" fmla="*/ 2 h 126"/>
                <a:gd name="T88" fmla="*/ 1 w 69"/>
                <a:gd name="T89" fmla="*/ 2 h 126"/>
                <a:gd name="T90" fmla="*/ 1 w 69"/>
                <a:gd name="T91" fmla="*/ 2 h 126"/>
                <a:gd name="T92" fmla="*/ 1 w 69"/>
                <a:gd name="T93" fmla="*/ 2 h 126"/>
                <a:gd name="T94" fmla="*/ 1 w 69"/>
                <a:gd name="T95" fmla="*/ 2 h 126"/>
                <a:gd name="T96" fmla="*/ 1 w 69"/>
                <a:gd name="T97" fmla="*/ 2 h 126"/>
                <a:gd name="T98" fmla="*/ 1 w 69"/>
                <a:gd name="T99" fmla="*/ 2 h 126"/>
                <a:gd name="T100" fmla="*/ 0 w 69"/>
                <a:gd name="T101" fmla="*/ 2 h 1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"/>
                <a:gd name="T154" fmla="*/ 0 h 126"/>
                <a:gd name="T155" fmla="*/ 69 w 69"/>
                <a:gd name="T156" fmla="*/ 126 h 12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" h="126">
                  <a:moveTo>
                    <a:pt x="69" y="0"/>
                  </a:moveTo>
                  <a:lnTo>
                    <a:pt x="66" y="14"/>
                  </a:lnTo>
                  <a:lnTo>
                    <a:pt x="66" y="26"/>
                  </a:lnTo>
                  <a:lnTo>
                    <a:pt x="66" y="37"/>
                  </a:lnTo>
                  <a:lnTo>
                    <a:pt x="66" y="43"/>
                  </a:lnTo>
                  <a:lnTo>
                    <a:pt x="66" y="51"/>
                  </a:lnTo>
                  <a:lnTo>
                    <a:pt x="66" y="57"/>
                  </a:lnTo>
                  <a:lnTo>
                    <a:pt x="66" y="60"/>
                  </a:lnTo>
                  <a:lnTo>
                    <a:pt x="66" y="63"/>
                  </a:lnTo>
                  <a:lnTo>
                    <a:pt x="66" y="66"/>
                  </a:lnTo>
                  <a:lnTo>
                    <a:pt x="66" y="71"/>
                  </a:lnTo>
                  <a:lnTo>
                    <a:pt x="63" y="74"/>
                  </a:lnTo>
                  <a:lnTo>
                    <a:pt x="63" y="77"/>
                  </a:lnTo>
                  <a:lnTo>
                    <a:pt x="63" y="80"/>
                  </a:lnTo>
                  <a:lnTo>
                    <a:pt x="63" y="83"/>
                  </a:lnTo>
                  <a:lnTo>
                    <a:pt x="60" y="83"/>
                  </a:lnTo>
                  <a:lnTo>
                    <a:pt x="60" y="86"/>
                  </a:lnTo>
                  <a:lnTo>
                    <a:pt x="57" y="86"/>
                  </a:lnTo>
                  <a:lnTo>
                    <a:pt x="54" y="86"/>
                  </a:lnTo>
                  <a:lnTo>
                    <a:pt x="54" y="89"/>
                  </a:lnTo>
                  <a:lnTo>
                    <a:pt x="51" y="89"/>
                  </a:lnTo>
                  <a:lnTo>
                    <a:pt x="51" y="91"/>
                  </a:lnTo>
                  <a:lnTo>
                    <a:pt x="48" y="91"/>
                  </a:lnTo>
                  <a:lnTo>
                    <a:pt x="46" y="91"/>
                  </a:lnTo>
                  <a:lnTo>
                    <a:pt x="43" y="91"/>
                  </a:lnTo>
                  <a:lnTo>
                    <a:pt x="40" y="94"/>
                  </a:lnTo>
                  <a:lnTo>
                    <a:pt x="37" y="94"/>
                  </a:lnTo>
                  <a:lnTo>
                    <a:pt x="34" y="94"/>
                  </a:lnTo>
                  <a:lnTo>
                    <a:pt x="31" y="97"/>
                  </a:lnTo>
                  <a:lnTo>
                    <a:pt x="28" y="97"/>
                  </a:lnTo>
                  <a:lnTo>
                    <a:pt x="26" y="97"/>
                  </a:lnTo>
                  <a:lnTo>
                    <a:pt x="23" y="97"/>
                  </a:lnTo>
                  <a:lnTo>
                    <a:pt x="20" y="100"/>
                  </a:lnTo>
                  <a:lnTo>
                    <a:pt x="17" y="103"/>
                  </a:lnTo>
                  <a:lnTo>
                    <a:pt x="14" y="106"/>
                  </a:lnTo>
                  <a:lnTo>
                    <a:pt x="11" y="106"/>
                  </a:lnTo>
                  <a:lnTo>
                    <a:pt x="8" y="109"/>
                  </a:lnTo>
                  <a:lnTo>
                    <a:pt x="8" y="112"/>
                  </a:lnTo>
                  <a:lnTo>
                    <a:pt x="5" y="114"/>
                  </a:lnTo>
                  <a:lnTo>
                    <a:pt x="5" y="117"/>
                  </a:lnTo>
                  <a:lnTo>
                    <a:pt x="3" y="120"/>
                  </a:lnTo>
                  <a:lnTo>
                    <a:pt x="0" y="126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616" name="Group 473"/>
            <p:cNvGrpSpPr>
              <a:grpSpLocks/>
            </p:cNvGrpSpPr>
            <p:nvPr/>
          </p:nvGrpSpPr>
          <p:grpSpPr bwMode="auto">
            <a:xfrm>
              <a:off x="1143" y="2283"/>
              <a:ext cx="36" cy="39"/>
              <a:chOff x="1339" y="3157"/>
              <a:chExt cx="49" cy="49"/>
            </a:xfrm>
          </p:grpSpPr>
          <p:sp>
            <p:nvSpPr>
              <p:cNvPr id="17717" name="Freeform 474"/>
              <p:cNvSpPr>
                <a:spLocks/>
              </p:cNvSpPr>
              <p:nvPr/>
            </p:nvSpPr>
            <p:spPr bwMode="auto">
              <a:xfrm>
                <a:off x="1339" y="3157"/>
                <a:ext cx="49" cy="49"/>
              </a:xfrm>
              <a:custGeom>
                <a:avLst/>
                <a:gdLst>
                  <a:gd name="T0" fmla="*/ 49 w 49"/>
                  <a:gd name="T1" fmla="*/ 23 h 49"/>
                  <a:gd name="T2" fmla="*/ 43 w 49"/>
                  <a:gd name="T3" fmla="*/ 23 h 49"/>
                  <a:gd name="T4" fmla="*/ 43 w 49"/>
                  <a:gd name="T5" fmla="*/ 17 h 49"/>
                  <a:gd name="T6" fmla="*/ 43 w 49"/>
                  <a:gd name="T7" fmla="*/ 12 h 49"/>
                  <a:gd name="T8" fmla="*/ 43 w 49"/>
                  <a:gd name="T9" fmla="*/ 9 h 49"/>
                  <a:gd name="T10" fmla="*/ 40 w 49"/>
                  <a:gd name="T11" fmla="*/ 9 h 49"/>
                  <a:gd name="T12" fmla="*/ 40 w 49"/>
                  <a:gd name="T13" fmla="*/ 3 h 49"/>
                  <a:gd name="T14" fmla="*/ 34 w 49"/>
                  <a:gd name="T15" fmla="*/ 3 h 49"/>
                  <a:gd name="T16" fmla="*/ 29 w 49"/>
                  <a:gd name="T17" fmla="*/ 3 h 49"/>
                  <a:gd name="T18" fmla="*/ 26 w 49"/>
                  <a:gd name="T19" fmla="*/ 3 h 49"/>
                  <a:gd name="T20" fmla="*/ 26 w 49"/>
                  <a:gd name="T21" fmla="*/ 0 h 49"/>
                  <a:gd name="T22" fmla="*/ 20 w 49"/>
                  <a:gd name="T23" fmla="*/ 3 h 49"/>
                  <a:gd name="T24" fmla="*/ 17 w 49"/>
                  <a:gd name="T25" fmla="*/ 3 h 49"/>
                  <a:gd name="T26" fmla="*/ 11 w 49"/>
                  <a:gd name="T27" fmla="*/ 3 h 49"/>
                  <a:gd name="T28" fmla="*/ 11 w 49"/>
                  <a:gd name="T29" fmla="*/ 9 h 49"/>
                  <a:gd name="T30" fmla="*/ 9 w 49"/>
                  <a:gd name="T31" fmla="*/ 9 h 49"/>
                  <a:gd name="T32" fmla="*/ 3 w 49"/>
                  <a:gd name="T33" fmla="*/ 9 h 49"/>
                  <a:gd name="T34" fmla="*/ 3 w 49"/>
                  <a:gd name="T35" fmla="*/ 12 h 49"/>
                  <a:gd name="T36" fmla="*/ 3 w 49"/>
                  <a:gd name="T37" fmla="*/ 17 h 49"/>
                  <a:gd name="T38" fmla="*/ 3 w 49"/>
                  <a:gd name="T39" fmla="*/ 23 h 49"/>
                  <a:gd name="T40" fmla="*/ 0 w 49"/>
                  <a:gd name="T41" fmla="*/ 23 h 49"/>
                  <a:gd name="T42" fmla="*/ 0 w 49"/>
                  <a:gd name="T43" fmla="*/ 26 h 49"/>
                  <a:gd name="T44" fmla="*/ 3 w 49"/>
                  <a:gd name="T45" fmla="*/ 32 h 49"/>
                  <a:gd name="T46" fmla="*/ 3 w 49"/>
                  <a:gd name="T47" fmla="*/ 35 h 49"/>
                  <a:gd name="T48" fmla="*/ 3 w 49"/>
                  <a:gd name="T49" fmla="*/ 40 h 49"/>
                  <a:gd name="T50" fmla="*/ 9 w 49"/>
                  <a:gd name="T51" fmla="*/ 43 h 49"/>
                  <a:gd name="T52" fmla="*/ 11 w 49"/>
                  <a:gd name="T53" fmla="*/ 43 h 49"/>
                  <a:gd name="T54" fmla="*/ 17 w 49"/>
                  <a:gd name="T55" fmla="*/ 49 h 49"/>
                  <a:gd name="T56" fmla="*/ 20 w 49"/>
                  <a:gd name="T57" fmla="*/ 49 h 49"/>
                  <a:gd name="T58" fmla="*/ 26 w 49"/>
                  <a:gd name="T59" fmla="*/ 49 h 49"/>
                  <a:gd name="T60" fmla="*/ 29 w 49"/>
                  <a:gd name="T61" fmla="*/ 49 h 49"/>
                  <a:gd name="T62" fmla="*/ 34 w 49"/>
                  <a:gd name="T63" fmla="*/ 49 h 49"/>
                  <a:gd name="T64" fmla="*/ 34 w 49"/>
                  <a:gd name="T65" fmla="*/ 43 h 49"/>
                  <a:gd name="T66" fmla="*/ 40 w 49"/>
                  <a:gd name="T67" fmla="*/ 43 h 49"/>
                  <a:gd name="T68" fmla="*/ 43 w 49"/>
                  <a:gd name="T69" fmla="*/ 43 h 49"/>
                  <a:gd name="T70" fmla="*/ 43 w 49"/>
                  <a:gd name="T71" fmla="*/ 40 h 49"/>
                  <a:gd name="T72" fmla="*/ 43 w 49"/>
                  <a:gd name="T73" fmla="*/ 35 h 49"/>
                  <a:gd name="T74" fmla="*/ 43 w 49"/>
                  <a:gd name="T75" fmla="*/ 32 h 49"/>
                  <a:gd name="T76" fmla="*/ 43 w 49"/>
                  <a:gd name="T77" fmla="*/ 26 h 49"/>
                  <a:gd name="T78" fmla="*/ 49 w 49"/>
                  <a:gd name="T79" fmla="*/ 23 h 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9"/>
                  <a:gd name="T121" fmla="*/ 0 h 49"/>
                  <a:gd name="T122" fmla="*/ 49 w 49"/>
                  <a:gd name="T123" fmla="*/ 49 h 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9" h="49">
                    <a:moveTo>
                      <a:pt x="49" y="23"/>
                    </a:moveTo>
                    <a:lnTo>
                      <a:pt x="43" y="23"/>
                    </a:lnTo>
                    <a:lnTo>
                      <a:pt x="43" y="17"/>
                    </a:lnTo>
                    <a:lnTo>
                      <a:pt x="43" y="12"/>
                    </a:lnTo>
                    <a:lnTo>
                      <a:pt x="43" y="9"/>
                    </a:lnTo>
                    <a:lnTo>
                      <a:pt x="40" y="9"/>
                    </a:lnTo>
                    <a:lnTo>
                      <a:pt x="40" y="3"/>
                    </a:lnTo>
                    <a:lnTo>
                      <a:pt x="34" y="3"/>
                    </a:lnTo>
                    <a:lnTo>
                      <a:pt x="29" y="3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20" y="3"/>
                    </a:lnTo>
                    <a:lnTo>
                      <a:pt x="17" y="3"/>
                    </a:lnTo>
                    <a:lnTo>
                      <a:pt x="11" y="3"/>
                    </a:lnTo>
                    <a:lnTo>
                      <a:pt x="11" y="9"/>
                    </a:lnTo>
                    <a:lnTo>
                      <a:pt x="9" y="9"/>
                    </a:lnTo>
                    <a:lnTo>
                      <a:pt x="3" y="9"/>
                    </a:lnTo>
                    <a:lnTo>
                      <a:pt x="3" y="12"/>
                    </a:lnTo>
                    <a:lnTo>
                      <a:pt x="3" y="17"/>
                    </a:lnTo>
                    <a:lnTo>
                      <a:pt x="3" y="23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3" y="32"/>
                    </a:lnTo>
                    <a:lnTo>
                      <a:pt x="3" y="35"/>
                    </a:lnTo>
                    <a:lnTo>
                      <a:pt x="3" y="40"/>
                    </a:lnTo>
                    <a:lnTo>
                      <a:pt x="9" y="43"/>
                    </a:lnTo>
                    <a:lnTo>
                      <a:pt x="11" y="43"/>
                    </a:lnTo>
                    <a:lnTo>
                      <a:pt x="17" y="49"/>
                    </a:lnTo>
                    <a:lnTo>
                      <a:pt x="20" y="49"/>
                    </a:lnTo>
                    <a:lnTo>
                      <a:pt x="26" y="49"/>
                    </a:lnTo>
                    <a:lnTo>
                      <a:pt x="29" y="49"/>
                    </a:lnTo>
                    <a:lnTo>
                      <a:pt x="34" y="49"/>
                    </a:lnTo>
                    <a:lnTo>
                      <a:pt x="34" y="43"/>
                    </a:lnTo>
                    <a:lnTo>
                      <a:pt x="40" y="43"/>
                    </a:lnTo>
                    <a:lnTo>
                      <a:pt x="43" y="43"/>
                    </a:lnTo>
                    <a:lnTo>
                      <a:pt x="43" y="40"/>
                    </a:lnTo>
                    <a:lnTo>
                      <a:pt x="43" y="35"/>
                    </a:lnTo>
                    <a:lnTo>
                      <a:pt x="43" y="32"/>
                    </a:lnTo>
                    <a:lnTo>
                      <a:pt x="43" y="26"/>
                    </a:lnTo>
                    <a:lnTo>
                      <a:pt x="49" y="23"/>
                    </a:lnTo>
                    <a:close/>
                  </a:path>
                </a:pathLst>
              </a:custGeom>
              <a:solidFill>
                <a:srgbClr val="2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18" name="Freeform 475"/>
              <p:cNvSpPr>
                <a:spLocks/>
              </p:cNvSpPr>
              <p:nvPr/>
            </p:nvSpPr>
            <p:spPr bwMode="auto">
              <a:xfrm>
                <a:off x="1339" y="3157"/>
                <a:ext cx="49" cy="49"/>
              </a:xfrm>
              <a:custGeom>
                <a:avLst/>
                <a:gdLst>
                  <a:gd name="T0" fmla="*/ 49 w 49"/>
                  <a:gd name="T1" fmla="*/ 23 h 49"/>
                  <a:gd name="T2" fmla="*/ 43 w 49"/>
                  <a:gd name="T3" fmla="*/ 23 h 49"/>
                  <a:gd name="T4" fmla="*/ 43 w 49"/>
                  <a:gd name="T5" fmla="*/ 17 h 49"/>
                  <a:gd name="T6" fmla="*/ 43 w 49"/>
                  <a:gd name="T7" fmla="*/ 12 h 49"/>
                  <a:gd name="T8" fmla="*/ 43 w 49"/>
                  <a:gd name="T9" fmla="*/ 9 h 49"/>
                  <a:gd name="T10" fmla="*/ 40 w 49"/>
                  <a:gd name="T11" fmla="*/ 9 h 49"/>
                  <a:gd name="T12" fmla="*/ 40 w 49"/>
                  <a:gd name="T13" fmla="*/ 3 h 49"/>
                  <a:gd name="T14" fmla="*/ 34 w 49"/>
                  <a:gd name="T15" fmla="*/ 3 h 49"/>
                  <a:gd name="T16" fmla="*/ 29 w 49"/>
                  <a:gd name="T17" fmla="*/ 3 h 49"/>
                  <a:gd name="T18" fmla="*/ 26 w 49"/>
                  <a:gd name="T19" fmla="*/ 3 h 49"/>
                  <a:gd name="T20" fmla="*/ 26 w 49"/>
                  <a:gd name="T21" fmla="*/ 0 h 49"/>
                  <a:gd name="T22" fmla="*/ 20 w 49"/>
                  <a:gd name="T23" fmla="*/ 3 h 49"/>
                  <a:gd name="T24" fmla="*/ 17 w 49"/>
                  <a:gd name="T25" fmla="*/ 3 h 49"/>
                  <a:gd name="T26" fmla="*/ 11 w 49"/>
                  <a:gd name="T27" fmla="*/ 3 h 49"/>
                  <a:gd name="T28" fmla="*/ 11 w 49"/>
                  <a:gd name="T29" fmla="*/ 9 h 49"/>
                  <a:gd name="T30" fmla="*/ 9 w 49"/>
                  <a:gd name="T31" fmla="*/ 9 h 49"/>
                  <a:gd name="T32" fmla="*/ 3 w 49"/>
                  <a:gd name="T33" fmla="*/ 9 h 49"/>
                  <a:gd name="T34" fmla="*/ 3 w 49"/>
                  <a:gd name="T35" fmla="*/ 12 h 49"/>
                  <a:gd name="T36" fmla="*/ 3 w 49"/>
                  <a:gd name="T37" fmla="*/ 17 h 49"/>
                  <a:gd name="T38" fmla="*/ 3 w 49"/>
                  <a:gd name="T39" fmla="*/ 23 h 49"/>
                  <a:gd name="T40" fmla="*/ 0 w 49"/>
                  <a:gd name="T41" fmla="*/ 23 h 49"/>
                  <a:gd name="T42" fmla="*/ 0 w 49"/>
                  <a:gd name="T43" fmla="*/ 26 h 49"/>
                  <a:gd name="T44" fmla="*/ 3 w 49"/>
                  <a:gd name="T45" fmla="*/ 32 h 49"/>
                  <a:gd name="T46" fmla="*/ 3 w 49"/>
                  <a:gd name="T47" fmla="*/ 35 h 49"/>
                  <a:gd name="T48" fmla="*/ 3 w 49"/>
                  <a:gd name="T49" fmla="*/ 40 h 49"/>
                  <a:gd name="T50" fmla="*/ 9 w 49"/>
                  <a:gd name="T51" fmla="*/ 43 h 49"/>
                  <a:gd name="T52" fmla="*/ 11 w 49"/>
                  <a:gd name="T53" fmla="*/ 43 h 49"/>
                  <a:gd name="T54" fmla="*/ 17 w 49"/>
                  <a:gd name="T55" fmla="*/ 49 h 49"/>
                  <a:gd name="T56" fmla="*/ 20 w 49"/>
                  <a:gd name="T57" fmla="*/ 49 h 49"/>
                  <a:gd name="T58" fmla="*/ 26 w 49"/>
                  <a:gd name="T59" fmla="*/ 49 h 49"/>
                  <a:gd name="T60" fmla="*/ 29 w 49"/>
                  <a:gd name="T61" fmla="*/ 49 h 49"/>
                  <a:gd name="T62" fmla="*/ 34 w 49"/>
                  <a:gd name="T63" fmla="*/ 49 h 49"/>
                  <a:gd name="T64" fmla="*/ 34 w 49"/>
                  <a:gd name="T65" fmla="*/ 43 h 49"/>
                  <a:gd name="T66" fmla="*/ 40 w 49"/>
                  <a:gd name="T67" fmla="*/ 43 h 49"/>
                  <a:gd name="T68" fmla="*/ 43 w 49"/>
                  <a:gd name="T69" fmla="*/ 43 h 49"/>
                  <a:gd name="T70" fmla="*/ 43 w 49"/>
                  <a:gd name="T71" fmla="*/ 40 h 49"/>
                  <a:gd name="T72" fmla="*/ 43 w 49"/>
                  <a:gd name="T73" fmla="*/ 35 h 49"/>
                  <a:gd name="T74" fmla="*/ 43 w 49"/>
                  <a:gd name="T75" fmla="*/ 32 h 49"/>
                  <a:gd name="T76" fmla="*/ 43 w 49"/>
                  <a:gd name="T77" fmla="*/ 26 h 49"/>
                  <a:gd name="T78" fmla="*/ 49 w 49"/>
                  <a:gd name="T79" fmla="*/ 23 h 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9"/>
                  <a:gd name="T121" fmla="*/ 0 h 49"/>
                  <a:gd name="T122" fmla="*/ 49 w 49"/>
                  <a:gd name="T123" fmla="*/ 49 h 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9" h="49">
                    <a:moveTo>
                      <a:pt x="49" y="23"/>
                    </a:moveTo>
                    <a:lnTo>
                      <a:pt x="43" y="23"/>
                    </a:lnTo>
                    <a:lnTo>
                      <a:pt x="43" y="17"/>
                    </a:lnTo>
                    <a:lnTo>
                      <a:pt x="43" y="12"/>
                    </a:lnTo>
                    <a:lnTo>
                      <a:pt x="43" y="9"/>
                    </a:lnTo>
                    <a:lnTo>
                      <a:pt x="40" y="9"/>
                    </a:lnTo>
                    <a:lnTo>
                      <a:pt x="40" y="3"/>
                    </a:lnTo>
                    <a:lnTo>
                      <a:pt x="34" y="3"/>
                    </a:lnTo>
                    <a:lnTo>
                      <a:pt x="29" y="3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20" y="3"/>
                    </a:lnTo>
                    <a:lnTo>
                      <a:pt x="17" y="3"/>
                    </a:lnTo>
                    <a:lnTo>
                      <a:pt x="11" y="3"/>
                    </a:lnTo>
                    <a:lnTo>
                      <a:pt x="11" y="9"/>
                    </a:lnTo>
                    <a:lnTo>
                      <a:pt x="9" y="9"/>
                    </a:lnTo>
                    <a:lnTo>
                      <a:pt x="3" y="9"/>
                    </a:lnTo>
                    <a:lnTo>
                      <a:pt x="3" y="12"/>
                    </a:lnTo>
                    <a:lnTo>
                      <a:pt x="3" y="17"/>
                    </a:lnTo>
                    <a:lnTo>
                      <a:pt x="3" y="23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3" y="32"/>
                    </a:lnTo>
                    <a:lnTo>
                      <a:pt x="3" y="35"/>
                    </a:lnTo>
                    <a:lnTo>
                      <a:pt x="3" y="40"/>
                    </a:lnTo>
                    <a:lnTo>
                      <a:pt x="9" y="43"/>
                    </a:lnTo>
                    <a:lnTo>
                      <a:pt x="11" y="43"/>
                    </a:lnTo>
                    <a:lnTo>
                      <a:pt x="17" y="49"/>
                    </a:lnTo>
                    <a:lnTo>
                      <a:pt x="20" y="49"/>
                    </a:lnTo>
                    <a:lnTo>
                      <a:pt x="26" y="49"/>
                    </a:lnTo>
                    <a:lnTo>
                      <a:pt x="29" y="49"/>
                    </a:lnTo>
                    <a:lnTo>
                      <a:pt x="34" y="49"/>
                    </a:lnTo>
                    <a:lnTo>
                      <a:pt x="34" y="43"/>
                    </a:lnTo>
                    <a:lnTo>
                      <a:pt x="40" y="43"/>
                    </a:lnTo>
                    <a:lnTo>
                      <a:pt x="43" y="43"/>
                    </a:lnTo>
                    <a:lnTo>
                      <a:pt x="43" y="40"/>
                    </a:lnTo>
                    <a:lnTo>
                      <a:pt x="43" y="35"/>
                    </a:lnTo>
                    <a:lnTo>
                      <a:pt x="43" y="32"/>
                    </a:lnTo>
                    <a:lnTo>
                      <a:pt x="43" y="26"/>
                    </a:lnTo>
                    <a:lnTo>
                      <a:pt x="49" y="23"/>
                    </a:lnTo>
                  </a:path>
                </a:pathLst>
              </a:custGeom>
              <a:noFill/>
              <a:ln w="4763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617" name="Freeform 476"/>
            <p:cNvSpPr>
              <a:spLocks/>
            </p:cNvSpPr>
            <p:nvPr/>
          </p:nvSpPr>
          <p:spPr bwMode="auto">
            <a:xfrm>
              <a:off x="1143" y="2283"/>
              <a:ext cx="36" cy="42"/>
            </a:xfrm>
            <a:custGeom>
              <a:avLst/>
              <a:gdLst>
                <a:gd name="T0" fmla="*/ 1 w 49"/>
                <a:gd name="T1" fmla="*/ 2 h 52"/>
                <a:gd name="T2" fmla="*/ 1 w 49"/>
                <a:gd name="T3" fmla="*/ 2 h 52"/>
                <a:gd name="T4" fmla="*/ 1 w 49"/>
                <a:gd name="T5" fmla="*/ 2 h 52"/>
                <a:gd name="T6" fmla="*/ 1 w 49"/>
                <a:gd name="T7" fmla="*/ 2 h 52"/>
                <a:gd name="T8" fmla="*/ 1 w 49"/>
                <a:gd name="T9" fmla="*/ 2 h 52"/>
                <a:gd name="T10" fmla="*/ 1 w 49"/>
                <a:gd name="T11" fmla="*/ 2 h 52"/>
                <a:gd name="T12" fmla="*/ 1 w 49"/>
                <a:gd name="T13" fmla="*/ 2 h 52"/>
                <a:gd name="T14" fmla="*/ 1 w 49"/>
                <a:gd name="T15" fmla="*/ 2 h 52"/>
                <a:gd name="T16" fmla="*/ 1 w 49"/>
                <a:gd name="T17" fmla="*/ 2 h 52"/>
                <a:gd name="T18" fmla="*/ 1 w 49"/>
                <a:gd name="T19" fmla="*/ 2 h 52"/>
                <a:gd name="T20" fmla="*/ 1 w 49"/>
                <a:gd name="T21" fmla="*/ 2 h 52"/>
                <a:gd name="T22" fmla="*/ 1 w 49"/>
                <a:gd name="T23" fmla="*/ 2 h 52"/>
                <a:gd name="T24" fmla="*/ 1 w 49"/>
                <a:gd name="T25" fmla="*/ 2 h 52"/>
                <a:gd name="T26" fmla="*/ 1 w 49"/>
                <a:gd name="T27" fmla="*/ 2 h 52"/>
                <a:gd name="T28" fmla="*/ 1 w 49"/>
                <a:gd name="T29" fmla="*/ 0 h 52"/>
                <a:gd name="T30" fmla="*/ 1 w 49"/>
                <a:gd name="T31" fmla="*/ 2 h 52"/>
                <a:gd name="T32" fmla="*/ 1 w 49"/>
                <a:gd name="T33" fmla="*/ 2 h 52"/>
                <a:gd name="T34" fmla="*/ 1 w 49"/>
                <a:gd name="T35" fmla="*/ 2 h 52"/>
                <a:gd name="T36" fmla="*/ 1 w 49"/>
                <a:gd name="T37" fmla="*/ 2 h 52"/>
                <a:gd name="T38" fmla="*/ 1 w 49"/>
                <a:gd name="T39" fmla="*/ 2 h 52"/>
                <a:gd name="T40" fmla="*/ 1 w 49"/>
                <a:gd name="T41" fmla="*/ 2 h 52"/>
                <a:gd name="T42" fmla="*/ 1 w 49"/>
                <a:gd name="T43" fmla="*/ 2 h 52"/>
                <a:gd name="T44" fmla="*/ 1 w 49"/>
                <a:gd name="T45" fmla="*/ 2 h 52"/>
                <a:gd name="T46" fmla="*/ 1 w 49"/>
                <a:gd name="T47" fmla="*/ 2 h 52"/>
                <a:gd name="T48" fmla="*/ 1 w 49"/>
                <a:gd name="T49" fmla="*/ 2 h 52"/>
                <a:gd name="T50" fmla="*/ 1 w 49"/>
                <a:gd name="T51" fmla="*/ 2 h 52"/>
                <a:gd name="T52" fmla="*/ 1 w 49"/>
                <a:gd name="T53" fmla="*/ 2 h 52"/>
                <a:gd name="T54" fmla="*/ 1 w 49"/>
                <a:gd name="T55" fmla="*/ 2 h 52"/>
                <a:gd name="T56" fmla="*/ 1 w 49"/>
                <a:gd name="T57" fmla="*/ 2 h 52"/>
                <a:gd name="T58" fmla="*/ 0 w 49"/>
                <a:gd name="T59" fmla="*/ 2 h 52"/>
                <a:gd name="T60" fmla="*/ 0 w 49"/>
                <a:gd name="T61" fmla="*/ 2 h 52"/>
                <a:gd name="T62" fmla="*/ 0 w 49"/>
                <a:gd name="T63" fmla="*/ 2 h 52"/>
                <a:gd name="T64" fmla="*/ 0 w 49"/>
                <a:gd name="T65" fmla="*/ 2 h 52"/>
                <a:gd name="T66" fmla="*/ 1 w 49"/>
                <a:gd name="T67" fmla="*/ 2 h 52"/>
                <a:gd name="T68" fmla="*/ 1 w 49"/>
                <a:gd name="T69" fmla="*/ 2 h 52"/>
                <a:gd name="T70" fmla="*/ 1 w 49"/>
                <a:gd name="T71" fmla="*/ 2 h 52"/>
                <a:gd name="T72" fmla="*/ 1 w 49"/>
                <a:gd name="T73" fmla="*/ 2 h 52"/>
                <a:gd name="T74" fmla="*/ 1 w 49"/>
                <a:gd name="T75" fmla="*/ 2 h 52"/>
                <a:gd name="T76" fmla="*/ 1 w 49"/>
                <a:gd name="T77" fmla="*/ 2 h 52"/>
                <a:gd name="T78" fmla="*/ 1 w 49"/>
                <a:gd name="T79" fmla="*/ 2 h 52"/>
                <a:gd name="T80" fmla="*/ 1 w 49"/>
                <a:gd name="T81" fmla="*/ 2 h 52"/>
                <a:gd name="T82" fmla="*/ 1 w 49"/>
                <a:gd name="T83" fmla="*/ 2 h 52"/>
                <a:gd name="T84" fmla="*/ 1 w 49"/>
                <a:gd name="T85" fmla="*/ 2 h 52"/>
                <a:gd name="T86" fmla="*/ 1 w 49"/>
                <a:gd name="T87" fmla="*/ 2 h 52"/>
                <a:gd name="T88" fmla="*/ 1 w 49"/>
                <a:gd name="T89" fmla="*/ 2 h 52"/>
                <a:gd name="T90" fmla="*/ 1 w 49"/>
                <a:gd name="T91" fmla="*/ 2 h 52"/>
                <a:gd name="T92" fmla="*/ 1 w 49"/>
                <a:gd name="T93" fmla="*/ 2 h 52"/>
                <a:gd name="T94" fmla="*/ 1 w 49"/>
                <a:gd name="T95" fmla="*/ 2 h 52"/>
                <a:gd name="T96" fmla="*/ 1 w 49"/>
                <a:gd name="T97" fmla="*/ 2 h 52"/>
                <a:gd name="T98" fmla="*/ 1 w 49"/>
                <a:gd name="T99" fmla="*/ 2 h 52"/>
                <a:gd name="T100" fmla="*/ 1 w 49"/>
                <a:gd name="T101" fmla="*/ 2 h 52"/>
                <a:gd name="T102" fmla="*/ 1 w 49"/>
                <a:gd name="T103" fmla="*/ 2 h 52"/>
                <a:gd name="T104" fmla="*/ 1 w 49"/>
                <a:gd name="T105" fmla="*/ 2 h 52"/>
                <a:gd name="T106" fmla="*/ 1 w 49"/>
                <a:gd name="T107" fmla="*/ 2 h 52"/>
                <a:gd name="T108" fmla="*/ 1 w 49"/>
                <a:gd name="T109" fmla="*/ 2 h 52"/>
                <a:gd name="T110" fmla="*/ 1 w 49"/>
                <a:gd name="T111" fmla="*/ 2 h 52"/>
                <a:gd name="T112" fmla="*/ 1 w 49"/>
                <a:gd name="T113" fmla="*/ 2 h 52"/>
                <a:gd name="T114" fmla="*/ 1 w 49"/>
                <a:gd name="T115" fmla="*/ 2 h 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9"/>
                <a:gd name="T175" fmla="*/ 0 h 52"/>
                <a:gd name="T176" fmla="*/ 49 w 49"/>
                <a:gd name="T177" fmla="*/ 52 h 5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9" h="52">
                  <a:moveTo>
                    <a:pt x="49" y="23"/>
                  </a:moveTo>
                  <a:lnTo>
                    <a:pt x="46" y="23"/>
                  </a:lnTo>
                  <a:lnTo>
                    <a:pt x="46" y="20"/>
                  </a:lnTo>
                  <a:lnTo>
                    <a:pt x="46" y="17"/>
                  </a:lnTo>
                  <a:lnTo>
                    <a:pt x="46" y="14"/>
                  </a:lnTo>
                  <a:lnTo>
                    <a:pt x="43" y="12"/>
                  </a:lnTo>
                  <a:lnTo>
                    <a:pt x="43" y="9"/>
                  </a:lnTo>
                  <a:lnTo>
                    <a:pt x="40" y="9"/>
                  </a:lnTo>
                  <a:lnTo>
                    <a:pt x="40" y="6"/>
                  </a:lnTo>
                  <a:lnTo>
                    <a:pt x="37" y="6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9" y="3"/>
                  </a:lnTo>
                  <a:lnTo>
                    <a:pt x="26" y="0"/>
                  </a:lnTo>
                  <a:lnTo>
                    <a:pt x="23" y="3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4" y="6"/>
                  </a:lnTo>
                  <a:lnTo>
                    <a:pt x="11" y="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6" y="9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3" y="17"/>
                  </a:lnTo>
                  <a:lnTo>
                    <a:pt x="3" y="20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11" y="43"/>
                  </a:lnTo>
                  <a:lnTo>
                    <a:pt x="14" y="49"/>
                  </a:lnTo>
                  <a:lnTo>
                    <a:pt x="17" y="52"/>
                  </a:lnTo>
                  <a:lnTo>
                    <a:pt x="20" y="52"/>
                  </a:lnTo>
                  <a:lnTo>
                    <a:pt x="23" y="52"/>
                  </a:lnTo>
                  <a:lnTo>
                    <a:pt x="26" y="52"/>
                  </a:lnTo>
                  <a:lnTo>
                    <a:pt x="29" y="52"/>
                  </a:lnTo>
                  <a:lnTo>
                    <a:pt x="32" y="52"/>
                  </a:lnTo>
                  <a:lnTo>
                    <a:pt x="34" y="52"/>
                  </a:lnTo>
                  <a:lnTo>
                    <a:pt x="37" y="49"/>
                  </a:lnTo>
                  <a:lnTo>
                    <a:pt x="40" y="43"/>
                  </a:lnTo>
                  <a:lnTo>
                    <a:pt x="43" y="43"/>
                  </a:lnTo>
                  <a:lnTo>
                    <a:pt x="43" y="40"/>
                  </a:lnTo>
                  <a:lnTo>
                    <a:pt x="43" y="37"/>
                  </a:lnTo>
                  <a:lnTo>
                    <a:pt x="46" y="37"/>
                  </a:lnTo>
                  <a:lnTo>
                    <a:pt x="46" y="35"/>
                  </a:lnTo>
                  <a:lnTo>
                    <a:pt x="46" y="32"/>
                  </a:lnTo>
                  <a:lnTo>
                    <a:pt x="46" y="29"/>
                  </a:lnTo>
                  <a:lnTo>
                    <a:pt x="46" y="26"/>
                  </a:lnTo>
                  <a:lnTo>
                    <a:pt x="49" y="23"/>
                  </a:lnTo>
                </a:path>
              </a:pathLst>
            </a:custGeom>
            <a:noFill/>
            <a:ln w="4763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618" name="Rectangle 477"/>
            <p:cNvSpPr>
              <a:spLocks noChangeArrowheads="1"/>
            </p:cNvSpPr>
            <p:nvPr/>
          </p:nvSpPr>
          <p:spPr bwMode="auto">
            <a:xfrm>
              <a:off x="3617" y="1311"/>
              <a:ext cx="229" cy="16"/>
            </a:xfrm>
            <a:prstGeom prst="rect">
              <a:avLst/>
            </a:prstGeom>
            <a:solidFill>
              <a:srgbClr val="5F5F5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619" name="Line 478"/>
            <p:cNvSpPr>
              <a:spLocks noChangeShapeType="1"/>
            </p:cNvSpPr>
            <p:nvPr/>
          </p:nvSpPr>
          <p:spPr bwMode="auto">
            <a:xfrm>
              <a:off x="3855" y="1317"/>
              <a:ext cx="278" cy="1"/>
            </a:xfrm>
            <a:prstGeom prst="line">
              <a:avLst/>
            </a:prstGeom>
            <a:noFill/>
            <a:ln w="17463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7620" name="Group 479"/>
            <p:cNvGrpSpPr>
              <a:grpSpLocks/>
            </p:cNvGrpSpPr>
            <p:nvPr/>
          </p:nvGrpSpPr>
          <p:grpSpPr bwMode="auto">
            <a:xfrm>
              <a:off x="3426" y="1012"/>
              <a:ext cx="538" cy="829"/>
              <a:chOff x="4450" y="1584"/>
              <a:chExt cx="734" cy="1026"/>
            </a:xfrm>
          </p:grpSpPr>
          <p:sp>
            <p:nvSpPr>
              <p:cNvPr id="17715" name="Freeform 480"/>
              <p:cNvSpPr>
                <a:spLocks/>
              </p:cNvSpPr>
              <p:nvPr/>
            </p:nvSpPr>
            <p:spPr bwMode="auto">
              <a:xfrm>
                <a:off x="4450" y="1633"/>
                <a:ext cx="639" cy="977"/>
              </a:xfrm>
              <a:custGeom>
                <a:avLst/>
                <a:gdLst>
                  <a:gd name="T0" fmla="*/ 14 w 639"/>
                  <a:gd name="T1" fmla="*/ 977 h 977"/>
                  <a:gd name="T2" fmla="*/ 9 w 639"/>
                  <a:gd name="T3" fmla="*/ 937 h 977"/>
                  <a:gd name="T4" fmla="*/ 3 w 639"/>
                  <a:gd name="T5" fmla="*/ 862 h 977"/>
                  <a:gd name="T6" fmla="*/ 0 w 639"/>
                  <a:gd name="T7" fmla="*/ 791 h 977"/>
                  <a:gd name="T8" fmla="*/ 6 w 639"/>
                  <a:gd name="T9" fmla="*/ 719 h 977"/>
                  <a:gd name="T10" fmla="*/ 17 w 639"/>
                  <a:gd name="T11" fmla="*/ 648 h 977"/>
                  <a:gd name="T12" fmla="*/ 34 w 639"/>
                  <a:gd name="T13" fmla="*/ 576 h 977"/>
                  <a:gd name="T14" fmla="*/ 57 w 639"/>
                  <a:gd name="T15" fmla="*/ 507 h 977"/>
                  <a:gd name="T16" fmla="*/ 83 w 639"/>
                  <a:gd name="T17" fmla="*/ 441 h 977"/>
                  <a:gd name="T18" fmla="*/ 117 w 639"/>
                  <a:gd name="T19" fmla="*/ 378 h 977"/>
                  <a:gd name="T20" fmla="*/ 158 w 639"/>
                  <a:gd name="T21" fmla="*/ 318 h 977"/>
                  <a:gd name="T22" fmla="*/ 201 w 639"/>
                  <a:gd name="T23" fmla="*/ 261 h 977"/>
                  <a:gd name="T24" fmla="*/ 249 w 639"/>
                  <a:gd name="T25" fmla="*/ 212 h 977"/>
                  <a:gd name="T26" fmla="*/ 301 w 639"/>
                  <a:gd name="T27" fmla="*/ 163 h 977"/>
                  <a:gd name="T28" fmla="*/ 355 w 639"/>
                  <a:gd name="T29" fmla="*/ 120 h 977"/>
                  <a:gd name="T30" fmla="*/ 413 w 639"/>
                  <a:gd name="T31" fmla="*/ 86 h 977"/>
                  <a:gd name="T32" fmla="*/ 476 w 639"/>
                  <a:gd name="T33" fmla="*/ 54 h 977"/>
                  <a:gd name="T34" fmla="*/ 539 w 639"/>
                  <a:gd name="T35" fmla="*/ 29 h 977"/>
                  <a:gd name="T36" fmla="*/ 605 w 639"/>
                  <a:gd name="T37" fmla="*/ 9 h 977"/>
                  <a:gd name="T38" fmla="*/ 639 w 639"/>
                  <a:gd name="T39" fmla="*/ 0 h 977"/>
                  <a:gd name="T40" fmla="*/ 639 w 639"/>
                  <a:gd name="T41" fmla="*/ 0 h 977"/>
                  <a:gd name="T42" fmla="*/ 639 w 639"/>
                  <a:gd name="T43" fmla="*/ 0 h 9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39"/>
                  <a:gd name="T67" fmla="*/ 0 h 977"/>
                  <a:gd name="T68" fmla="*/ 639 w 639"/>
                  <a:gd name="T69" fmla="*/ 977 h 9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39" h="977">
                    <a:moveTo>
                      <a:pt x="14" y="977"/>
                    </a:moveTo>
                    <a:lnTo>
                      <a:pt x="9" y="937"/>
                    </a:lnTo>
                    <a:lnTo>
                      <a:pt x="3" y="862"/>
                    </a:lnTo>
                    <a:lnTo>
                      <a:pt x="0" y="791"/>
                    </a:lnTo>
                    <a:lnTo>
                      <a:pt x="6" y="719"/>
                    </a:lnTo>
                    <a:lnTo>
                      <a:pt x="17" y="648"/>
                    </a:lnTo>
                    <a:lnTo>
                      <a:pt x="34" y="576"/>
                    </a:lnTo>
                    <a:lnTo>
                      <a:pt x="57" y="507"/>
                    </a:lnTo>
                    <a:lnTo>
                      <a:pt x="83" y="441"/>
                    </a:lnTo>
                    <a:lnTo>
                      <a:pt x="117" y="378"/>
                    </a:lnTo>
                    <a:lnTo>
                      <a:pt x="158" y="318"/>
                    </a:lnTo>
                    <a:lnTo>
                      <a:pt x="201" y="261"/>
                    </a:lnTo>
                    <a:lnTo>
                      <a:pt x="249" y="212"/>
                    </a:lnTo>
                    <a:lnTo>
                      <a:pt x="301" y="163"/>
                    </a:lnTo>
                    <a:lnTo>
                      <a:pt x="355" y="120"/>
                    </a:lnTo>
                    <a:lnTo>
                      <a:pt x="413" y="86"/>
                    </a:lnTo>
                    <a:lnTo>
                      <a:pt x="476" y="54"/>
                    </a:lnTo>
                    <a:lnTo>
                      <a:pt x="539" y="29"/>
                    </a:lnTo>
                    <a:lnTo>
                      <a:pt x="605" y="9"/>
                    </a:lnTo>
                    <a:lnTo>
                      <a:pt x="639" y="0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16" name="Freeform 481"/>
              <p:cNvSpPr>
                <a:spLocks/>
              </p:cNvSpPr>
              <p:nvPr/>
            </p:nvSpPr>
            <p:spPr bwMode="auto">
              <a:xfrm>
                <a:off x="5078" y="1584"/>
                <a:ext cx="106" cy="101"/>
              </a:xfrm>
              <a:custGeom>
                <a:avLst/>
                <a:gdLst>
                  <a:gd name="T0" fmla="*/ 11 w 106"/>
                  <a:gd name="T1" fmla="*/ 101 h 101"/>
                  <a:gd name="T2" fmla="*/ 106 w 106"/>
                  <a:gd name="T3" fmla="*/ 38 h 101"/>
                  <a:gd name="T4" fmla="*/ 0 w 106"/>
                  <a:gd name="T5" fmla="*/ 0 h 101"/>
                  <a:gd name="T6" fmla="*/ 11 w 106"/>
                  <a:gd name="T7" fmla="*/ 101 h 10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101"/>
                  <a:gd name="T14" fmla="*/ 106 w 106"/>
                  <a:gd name="T15" fmla="*/ 101 h 1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101">
                    <a:moveTo>
                      <a:pt x="11" y="101"/>
                    </a:moveTo>
                    <a:lnTo>
                      <a:pt x="106" y="38"/>
                    </a:lnTo>
                    <a:lnTo>
                      <a:pt x="0" y="0"/>
                    </a:lnTo>
                    <a:lnTo>
                      <a:pt x="11" y="101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621" name="Group 482"/>
            <p:cNvGrpSpPr>
              <a:grpSpLocks/>
            </p:cNvGrpSpPr>
            <p:nvPr/>
          </p:nvGrpSpPr>
          <p:grpSpPr bwMode="auto">
            <a:xfrm>
              <a:off x="3560" y="1193"/>
              <a:ext cx="463" cy="736"/>
              <a:chOff x="4633" y="1808"/>
              <a:chExt cx="631" cy="911"/>
            </a:xfrm>
          </p:grpSpPr>
          <p:sp>
            <p:nvSpPr>
              <p:cNvPr id="17713" name="Freeform 483"/>
              <p:cNvSpPr>
                <a:spLocks/>
              </p:cNvSpPr>
              <p:nvPr/>
            </p:nvSpPr>
            <p:spPr bwMode="auto">
              <a:xfrm>
                <a:off x="4633" y="1854"/>
                <a:ext cx="542" cy="865"/>
              </a:xfrm>
              <a:custGeom>
                <a:avLst/>
                <a:gdLst>
                  <a:gd name="T0" fmla="*/ 3 w 542"/>
                  <a:gd name="T1" fmla="*/ 865 h 865"/>
                  <a:gd name="T2" fmla="*/ 0 w 542"/>
                  <a:gd name="T3" fmla="*/ 830 h 865"/>
                  <a:gd name="T4" fmla="*/ 0 w 542"/>
                  <a:gd name="T5" fmla="*/ 762 h 865"/>
                  <a:gd name="T6" fmla="*/ 3 w 542"/>
                  <a:gd name="T7" fmla="*/ 690 h 865"/>
                  <a:gd name="T8" fmla="*/ 12 w 542"/>
                  <a:gd name="T9" fmla="*/ 618 h 865"/>
                  <a:gd name="T10" fmla="*/ 29 w 542"/>
                  <a:gd name="T11" fmla="*/ 553 h 865"/>
                  <a:gd name="T12" fmla="*/ 49 w 542"/>
                  <a:gd name="T13" fmla="*/ 487 h 865"/>
                  <a:gd name="T14" fmla="*/ 78 w 542"/>
                  <a:gd name="T15" fmla="*/ 421 h 865"/>
                  <a:gd name="T16" fmla="*/ 109 w 542"/>
                  <a:gd name="T17" fmla="*/ 358 h 865"/>
                  <a:gd name="T18" fmla="*/ 144 w 542"/>
                  <a:gd name="T19" fmla="*/ 300 h 865"/>
                  <a:gd name="T20" fmla="*/ 184 w 542"/>
                  <a:gd name="T21" fmla="*/ 246 h 865"/>
                  <a:gd name="T22" fmla="*/ 230 w 542"/>
                  <a:gd name="T23" fmla="*/ 194 h 865"/>
                  <a:gd name="T24" fmla="*/ 279 w 542"/>
                  <a:gd name="T25" fmla="*/ 149 h 865"/>
                  <a:gd name="T26" fmla="*/ 333 w 542"/>
                  <a:gd name="T27" fmla="*/ 106 h 865"/>
                  <a:gd name="T28" fmla="*/ 387 w 542"/>
                  <a:gd name="T29" fmla="*/ 68 h 865"/>
                  <a:gd name="T30" fmla="*/ 445 w 542"/>
                  <a:gd name="T31" fmla="*/ 37 h 865"/>
                  <a:gd name="T32" fmla="*/ 508 w 542"/>
                  <a:gd name="T33" fmla="*/ 11 h 865"/>
                  <a:gd name="T34" fmla="*/ 542 w 542"/>
                  <a:gd name="T35" fmla="*/ 0 h 865"/>
                  <a:gd name="T36" fmla="*/ 542 w 542"/>
                  <a:gd name="T37" fmla="*/ 0 h 865"/>
                  <a:gd name="T38" fmla="*/ 542 w 542"/>
                  <a:gd name="T39" fmla="*/ 0 h 86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42"/>
                  <a:gd name="T61" fmla="*/ 0 h 865"/>
                  <a:gd name="T62" fmla="*/ 542 w 542"/>
                  <a:gd name="T63" fmla="*/ 865 h 86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42" h="865">
                    <a:moveTo>
                      <a:pt x="3" y="865"/>
                    </a:moveTo>
                    <a:lnTo>
                      <a:pt x="0" y="830"/>
                    </a:lnTo>
                    <a:lnTo>
                      <a:pt x="0" y="762"/>
                    </a:lnTo>
                    <a:lnTo>
                      <a:pt x="3" y="690"/>
                    </a:lnTo>
                    <a:lnTo>
                      <a:pt x="12" y="618"/>
                    </a:lnTo>
                    <a:lnTo>
                      <a:pt x="29" y="553"/>
                    </a:lnTo>
                    <a:lnTo>
                      <a:pt x="49" y="487"/>
                    </a:lnTo>
                    <a:lnTo>
                      <a:pt x="78" y="421"/>
                    </a:lnTo>
                    <a:lnTo>
                      <a:pt x="109" y="358"/>
                    </a:lnTo>
                    <a:lnTo>
                      <a:pt x="144" y="300"/>
                    </a:lnTo>
                    <a:lnTo>
                      <a:pt x="184" y="246"/>
                    </a:lnTo>
                    <a:lnTo>
                      <a:pt x="230" y="194"/>
                    </a:lnTo>
                    <a:lnTo>
                      <a:pt x="279" y="149"/>
                    </a:lnTo>
                    <a:lnTo>
                      <a:pt x="333" y="106"/>
                    </a:lnTo>
                    <a:lnTo>
                      <a:pt x="387" y="68"/>
                    </a:lnTo>
                    <a:lnTo>
                      <a:pt x="445" y="37"/>
                    </a:lnTo>
                    <a:lnTo>
                      <a:pt x="508" y="11"/>
                    </a:lnTo>
                    <a:lnTo>
                      <a:pt x="542" y="0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14" name="Freeform 484"/>
              <p:cNvSpPr>
                <a:spLocks/>
              </p:cNvSpPr>
              <p:nvPr/>
            </p:nvSpPr>
            <p:spPr bwMode="auto">
              <a:xfrm>
                <a:off x="5158" y="1808"/>
                <a:ext cx="106" cy="94"/>
              </a:xfrm>
              <a:custGeom>
                <a:avLst/>
                <a:gdLst>
                  <a:gd name="T0" fmla="*/ 20 w 106"/>
                  <a:gd name="T1" fmla="*/ 94 h 94"/>
                  <a:gd name="T2" fmla="*/ 106 w 106"/>
                  <a:gd name="T3" fmla="*/ 26 h 94"/>
                  <a:gd name="T4" fmla="*/ 0 w 106"/>
                  <a:gd name="T5" fmla="*/ 0 h 94"/>
                  <a:gd name="T6" fmla="*/ 20 w 106"/>
                  <a:gd name="T7" fmla="*/ 94 h 9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94"/>
                  <a:gd name="T14" fmla="*/ 106 w 106"/>
                  <a:gd name="T15" fmla="*/ 94 h 9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94">
                    <a:moveTo>
                      <a:pt x="20" y="94"/>
                    </a:moveTo>
                    <a:lnTo>
                      <a:pt x="106" y="26"/>
                    </a:lnTo>
                    <a:lnTo>
                      <a:pt x="0" y="0"/>
                    </a:lnTo>
                    <a:lnTo>
                      <a:pt x="20" y="94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622" name="Group 485"/>
            <p:cNvGrpSpPr>
              <a:grpSpLocks/>
            </p:cNvGrpSpPr>
            <p:nvPr/>
          </p:nvGrpSpPr>
          <p:grpSpPr bwMode="auto">
            <a:xfrm>
              <a:off x="3657" y="1354"/>
              <a:ext cx="478" cy="623"/>
              <a:chOff x="4765" y="2008"/>
              <a:chExt cx="651" cy="771"/>
            </a:xfrm>
          </p:grpSpPr>
          <p:sp>
            <p:nvSpPr>
              <p:cNvPr id="17711" name="Freeform 486"/>
              <p:cNvSpPr>
                <a:spLocks/>
              </p:cNvSpPr>
              <p:nvPr/>
            </p:nvSpPr>
            <p:spPr bwMode="auto">
              <a:xfrm>
                <a:off x="4814" y="2008"/>
                <a:ext cx="602" cy="676"/>
              </a:xfrm>
              <a:custGeom>
                <a:avLst/>
                <a:gdLst>
                  <a:gd name="T0" fmla="*/ 602 w 602"/>
                  <a:gd name="T1" fmla="*/ 0 h 676"/>
                  <a:gd name="T2" fmla="*/ 579 w 602"/>
                  <a:gd name="T3" fmla="*/ 6 h 676"/>
                  <a:gd name="T4" fmla="*/ 565 w 602"/>
                  <a:gd name="T5" fmla="*/ 9 h 676"/>
                  <a:gd name="T6" fmla="*/ 502 w 602"/>
                  <a:gd name="T7" fmla="*/ 29 h 676"/>
                  <a:gd name="T8" fmla="*/ 442 w 602"/>
                  <a:gd name="T9" fmla="*/ 52 h 676"/>
                  <a:gd name="T10" fmla="*/ 384 w 602"/>
                  <a:gd name="T11" fmla="*/ 81 h 676"/>
                  <a:gd name="T12" fmla="*/ 330 w 602"/>
                  <a:gd name="T13" fmla="*/ 115 h 676"/>
                  <a:gd name="T14" fmla="*/ 275 w 602"/>
                  <a:gd name="T15" fmla="*/ 155 h 676"/>
                  <a:gd name="T16" fmla="*/ 227 w 602"/>
                  <a:gd name="T17" fmla="*/ 201 h 676"/>
                  <a:gd name="T18" fmla="*/ 181 w 602"/>
                  <a:gd name="T19" fmla="*/ 252 h 676"/>
                  <a:gd name="T20" fmla="*/ 141 w 602"/>
                  <a:gd name="T21" fmla="*/ 304 h 676"/>
                  <a:gd name="T22" fmla="*/ 103 w 602"/>
                  <a:gd name="T23" fmla="*/ 361 h 676"/>
                  <a:gd name="T24" fmla="*/ 72 w 602"/>
                  <a:gd name="T25" fmla="*/ 421 h 676"/>
                  <a:gd name="T26" fmla="*/ 46 w 602"/>
                  <a:gd name="T27" fmla="*/ 485 h 676"/>
                  <a:gd name="T28" fmla="*/ 23 w 602"/>
                  <a:gd name="T29" fmla="*/ 550 h 676"/>
                  <a:gd name="T30" fmla="*/ 9 w 602"/>
                  <a:gd name="T31" fmla="*/ 616 h 676"/>
                  <a:gd name="T32" fmla="*/ 0 w 602"/>
                  <a:gd name="T33" fmla="*/ 676 h 676"/>
                  <a:gd name="T34" fmla="*/ 0 w 602"/>
                  <a:gd name="T35" fmla="*/ 676 h 676"/>
                  <a:gd name="T36" fmla="*/ 0 w 602"/>
                  <a:gd name="T37" fmla="*/ 676 h 67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02"/>
                  <a:gd name="T58" fmla="*/ 0 h 676"/>
                  <a:gd name="T59" fmla="*/ 602 w 602"/>
                  <a:gd name="T60" fmla="*/ 676 h 67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02" h="676">
                    <a:moveTo>
                      <a:pt x="602" y="0"/>
                    </a:moveTo>
                    <a:lnTo>
                      <a:pt x="579" y="6"/>
                    </a:lnTo>
                    <a:lnTo>
                      <a:pt x="565" y="9"/>
                    </a:lnTo>
                    <a:lnTo>
                      <a:pt x="502" y="29"/>
                    </a:lnTo>
                    <a:lnTo>
                      <a:pt x="442" y="52"/>
                    </a:lnTo>
                    <a:lnTo>
                      <a:pt x="384" y="81"/>
                    </a:lnTo>
                    <a:lnTo>
                      <a:pt x="330" y="115"/>
                    </a:lnTo>
                    <a:lnTo>
                      <a:pt x="275" y="155"/>
                    </a:lnTo>
                    <a:lnTo>
                      <a:pt x="227" y="201"/>
                    </a:lnTo>
                    <a:lnTo>
                      <a:pt x="181" y="252"/>
                    </a:lnTo>
                    <a:lnTo>
                      <a:pt x="141" y="304"/>
                    </a:lnTo>
                    <a:lnTo>
                      <a:pt x="103" y="361"/>
                    </a:lnTo>
                    <a:lnTo>
                      <a:pt x="72" y="421"/>
                    </a:lnTo>
                    <a:lnTo>
                      <a:pt x="46" y="485"/>
                    </a:lnTo>
                    <a:lnTo>
                      <a:pt x="23" y="550"/>
                    </a:lnTo>
                    <a:lnTo>
                      <a:pt x="9" y="616"/>
                    </a:lnTo>
                    <a:lnTo>
                      <a:pt x="0" y="676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12" name="Freeform 487"/>
              <p:cNvSpPr>
                <a:spLocks/>
              </p:cNvSpPr>
              <p:nvPr/>
            </p:nvSpPr>
            <p:spPr bwMode="auto">
              <a:xfrm>
                <a:off x="4765" y="2676"/>
                <a:ext cx="101" cy="103"/>
              </a:xfrm>
              <a:custGeom>
                <a:avLst/>
                <a:gdLst>
                  <a:gd name="T0" fmla="*/ 0 w 101"/>
                  <a:gd name="T1" fmla="*/ 0 h 103"/>
                  <a:gd name="T2" fmla="*/ 40 w 101"/>
                  <a:gd name="T3" fmla="*/ 103 h 103"/>
                  <a:gd name="T4" fmla="*/ 101 w 101"/>
                  <a:gd name="T5" fmla="*/ 8 h 103"/>
                  <a:gd name="T6" fmla="*/ 0 w 101"/>
                  <a:gd name="T7" fmla="*/ 0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1"/>
                  <a:gd name="T13" fmla="*/ 0 h 103"/>
                  <a:gd name="T14" fmla="*/ 101 w 101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1" h="103">
                    <a:moveTo>
                      <a:pt x="0" y="0"/>
                    </a:moveTo>
                    <a:lnTo>
                      <a:pt x="40" y="103"/>
                    </a:lnTo>
                    <a:lnTo>
                      <a:pt x="101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623" name="Group 488"/>
            <p:cNvGrpSpPr>
              <a:grpSpLocks/>
            </p:cNvGrpSpPr>
            <p:nvPr/>
          </p:nvGrpSpPr>
          <p:grpSpPr bwMode="auto">
            <a:xfrm>
              <a:off x="1924" y="934"/>
              <a:ext cx="1068" cy="1168"/>
              <a:chOff x="2403" y="1487"/>
              <a:chExt cx="1456" cy="1447"/>
            </a:xfrm>
          </p:grpSpPr>
          <p:sp>
            <p:nvSpPr>
              <p:cNvPr id="17709" name="Freeform 489"/>
              <p:cNvSpPr>
                <a:spLocks/>
              </p:cNvSpPr>
              <p:nvPr/>
            </p:nvSpPr>
            <p:spPr bwMode="auto">
              <a:xfrm>
                <a:off x="2403" y="1487"/>
                <a:ext cx="1356" cy="1392"/>
              </a:xfrm>
              <a:custGeom>
                <a:avLst/>
                <a:gdLst>
                  <a:gd name="T0" fmla="*/ 0 w 1356"/>
                  <a:gd name="T1" fmla="*/ 0 h 1392"/>
                  <a:gd name="T2" fmla="*/ 20 w 1356"/>
                  <a:gd name="T3" fmla="*/ 66 h 1392"/>
                  <a:gd name="T4" fmla="*/ 69 w 1356"/>
                  <a:gd name="T5" fmla="*/ 203 h 1392"/>
                  <a:gd name="T6" fmla="*/ 143 w 1356"/>
                  <a:gd name="T7" fmla="*/ 369 h 1392"/>
                  <a:gd name="T8" fmla="*/ 226 w 1356"/>
                  <a:gd name="T9" fmla="*/ 527 h 1392"/>
                  <a:gd name="T10" fmla="*/ 324 w 1356"/>
                  <a:gd name="T11" fmla="*/ 676 h 1392"/>
                  <a:gd name="T12" fmla="*/ 430 w 1356"/>
                  <a:gd name="T13" fmla="*/ 811 h 1392"/>
                  <a:gd name="T14" fmla="*/ 547 w 1356"/>
                  <a:gd name="T15" fmla="*/ 940 h 1392"/>
                  <a:gd name="T16" fmla="*/ 674 w 1356"/>
                  <a:gd name="T17" fmla="*/ 1051 h 1392"/>
                  <a:gd name="T18" fmla="*/ 808 w 1356"/>
                  <a:gd name="T19" fmla="*/ 1152 h 1392"/>
                  <a:gd name="T20" fmla="*/ 946 w 1356"/>
                  <a:gd name="T21" fmla="*/ 1238 h 1392"/>
                  <a:gd name="T22" fmla="*/ 1095 w 1356"/>
                  <a:gd name="T23" fmla="*/ 1309 h 1392"/>
                  <a:gd name="T24" fmla="*/ 1244 w 1356"/>
                  <a:gd name="T25" fmla="*/ 1366 h 1392"/>
                  <a:gd name="T26" fmla="*/ 1356 w 1356"/>
                  <a:gd name="T27" fmla="*/ 1392 h 1392"/>
                  <a:gd name="T28" fmla="*/ 1356 w 1356"/>
                  <a:gd name="T29" fmla="*/ 1392 h 139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6"/>
                  <a:gd name="T46" fmla="*/ 0 h 1392"/>
                  <a:gd name="T47" fmla="*/ 1356 w 1356"/>
                  <a:gd name="T48" fmla="*/ 1392 h 139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6" h="1392">
                    <a:moveTo>
                      <a:pt x="0" y="0"/>
                    </a:moveTo>
                    <a:lnTo>
                      <a:pt x="20" y="66"/>
                    </a:lnTo>
                    <a:lnTo>
                      <a:pt x="69" y="203"/>
                    </a:lnTo>
                    <a:lnTo>
                      <a:pt x="143" y="369"/>
                    </a:lnTo>
                    <a:lnTo>
                      <a:pt x="226" y="527"/>
                    </a:lnTo>
                    <a:lnTo>
                      <a:pt x="324" y="676"/>
                    </a:lnTo>
                    <a:lnTo>
                      <a:pt x="430" y="811"/>
                    </a:lnTo>
                    <a:lnTo>
                      <a:pt x="547" y="940"/>
                    </a:lnTo>
                    <a:lnTo>
                      <a:pt x="674" y="1051"/>
                    </a:lnTo>
                    <a:lnTo>
                      <a:pt x="808" y="1152"/>
                    </a:lnTo>
                    <a:lnTo>
                      <a:pt x="946" y="1238"/>
                    </a:lnTo>
                    <a:lnTo>
                      <a:pt x="1095" y="1309"/>
                    </a:lnTo>
                    <a:lnTo>
                      <a:pt x="1244" y="1366"/>
                    </a:lnTo>
                    <a:lnTo>
                      <a:pt x="1356" y="1392"/>
                    </a:lnTo>
                  </a:path>
                </a:pathLst>
              </a:custGeom>
              <a:noFill/>
              <a:ln w="31750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10" name="Freeform 490"/>
              <p:cNvSpPr>
                <a:spLocks/>
              </p:cNvSpPr>
              <p:nvPr/>
            </p:nvSpPr>
            <p:spPr bwMode="auto">
              <a:xfrm>
                <a:off x="3739" y="2828"/>
                <a:ext cx="120" cy="106"/>
              </a:xfrm>
              <a:custGeom>
                <a:avLst/>
                <a:gdLst>
                  <a:gd name="T0" fmla="*/ 0 w 120"/>
                  <a:gd name="T1" fmla="*/ 106 h 106"/>
                  <a:gd name="T2" fmla="*/ 120 w 120"/>
                  <a:gd name="T3" fmla="*/ 77 h 106"/>
                  <a:gd name="T4" fmla="*/ 26 w 120"/>
                  <a:gd name="T5" fmla="*/ 0 h 106"/>
                  <a:gd name="T6" fmla="*/ 0 w 120"/>
                  <a:gd name="T7" fmla="*/ 106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0"/>
                  <a:gd name="T13" fmla="*/ 0 h 106"/>
                  <a:gd name="T14" fmla="*/ 120 w 120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" h="106">
                    <a:moveTo>
                      <a:pt x="0" y="106"/>
                    </a:moveTo>
                    <a:lnTo>
                      <a:pt x="120" y="77"/>
                    </a:lnTo>
                    <a:lnTo>
                      <a:pt x="26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624" name="Group 491"/>
            <p:cNvGrpSpPr>
              <a:grpSpLocks/>
            </p:cNvGrpSpPr>
            <p:nvPr/>
          </p:nvGrpSpPr>
          <p:grpSpPr bwMode="auto">
            <a:xfrm>
              <a:off x="3897" y="2114"/>
              <a:ext cx="391" cy="80"/>
              <a:chOff x="5092" y="2948"/>
              <a:chExt cx="533" cy="100"/>
            </a:xfrm>
          </p:grpSpPr>
          <p:sp>
            <p:nvSpPr>
              <p:cNvPr id="17706" name="Rectangle 492"/>
              <p:cNvSpPr>
                <a:spLocks noChangeArrowheads="1"/>
              </p:cNvSpPr>
              <p:nvPr/>
            </p:nvSpPr>
            <p:spPr bwMode="auto">
              <a:xfrm>
                <a:off x="5184" y="2991"/>
                <a:ext cx="350" cy="14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7707" name="Freeform 493"/>
              <p:cNvSpPr>
                <a:spLocks/>
              </p:cNvSpPr>
              <p:nvPr/>
            </p:nvSpPr>
            <p:spPr bwMode="auto">
              <a:xfrm>
                <a:off x="5092" y="2948"/>
                <a:ext cx="101" cy="100"/>
              </a:xfrm>
              <a:custGeom>
                <a:avLst/>
                <a:gdLst>
                  <a:gd name="T0" fmla="*/ 101 w 101"/>
                  <a:gd name="T1" fmla="*/ 0 h 100"/>
                  <a:gd name="T2" fmla="*/ 0 w 101"/>
                  <a:gd name="T3" fmla="*/ 49 h 100"/>
                  <a:gd name="T4" fmla="*/ 101 w 101"/>
                  <a:gd name="T5" fmla="*/ 100 h 100"/>
                  <a:gd name="T6" fmla="*/ 101 w 101"/>
                  <a:gd name="T7" fmla="*/ 0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1"/>
                  <a:gd name="T13" fmla="*/ 0 h 100"/>
                  <a:gd name="T14" fmla="*/ 101 w 101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1" h="100">
                    <a:moveTo>
                      <a:pt x="101" y="0"/>
                    </a:moveTo>
                    <a:lnTo>
                      <a:pt x="0" y="49"/>
                    </a:lnTo>
                    <a:lnTo>
                      <a:pt x="101" y="10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08" name="Freeform 494"/>
              <p:cNvSpPr>
                <a:spLocks/>
              </p:cNvSpPr>
              <p:nvPr/>
            </p:nvSpPr>
            <p:spPr bwMode="auto">
              <a:xfrm>
                <a:off x="5528" y="2948"/>
                <a:ext cx="97" cy="100"/>
              </a:xfrm>
              <a:custGeom>
                <a:avLst/>
                <a:gdLst>
                  <a:gd name="T0" fmla="*/ 0 w 97"/>
                  <a:gd name="T1" fmla="*/ 100 h 100"/>
                  <a:gd name="T2" fmla="*/ 97 w 97"/>
                  <a:gd name="T3" fmla="*/ 49 h 100"/>
                  <a:gd name="T4" fmla="*/ 0 w 97"/>
                  <a:gd name="T5" fmla="*/ 0 h 100"/>
                  <a:gd name="T6" fmla="*/ 0 w 97"/>
                  <a:gd name="T7" fmla="*/ 100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100"/>
                  <a:gd name="T14" fmla="*/ 97 w 97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100">
                    <a:moveTo>
                      <a:pt x="0" y="100"/>
                    </a:moveTo>
                    <a:lnTo>
                      <a:pt x="97" y="49"/>
                    </a:lnTo>
                    <a:lnTo>
                      <a:pt x="0" y="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625" name="Group 495"/>
            <p:cNvGrpSpPr>
              <a:grpSpLocks/>
            </p:cNvGrpSpPr>
            <p:nvPr/>
          </p:nvGrpSpPr>
          <p:grpSpPr bwMode="auto">
            <a:xfrm>
              <a:off x="3220" y="2757"/>
              <a:ext cx="1014" cy="377"/>
              <a:chOff x="4169" y="3744"/>
              <a:chExt cx="1382" cy="467"/>
            </a:xfrm>
          </p:grpSpPr>
          <p:sp>
            <p:nvSpPr>
              <p:cNvPr id="17691" name="Freeform 496"/>
              <p:cNvSpPr>
                <a:spLocks/>
              </p:cNvSpPr>
              <p:nvPr/>
            </p:nvSpPr>
            <p:spPr bwMode="auto">
              <a:xfrm>
                <a:off x="4252" y="3785"/>
                <a:ext cx="57" cy="31"/>
              </a:xfrm>
              <a:custGeom>
                <a:avLst/>
                <a:gdLst>
                  <a:gd name="T0" fmla="*/ 3 w 57"/>
                  <a:gd name="T1" fmla="*/ 0 h 31"/>
                  <a:gd name="T2" fmla="*/ 0 w 57"/>
                  <a:gd name="T3" fmla="*/ 14 h 31"/>
                  <a:gd name="T4" fmla="*/ 55 w 57"/>
                  <a:gd name="T5" fmla="*/ 31 h 31"/>
                  <a:gd name="T6" fmla="*/ 57 w 57"/>
                  <a:gd name="T7" fmla="*/ 17 h 31"/>
                  <a:gd name="T8" fmla="*/ 3 w 5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31"/>
                  <a:gd name="T17" fmla="*/ 57 w 5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31">
                    <a:moveTo>
                      <a:pt x="3" y="0"/>
                    </a:moveTo>
                    <a:lnTo>
                      <a:pt x="0" y="14"/>
                    </a:lnTo>
                    <a:lnTo>
                      <a:pt x="55" y="31"/>
                    </a:lnTo>
                    <a:lnTo>
                      <a:pt x="57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92" name="Freeform 497"/>
              <p:cNvSpPr>
                <a:spLocks/>
              </p:cNvSpPr>
              <p:nvPr/>
            </p:nvSpPr>
            <p:spPr bwMode="auto">
              <a:xfrm>
                <a:off x="4347" y="3813"/>
                <a:ext cx="57" cy="32"/>
              </a:xfrm>
              <a:custGeom>
                <a:avLst/>
                <a:gdLst>
                  <a:gd name="T0" fmla="*/ 3 w 57"/>
                  <a:gd name="T1" fmla="*/ 0 h 32"/>
                  <a:gd name="T2" fmla="*/ 0 w 57"/>
                  <a:gd name="T3" fmla="*/ 15 h 32"/>
                  <a:gd name="T4" fmla="*/ 54 w 57"/>
                  <a:gd name="T5" fmla="*/ 32 h 32"/>
                  <a:gd name="T6" fmla="*/ 57 w 57"/>
                  <a:gd name="T7" fmla="*/ 17 h 32"/>
                  <a:gd name="T8" fmla="*/ 3 w 57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32"/>
                  <a:gd name="T17" fmla="*/ 57 w 57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32">
                    <a:moveTo>
                      <a:pt x="3" y="0"/>
                    </a:moveTo>
                    <a:lnTo>
                      <a:pt x="0" y="15"/>
                    </a:lnTo>
                    <a:lnTo>
                      <a:pt x="54" y="32"/>
                    </a:lnTo>
                    <a:lnTo>
                      <a:pt x="57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93" name="Freeform 498"/>
              <p:cNvSpPr>
                <a:spLocks/>
              </p:cNvSpPr>
              <p:nvPr/>
            </p:nvSpPr>
            <p:spPr bwMode="auto">
              <a:xfrm>
                <a:off x="4441" y="3845"/>
                <a:ext cx="58" cy="31"/>
              </a:xfrm>
              <a:custGeom>
                <a:avLst/>
                <a:gdLst>
                  <a:gd name="T0" fmla="*/ 3 w 58"/>
                  <a:gd name="T1" fmla="*/ 0 h 31"/>
                  <a:gd name="T2" fmla="*/ 0 w 58"/>
                  <a:gd name="T3" fmla="*/ 14 h 31"/>
                  <a:gd name="T4" fmla="*/ 55 w 58"/>
                  <a:gd name="T5" fmla="*/ 31 h 31"/>
                  <a:gd name="T6" fmla="*/ 58 w 58"/>
                  <a:gd name="T7" fmla="*/ 17 h 31"/>
                  <a:gd name="T8" fmla="*/ 3 w 58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31"/>
                  <a:gd name="T17" fmla="*/ 58 w 58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31">
                    <a:moveTo>
                      <a:pt x="3" y="0"/>
                    </a:moveTo>
                    <a:lnTo>
                      <a:pt x="0" y="14"/>
                    </a:lnTo>
                    <a:lnTo>
                      <a:pt x="55" y="31"/>
                    </a:lnTo>
                    <a:lnTo>
                      <a:pt x="58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94" name="Freeform 499"/>
              <p:cNvSpPr>
                <a:spLocks/>
              </p:cNvSpPr>
              <p:nvPr/>
            </p:nvSpPr>
            <p:spPr bwMode="auto">
              <a:xfrm>
                <a:off x="4539" y="3873"/>
                <a:ext cx="57" cy="32"/>
              </a:xfrm>
              <a:custGeom>
                <a:avLst/>
                <a:gdLst>
                  <a:gd name="T0" fmla="*/ 3 w 57"/>
                  <a:gd name="T1" fmla="*/ 0 h 32"/>
                  <a:gd name="T2" fmla="*/ 0 w 57"/>
                  <a:gd name="T3" fmla="*/ 15 h 32"/>
                  <a:gd name="T4" fmla="*/ 54 w 57"/>
                  <a:gd name="T5" fmla="*/ 32 h 32"/>
                  <a:gd name="T6" fmla="*/ 57 w 57"/>
                  <a:gd name="T7" fmla="*/ 18 h 32"/>
                  <a:gd name="T8" fmla="*/ 3 w 57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32"/>
                  <a:gd name="T17" fmla="*/ 57 w 57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32">
                    <a:moveTo>
                      <a:pt x="3" y="0"/>
                    </a:moveTo>
                    <a:lnTo>
                      <a:pt x="0" y="15"/>
                    </a:lnTo>
                    <a:lnTo>
                      <a:pt x="54" y="32"/>
                    </a:lnTo>
                    <a:lnTo>
                      <a:pt x="57" y="1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95" name="Freeform 500"/>
              <p:cNvSpPr>
                <a:spLocks/>
              </p:cNvSpPr>
              <p:nvPr/>
            </p:nvSpPr>
            <p:spPr bwMode="auto">
              <a:xfrm>
                <a:off x="4633" y="3905"/>
                <a:ext cx="58" cy="31"/>
              </a:xfrm>
              <a:custGeom>
                <a:avLst/>
                <a:gdLst>
                  <a:gd name="T0" fmla="*/ 3 w 58"/>
                  <a:gd name="T1" fmla="*/ 0 h 31"/>
                  <a:gd name="T2" fmla="*/ 0 w 58"/>
                  <a:gd name="T3" fmla="*/ 14 h 31"/>
                  <a:gd name="T4" fmla="*/ 55 w 58"/>
                  <a:gd name="T5" fmla="*/ 31 h 31"/>
                  <a:gd name="T6" fmla="*/ 58 w 58"/>
                  <a:gd name="T7" fmla="*/ 17 h 31"/>
                  <a:gd name="T8" fmla="*/ 3 w 58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31"/>
                  <a:gd name="T17" fmla="*/ 58 w 58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31">
                    <a:moveTo>
                      <a:pt x="3" y="0"/>
                    </a:moveTo>
                    <a:lnTo>
                      <a:pt x="0" y="14"/>
                    </a:lnTo>
                    <a:lnTo>
                      <a:pt x="55" y="31"/>
                    </a:lnTo>
                    <a:lnTo>
                      <a:pt x="58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96" name="Freeform 501"/>
              <p:cNvSpPr>
                <a:spLocks/>
              </p:cNvSpPr>
              <p:nvPr/>
            </p:nvSpPr>
            <p:spPr bwMode="auto">
              <a:xfrm>
                <a:off x="4728" y="3936"/>
                <a:ext cx="57" cy="32"/>
              </a:xfrm>
              <a:custGeom>
                <a:avLst/>
                <a:gdLst>
                  <a:gd name="T0" fmla="*/ 3 w 57"/>
                  <a:gd name="T1" fmla="*/ 0 h 32"/>
                  <a:gd name="T2" fmla="*/ 0 w 57"/>
                  <a:gd name="T3" fmla="*/ 15 h 32"/>
                  <a:gd name="T4" fmla="*/ 55 w 57"/>
                  <a:gd name="T5" fmla="*/ 32 h 32"/>
                  <a:gd name="T6" fmla="*/ 57 w 57"/>
                  <a:gd name="T7" fmla="*/ 18 h 32"/>
                  <a:gd name="T8" fmla="*/ 3 w 57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32"/>
                  <a:gd name="T17" fmla="*/ 57 w 57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32">
                    <a:moveTo>
                      <a:pt x="3" y="0"/>
                    </a:moveTo>
                    <a:lnTo>
                      <a:pt x="0" y="15"/>
                    </a:lnTo>
                    <a:lnTo>
                      <a:pt x="55" y="32"/>
                    </a:lnTo>
                    <a:lnTo>
                      <a:pt x="57" y="1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97" name="Freeform 502"/>
              <p:cNvSpPr>
                <a:spLocks/>
              </p:cNvSpPr>
              <p:nvPr/>
            </p:nvSpPr>
            <p:spPr bwMode="auto">
              <a:xfrm>
                <a:off x="4826" y="3965"/>
                <a:ext cx="57" cy="32"/>
              </a:xfrm>
              <a:custGeom>
                <a:avLst/>
                <a:gdLst>
                  <a:gd name="T0" fmla="*/ 2 w 57"/>
                  <a:gd name="T1" fmla="*/ 0 h 32"/>
                  <a:gd name="T2" fmla="*/ 0 w 57"/>
                  <a:gd name="T3" fmla="*/ 14 h 32"/>
                  <a:gd name="T4" fmla="*/ 54 w 57"/>
                  <a:gd name="T5" fmla="*/ 32 h 32"/>
                  <a:gd name="T6" fmla="*/ 57 w 57"/>
                  <a:gd name="T7" fmla="*/ 17 h 32"/>
                  <a:gd name="T8" fmla="*/ 2 w 57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32"/>
                  <a:gd name="T17" fmla="*/ 57 w 57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32">
                    <a:moveTo>
                      <a:pt x="2" y="0"/>
                    </a:moveTo>
                    <a:lnTo>
                      <a:pt x="0" y="14"/>
                    </a:lnTo>
                    <a:lnTo>
                      <a:pt x="54" y="32"/>
                    </a:lnTo>
                    <a:lnTo>
                      <a:pt x="57" y="1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98" name="Freeform 503"/>
              <p:cNvSpPr>
                <a:spLocks/>
              </p:cNvSpPr>
              <p:nvPr/>
            </p:nvSpPr>
            <p:spPr bwMode="auto">
              <a:xfrm>
                <a:off x="4920" y="3997"/>
                <a:ext cx="57" cy="31"/>
              </a:xfrm>
              <a:custGeom>
                <a:avLst/>
                <a:gdLst>
                  <a:gd name="T0" fmla="*/ 3 w 57"/>
                  <a:gd name="T1" fmla="*/ 0 h 31"/>
                  <a:gd name="T2" fmla="*/ 0 w 57"/>
                  <a:gd name="T3" fmla="*/ 14 h 31"/>
                  <a:gd name="T4" fmla="*/ 55 w 57"/>
                  <a:gd name="T5" fmla="*/ 31 h 31"/>
                  <a:gd name="T6" fmla="*/ 57 w 57"/>
                  <a:gd name="T7" fmla="*/ 17 h 31"/>
                  <a:gd name="T8" fmla="*/ 3 w 5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31"/>
                  <a:gd name="T17" fmla="*/ 57 w 5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31">
                    <a:moveTo>
                      <a:pt x="3" y="0"/>
                    </a:moveTo>
                    <a:lnTo>
                      <a:pt x="0" y="14"/>
                    </a:lnTo>
                    <a:lnTo>
                      <a:pt x="55" y="31"/>
                    </a:lnTo>
                    <a:lnTo>
                      <a:pt x="57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99" name="Freeform 504"/>
              <p:cNvSpPr>
                <a:spLocks/>
              </p:cNvSpPr>
              <p:nvPr/>
            </p:nvSpPr>
            <p:spPr bwMode="auto">
              <a:xfrm>
                <a:off x="5015" y="4028"/>
                <a:ext cx="57" cy="32"/>
              </a:xfrm>
              <a:custGeom>
                <a:avLst/>
                <a:gdLst>
                  <a:gd name="T0" fmla="*/ 3 w 57"/>
                  <a:gd name="T1" fmla="*/ 0 h 32"/>
                  <a:gd name="T2" fmla="*/ 0 w 57"/>
                  <a:gd name="T3" fmla="*/ 14 h 32"/>
                  <a:gd name="T4" fmla="*/ 54 w 57"/>
                  <a:gd name="T5" fmla="*/ 32 h 32"/>
                  <a:gd name="T6" fmla="*/ 57 w 57"/>
                  <a:gd name="T7" fmla="*/ 17 h 32"/>
                  <a:gd name="T8" fmla="*/ 3 w 57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32"/>
                  <a:gd name="T17" fmla="*/ 57 w 57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32">
                    <a:moveTo>
                      <a:pt x="3" y="0"/>
                    </a:moveTo>
                    <a:lnTo>
                      <a:pt x="0" y="14"/>
                    </a:lnTo>
                    <a:lnTo>
                      <a:pt x="54" y="32"/>
                    </a:lnTo>
                    <a:lnTo>
                      <a:pt x="57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00" name="Freeform 505"/>
              <p:cNvSpPr>
                <a:spLocks/>
              </p:cNvSpPr>
              <p:nvPr/>
            </p:nvSpPr>
            <p:spPr bwMode="auto">
              <a:xfrm>
                <a:off x="5112" y="4057"/>
                <a:ext cx="58" cy="31"/>
              </a:xfrm>
              <a:custGeom>
                <a:avLst/>
                <a:gdLst>
                  <a:gd name="T0" fmla="*/ 3 w 58"/>
                  <a:gd name="T1" fmla="*/ 0 h 31"/>
                  <a:gd name="T2" fmla="*/ 0 w 58"/>
                  <a:gd name="T3" fmla="*/ 14 h 31"/>
                  <a:gd name="T4" fmla="*/ 55 w 58"/>
                  <a:gd name="T5" fmla="*/ 31 h 31"/>
                  <a:gd name="T6" fmla="*/ 58 w 58"/>
                  <a:gd name="T7" fmla="*/ 17 h 31"/>
                  <a:gd name="T8" fmla="*/ 3 w 58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31"/>
                  <a:gd name="T17" fmla="*/ 58 w 58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31">
                    <a:moveTo>
                      <a:pt x="3" y="0"/>
                    </a:moveTo>
                    <a:lnTo>
                      <a:pt x="0" y="14"/>
                    </a:lnTo>
                    <a:lnTo>
                      <a:pt x="55" y="31"/>
                    </a:lnTo>
                    <a:lnTo>
                      <a:pt x="58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01" name="Freeform 506"/>
              <p:cNvSpPr>
                <a:spLocks/>
              </p:cNvSpPr>
              <p:nvPr/>
            </p:nvSpPr>
            <p:spPr bwMode="auto">
              <a:xfrm>
                <a:off x="5207" y="4088"/>
                <a:ext cx="57" cy="32"/>
              </a:xfrm>
              <a:custGeom>
                <a:avLst/>
                <a:gdLst>
                  <a:gd name="T0" fmla="*/ 3 w 57"/>
                  <a:gd name="T1" fmla="*/ 0 h 32"/>
                  <a:gd name="T2" fmla="*/ 0 w 57"/>
                  <a:gd name="T3" fmla="*/ 15 h 32"/>
                  <a:gd name="T4" fmla="*/ 54 w 57"/>
                  <a:gd name="T5" fmla="*/ 32 h 32"/>
                  <a:gd name="T6" fmla="*/ 57 w 57"/>
                  <a:gd name="T7" fmla="*/ 17 h 32"/>
                  <a:gd name="T8" fmla="*/ 3 w 57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32"/>
                  <a:gd name="T17" fmla="*/ 57 w 57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32">
                    <a:moveTo>
                      <a:pt x="3" y="0"/>
                    </a:moveTo>
                    <a:lnTo>
                      <a:pt x="0" y="15"/>
                    </a:lnTo>
                    <a:lnTo>
                      <a:pt x="54" y="32"/>
                    </a:lnTo>
                    <a:lnTo>
                      <a:pt x="57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02" name="Freeform 507"/>
              <p:cNvSpPr>
                <a:spLocks/>
              </p:cNvSpPr>
              <p:nvPr/>
            </p:nvSpPr>
            <p:spPr bwMode="auto">
              <a:xfrm>
                <a:off x="5301" y="4117"/>
                <a:ext cx="58" cy="34"/>
              </a:xfrm>
              <a:custGeom>
                <a:avLst/>
                <a:gdLst>
                  <a:gd name="T0" fmla="*/ 3 w 58"/>
                  <a:gd name="T1" fmla="*/ 0 h 34"/>
                  <a:gd name="T2" fmla="*/ 0 w 58"/>
                  <a:gd name="T3" fmla="*/ 14 h 34"/>
                  <a:gd name="T4" fmla="*/ 55 w 58"/>
                  <a:gd name="T5" fmla="*/ 34 h 34"/>
                  <a:gd name="T6" fmla="*/ 58 w 58"/>
                  <a:gd name="T7" fmla="*/ 20 h 34"/>
                  <a:gd name="T8" fmla="*/ 3 w 58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34"/>
                  <a:gd name="T17" fmla="*/ 58 w 58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34">
                    <a:moveTo>
                      <a:pt x="3" y="0"/>
                    </a:moveTo>
                    <a:lnTo>
                      <a:pt x="0" y="14"/>
                    </a:lnTo>
                    <a:lnTo>
                      <a:pt x="55" y="34"/>
                    </a:lnTo>
                    <a:lnTo>
                      <a:pt x="58" y="2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03" name="Freeform 508"/>
              <p:cNvSpPr>
                <a:spLocks/>
              </p:cNvSpPr>
              <p:nvPr/>
            </p:nvSpPr>
            <p:spPr bwMode="auto">
              <a:xfrm>
                <a:off x="5399" y="4148"/>
                <a:ext cx="57" cy="32"/>
              </a:xfrm>
              <a:custGeom>
                <a:avLst/>
                <a:gdLst>
                  <a:gd name="T0" fmla="*/ 3 w 57"/>
                  <a:gd name="T1" fmla="*/ 0 h 32"/>
                  <a:gd name="T2" fmla="*/ 0 w 57"/>
                  <a:gd name="T3" fmla="*/ 15 h 32"/>
                  <a:gd name="T4" fmla="*/ 54 w 57"/>
                  <a:gd name="T5" fmla="*/ 32 h 32"/>
                  <a:gd name="T6" fmla="*/ 57 w 57"/>
                  <a:gd name="T7" fmla="*/ 18 h 32"/>
                  <a:gd name="T8" fmla="*/ 3 w 57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32"/>
                  <a:gd name="T17" fmla="*/ 57 w 57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32">
                    <a:moveTo>
                      <a:pt x="3" y="0"/>
                    </a:moveTo>
                    <a:lnTo>
                      <a:pt x="0" y="15"/>
                    </a:lnTo>
                    <a:lnTo>
                      <a:pt x="54" y="32"/>
                    </a:lnTo>
                    <a:lnTo>
                      <a:pt x="57" y="1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04" name="Freeform 509"/>
              <p:cNvSpPr>
                <a:spLocks/>
              </p:cNvSpPr>
              <p:nvPr/>
            </p:nvSpPr>
            <p:spPr bwMode="auto">
              <a:xfrm>
                <a:off x="5494" y="4180"/>
                <a:ext cx="57" cy="31"/>
              </a:xfrm>
              <a:custGeom>
                <a:avLst/>
                <a:gdLst>
                  <a:gd name="T0" fmla="*/ 2 w 57"/>
                  <a:gd name="T1" fmla="*/ 0 h 31"/>
                  <a:gd name="T2" fmla="*/ 0 w 57"/>
                  <a:gd name="T3" fmla="*/ 14 h 31"/>
                  <a:gd name="T4" fmla="*/ 54 w 57"/>
                  <a:gd name="T5" fmla="*/ 31 h 31"/>
                  <a:gd name="T6" fmla="*/ 57 w 57"/>
                  <a:gd name="T7" fmla="*/ 17 h 31"/>
                  <a:gd name="T8" fmla="*/ 2 w 5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31"/>
                  <a:gd name="T17" fmla="*/ 57 w 5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31">
                    <a:moveTo>
                      <a:pt x="2" y="0"/>
                    </a:moveTo>
                    <a:lnTo>
                      <a:pt x="0" y="14"/>
                    </a:lnTo>
                    <a:lnTo>
                      <a:pt x="54" y="31"/>
                    </a:lnTo>
                    <a:lnTo>
                      <a:pt x="57" y="1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705" name="Freeform 510"/>
              <p:cNvSpPr>
                <a:spLocks/>
              </p:cNvSpPr>
              <p:nvPr/>
            </p:nvSpPr>
            <p:spPr bwMode="auto">
              <a:xfrm>
                <a:off x="4169" y="3744"/>
                <a:ext cx="106" cy="95"/>
              </a:xfrm>
              <a:custGeom>
                <a:avLst/>
                <a:gdLst>
                  <a:gd name="T0" fmla="*/ 106 w 106"/>
                  <a:gd name="T1" fmla="*/ 0 h 95"/>
                  <a:gd name="T2" fmla="*/ 0 w 106"/>
                  <a:gd name="T3" fmla="*/ 21 h 95"/>
                  <a:gd name="T4" fmla="*/ 77 w 106"/>
                  <a:gd name="T5" fmla="*/ 95 h 95"/>
                  <a:gd name="T6" fmla="*/ 106 w 106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95"/>
                  <a:gd name="T14" fmla="*/ 106 w 106"/>
                  <a:gd name="T15" fmla="*/ 95 h 9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95">
                    <a:moveTo>
                      <a:pt x="106" y="0"/>
                    </a:moveTo>
                    <a:lnTo>
                      <a:pt x="0" y="21"/>
                    </a:lnTo>
                    <a:lnTo>
                      <a:pt x="77" y="95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626" name="Rectangle 511"/>
            <p:cNvSpPr>
              <a:spLocks noChangeArrowheads="1"/>
            </p:cNvSpPr>
            <p:nvPr/>
          </p:nvSpPr>
          <p:spPr bwMode="auto">
            <a:xfrm>
              <a:off x="2958" y="992"/>
              <a:ext cx="543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627" name="Rectangle 512"/>
            <p:cNvSpPr>
              <a:spLocks noChangeArrowheads="1"/>
            </p:cNvSpPr>
            <p:nvPr/>
          </p:nvSpPr>
          <p:spPr bwMode="auto">
            <a:xfrm>
              <a:off x="3205" y="987"/>
              <a:ext cx="25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aves</a:t>
              </a:r>
              <a:endParaRPr lang="pt-PT" altLang="pt-PT" sz="1400">
                <a:latin typeface="Times New Roman" pitchFamily="18" charset="0"/>
              </a:endParaRPr>
            </a:p>
          </p:txBody>
        </p:sp>
        <p:grpSp>
          <p:nvGrpSpPr>
            <p:cNvPr id="17628" name="Group 513"/>
            <p:cNvGrpSpPr>
              <a:grpSpLocks/>
            </p:cNvGrpSpPr>
            <p:nvPr/>
          </p:nvGrpSpPr>
          <p:grpSpPr bwMode="auto">
            <a:xfrm>
              <a:off x="3041" y="1151"/>
              <a:ext cx="168" cy="289"/>
              <a:chOff x="3925" y="1756"/>
              <a:chExt cx="230" cy="358"/>
            </a:xfrm>
          </p:grpSpPr>
          <p:sp>
            <p:nvSpPr>
              <p:cNvPr id="17689" name="Freeform 514"/>
              <p:cNvSpPr>
                <a:spLocks/>
              </p:cNvSpPr>
              <p:nvPr/>
            </p:nvSpPr>
            <p:spPr bwMode="auto">
              <a:xfrm>
                <a:off x="3974" y="1756"/>
                <a:ext cx="181" cy="258"/>
              </a:xfrm>
              <a:custGeom>
                <a:avLst/>
                <a:gdLst>
                  <a:gd name="T0" fmla="*/ 0 w 181"/>
                  <a:gd name="T1" fmla="*/ 258 h 258"/>
                  <a:gd name="T2" fmla="*/ 11 w 181"/>
                  <a:gd name="T3" fmla="*/ 204 h 258"/>
                  <a:gd name="T4" fmla="*/ 26 w 181"/>
                  <a:gd name="T5" fmla="*/ 155 h 258"/>
                  <a:gd name="T6" fmla="*/ 46 w 181"/>
                  <a:gd name="T7" fmla="*/ 112 h 258"/>
                  <a:gd name="T8" fmla="*/ 66 w 181"/>
                  <a:gd name="T9" fmla="*/ 75 h 258"/>
                  <a:gd name="T10" fmla="*/ 92 w 181"/>
                  <a:gd name="T11" fmla="*/ 43 h 258"/>
                  <a:gd name="T12" fmla="*/ 120 w 181"/>
                  <a:gd name="T13" fmla="*/ 20 h 258"/>
                  <a:gd name="T14" fmla="*/ 149 w 181"/>
                  <a:gd name="T15" fmla="*/ 6 h 258"/>
                  <a:gd name="T16" fmla="*/ 181 w 181"/>
                  <a:gd name="T17" fmla="*/ 0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1"/>
                  <a:gd name="T28" fmla="*/ 0 h 258"/>
                  <a:gd name="T29" fmla="*/ 181 w 181"/>
                  <a:gd name="T30" fmla="*/ 258 h 2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1" h="258">
                    <a:moveTo>
                      <a:pt x="0" y="258"/>
                    </a:moveTo>
                    <a:lnTo>
                      <a:pt x="11" y="204"/>
                    </a:lnTo>
                    <a:lnTo>
                      <a:pt x="26" y="155"/>
                    </a:lnTo>
                    <a:lnTo>
                      <a:pt x="46" y="112"/>
                    </a:lnTo>
                    <a:lnTo>
                      <a:pt x="66" y="75"/>
                    </a:lnTo>
                    <a:lnTo>
                      <a:pt x="92" y="43"/>
                    </a:lnTo>
                    <a:lnTo>
                      <a:pt x="120" y="20"/>
                    </a:lnTo>
                    <a:lnTo>
                      <a:pt x="149" y="6"/>
                    </a:lnTo>
                    <a:lnTo>
                      <a:pt x="181" y="0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90" name="Freeform 515"/>
              <p:cNvSpPr>
                <a:spLocks/>
              </p:cNvSpPr>
              <p:nvPr/>
            </p:nvSpPr>
            <p:spPr bwMode="auto">
              <a:xfrm>
                <a:off x="3925" y="2014"/>
                <a:ext cx="101" cy="100"/>
              </a:xfrm>
              <a:custGeom>
                <a:avLst/>
                <a:gdLst>
                  <a:gd name="T0" fmla="*/ 0 w 101"/>
                  <a:gd name="T1" fmla="*/ 0 h 100"/>
                  <a:gd name="T2" fmla="*/ 43 w 101"/>
                  <a:gd name="T3" fmla="*/ 100 h 100"/>
                  <a:gd name="T4" fmla="*/ 101 w 101"/>
                  <a:gd name="T5" fmla="*/ 6 h 100"/>
                  <a:gd name="T6" fmla="*/ 0 w 101"/>
                  <a:gd name="T7" fmla="*/ 0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1"/>
                  <a:gd name="T13" fmla="*/ 0 h 100"/>
                  <a:gd name="T14" fmla="*/ 101 w 101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1" h="100">
                    <a:moveTo>
                      <a:pt x="0" y="0"/>
                    </a:moveTo>
                    <a:lnTo>
                      <a:pt x="43" y="100"/>
                    </a:lnTo>
                    <a:lnTo>
                      <a:pt x="10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629" name="Group 516"/>
            <p:cNvGrpSpPr>
              <a:grpSpLocks/>
            </p:cNvGrpSpPr>
            <p:nvPr/>
          </p:nvGrpSpPr>
          <p:grpSpPr bwMode="auto">
            <a:xfrm>
              <a:off x="3792" y="1723"/>
              <a:ext cx="349" cy="314"/>
              <a:chOff x="4949" y="2464"/>
              <a:chExt cx="476" cy="389"/>
            </a:xfrm>
          </p:grpSpPr>
          <p:sp>
            <p:nvSpPr>
              <p:cNvPr id="17686" name="Freeform 517"/>
              <p:cNvSpPr>
                <a:spLocks/>
              </p:cNvSpPr>
              <p:nvPr/>
            </p:nvSpPr>
            <p:spPr bwMode="auto">
              <a:xfrm>
                <a:off x="5015" y="2515"/>
                <a:ext cx="347" cy="287"/>
              </a:xfrm>
              <a:custGeom>
                <a:avLst/>
                <a:gdLst>
                  <a:gd name="T0" fmla="*/ 0 w 347"/>
                  <a:gd name="T1" fmla="*/ 275 h 287"/>
                  <a:gd name="T2" fmla="*/ 8 w 347"/>
                  <a:gd name="T3" fmla="*/ 287 h 287"/>
                  <a:gd name="T4" fmla="*/ 347 w 347"/>
                  <a:gd name="T5" fmla="*/ 12 h 287"/>
                  <a:gd name="T6" fmla="*/ 338 w 347"/>
                  <a:gd name="T7" fmla="*/ 0 h 287"/>
                  <a:gd name="T8" fmla="*/ 0 w 347"/>
                  <a:gd name="T9" fmla="*/ 275 h 2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"/>
                  <a:gd name="T16" fmla="*/ 0 h 287"/>
                  <a:gd name="T17" fmla="*/ 347 w 347"/>
                  <a:gd name="T18" fmla="*/ 287 h 2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" h="287">
                    <a:moveTo>
                      <a:pt x="0" y="275"/>
                    </a:moveTo>
                    <a:lnTo>
                      <a:pt x="8" y="287"/>
                    </a:lnTo>
                    <a:lnTo>
                      <a:pt x="347" y="12"/>
                    </a:lnTo>
                    <a:lnTo>
                      <a:pt x="338" y="0"/>
                    </a:lnTo>
                    <a:lnTo>
                      <a:pt x="0" y="275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87" name="Freeform 518"/>
              <p:cNvSpPr>
                <a:spLocks/>
              </p:cNvSpPr>
              <p:nvPr/>
            </p:nvSpPr>
            <p:spPr bwMode="auto">
              <a:xfrm>
                <a:off x="4949" y="2753"/>
                <a:ext cx="109" cy="100"/>
              </a:xfrm>
              <a:custGeom>
                <a:avLst/>
                <a:gdLst>
                  <a:gd name="T0" fmla="*/ 46 w 109"/>
                  <a:gd name="T1" fmla="*/ 0 h 100"/>
                  <a:gd name="T2" fmla="*/ 0 w 109"/>
                  <a:gd name="T3" fmla="*/ 100 h 100"/>
                  <a:gd name="T4" fmla="*/ 109 w 109"/>
                  <a:gd name="T5" fmla="*/ 75 h 100"/>
                  <a:gd name="T6" fmla="*/ 46 w 109"/>
                  <a:gd name="T7" fmla="*/ 0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100"/>
                  <a:gd name="T14" fmla="*/ 109 w 109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100">
                    <a:moveTo>
                      <a:pt x="46" y="0"/>
                    </a:moveTo>
                    <a:lnTo>
                      <a:pt x="0" y="100"/>
                    </a:lnTo>
                    <a:lnTo>
                      <a:pt x="109" y="75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88" name="Freeform 519"/>
              <p:cNvSpPr>
                <a:spLocks/>
              </p:cNvSpPr>
              <p:nvPr/>
            </p:nvSpPr>
            <p:spPr bwMode="auto">
              <a:xfrm>
                <a:off x="5319" y="2464"/>
                <a:ext cx="106" cy="103"/>
              </a:xfrm>
              <a:custGeom>
                <a:avLst/>
                <a:gdLst>
                  <a:gd name="T0" fmla="*/ 63 w 106"/>
                  <a:gd name="T1" fmla="*/ 103 h 103"/>
                  <a:gd name="T2" fmla="*/ 106 w 106"/>
                  <a:gd name="T3" fmla="*/ 0 h 103"/>
                  <a:gd name="T4" fmla="*/ 0 w 106"/>
                  <a:gd name="T5" fmla="*/ 29 h 103"/>
                  <a:gd name="T6" fmla="*/ 63 w 106"/>
                  <a:gd name="T7" fmla="*/ 103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103"/>
                  <a:gd name="T14" fmla="*/ 106 w 106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103">
                    <a:moveTo>
                      <a:pt x="63" y="103"/>
                    </a:moveTo>
                    <a:lnTo>
                      <a:pt x="106" y="0"/>
                    </a:lnTo>
                    <a:lnTo>
                      <a:pt x="0" y="29"/>
                    </a:lnTo>
                    <a:lnTo>
                      <a:pt x="63" y="10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630" name="Group 520"/>
            <p:cNvGrpSpPr>
              <a:grpSpLocks/>
            </p:cNvGrpSpPr>
            <p:nvPr/>
          </p:nvGrpSpPr>
          <p:grpSpPr bwMode="auto">
            <a:xfrm>
              <a:off x="2325" y="2644"/>
              <a:ext cx="203" cy="109"/>
              <a:chOff x="2950" y="3604"/>
              <a:chExt cx="276" cy="135"/>
            </a:xfrm>
          </p:grpSpPr>
          <p:grpSp>
            <p:nvGrpSpPr>
              <p:cNvPr id="17680" name="Group 521"/>
              <p:cNvGrpSpPr>
                <a:grpSpLocks/>
              </p:cNvGrpSpPr>
              <p:nvPr/>
            </p:nvGrpSpPr>
            <p:grpSpPr bwMode="auto">
              <a:xfrm>
                <a:off x="2950" y="3604"/>
                <a:ext cx="270" cy="129"/>
                <a:chOff x="2950" y="3604"/>
                <a:chExt cx="270" cy="129"/>
              </a:xfrm>
            </p:grpSpPr>
            <p:sp>
              <p:nvSpPr>
                <p:cNvPr id="17684" name="Freeform 522"/>
                <p:cNvSpPr>
                  <a:spLocks/>
                </p:cNvSpPr>
                <p:nvPr/>
              </p:nvSpPr>
              <p:spPr bwMode="auto">
                <a:xfrm>
                  <a:off x="2950" y="3604"/>
                  <a:ext cx="270" cy="129"/>
                </a:xfrm>
                <a:custGeom>
                  <a:avLst/>
                  <a:gdLst>
                    <a:gd name="T0" fmla="*/ 270 w 270"/>
                    <a:gd name="T1" fmla="*/ 0 h 129"/>
                    <a:gd name="T2" fmla="*/ 261 w 270"/>
                    <a:gd name="T3" fmla="*/ 49 h 129"/>
                    <a:gd name="T4" fmla="*/ 155 w 270"/>
                    <a:gd name="T5" fmla="*/ 126 h 129"/>
                    <a:gd name="T6" fmla="*/ 144 w 270"/>
                    <a:gd name="T7" fmla="*/ 129 h 129"/>
                    <a:gd name="T8" fmla="*/ 129 w 270"/>
                    <a:gd name="T9" fmla="*/ 129 h 129"/>
                    <a:gd name="T10" fmla="*/ 121 w 270"/>
                    <a:gd name="T11" fmla="*/ 129 h 129"/>
                    <a:gd name="T12" fmla="*/ 106 w 270"/>
                    <a:gd name="T13" fmla="*/ 126 h 129"/>
                    <a:gd name="T14" fmla="*/ 95 w 270"/>
                    <a:gd name="T15" fmla="*/ 123 h 129"/>
                    <a:gd name="T16" fmla="*/ 86 w 270"/>
                    <a:gd name="T17" fmla="*/ 120 h 129"/>
                    <a:gd name="T18" fmla="*/ 72 w 270"/>
                    <a:gd name="T19" fmla="*/ 115 h 129"/>
                    <a:gd name="T20" fmla="*/ 66 w 270"/>
                    <a:gd name="T21" fmla="*/ 109 h 129"/>
                    <a:gd name="T22" fmla="*/ 55 w 270"/>
                    <a:gd name="T23" fmla="*/ 103 h 129"/>
                    <a:gd name="T24" fmla="*/ 46 w 270"/>
                    <a:gd name="T25" fmla="*/ 95 h 129"/>
                    <a:gd name="T26" fmla="*/ 35 w 270"/>
                    <a:gd name="T27" fmla="*/ 89 h 129"/>
                    <a:gd name="T28" fmla="*/ 29 w 270"/>
                    <a:gd name="T29" fmla="*/ 77 h 129"/>
                    <a:gd name="T30" fmla="*/ 23 w 270"/>
                    <a:gd name="T31" fmla="*/ 69 h 129"/>
                    <a:gd name="T32" fmla="*/ 18 w 270"/>
                    <a:gd name="T33" fmla="*/ 60 h 129"/>
                    <a:gd name="T34" fmla="*/ 12 w 270"/>
                    <a:gd name="T35" fmla="*/ 52 h 129"/>
                    <a:gd name="T36" fmla="*/ 6 w 270"/>
                    <a:gd name="T37" fmla="*/ 40 h 129"/>
                    <a:gd name="T38" fmla="*/ 3 w 270"/>
                    <a:gd name="T39" fmla="*/ 29 h 129"/>
                    <a:gd name="T40" fmla="*/ 3 w 270"/>
                    <a:gd name="T41" fmla="*/ 17 h 129"/>
                    <a:gd name="T42" fmla="*/ 0 w 270"/>
                    <a:gd name="T43" fmla="*/ 6 h 129"/>
                    <a:gd name="T44" fmla="*/ 0 w 270"/>
                    <a:gd name="T45" fmla="*/ 3 h 129"/>
                    <a:gd name="T46" fmla="*/ 0 w 270"/>
                    <a:gd name="T47" fmla="*/ 0 h 129"/>
                    <a:gd name="T48" fmla="*/ 270 w 270"/>
                    <a:gd name="T49" fmla="*/ 0 h 12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"/>
                    <a:gd name="T76" fmla="*/ 0 h 129"/>
                    <a:gd name="T77" fmla="*/ 270 w 270"/>
                    <a:gd name="T78" fmla="*/ 129 h 12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" h="129">
                      <a:moveTo>
                        <a:pt x="270" y="0"/>
                      </a:moveTo>
                      <a:lnTo>
                        <a:pt x="261" y="49"/>
                      </a:lnTo>
                      <a:lnTo>
                        <a:pt x="155" y="126"/>
                      </a:lnTo>
                      <a:lnTo>
                        <a:pt x="144" y="129"/>
                      </a:lnTo>
                      <a:lnTo>
                        <a:pt x="129" y="129"/>
                      </a:lnTo>
                      <a:lnTo>
                        <a:pt x="121" y="129"/>
                      </a:lnTo>
                      <a:lnTo>
                        <a:pt x="106" y="126"/>
                      </a:lnTo>
                      <a:lnTo>
                        <a:pt x="95" y="123"/>
                      </a:lnTo>
                      <a:lnTo>
                        <a:pt x="86" y="120"/>
                      </a:lnTo>
                      <a:lnTo>
                        <a:pt x="72" y="115"/>
                      </a:lnTo>
                      <a:lnTo>
                        <a:pt x="66" y="109"/>
                      </a:lnTo>
                      <a:lnTo>
                        <a:pt x="55" y="103"/>
                      </a:lnTo>
                      <a:lnTo>
                        <a:pt x="46" y="95"/>
                      </a:lnTo>
                      <a:lnTo>
                        <a:pt x="35" y="89"/>
                      </a:lnTo>
                      <a:lnTo>
                        <a:pt x="29" y="77"/>
                      </a:lnTo>
                      <a:lnTo>
                        <a:pt x="23" y="69"/>
                      </a:lnTo>
                      <a:lnTo>
                        <a:pt x="18" y="60"/>
                      </a:lnTo>
                      <a:lnTo>
                        <a:pt x="12" y="52"/>
                      </a:lnTo>
                      <a:lnTo>
                        <a:pt x="6" y="40"/>
                      </a:lnTo>
                      <a:lnTo>
                        <a:pt x="3" y="29"/>
                      </a:lnTo>
                      <a:lnTo>
                        <a:pt x="3" y="17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7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7685" name="Freeform 523"/>
                <p:cNvSpPr>
                  <a:spLocks/>
                </p:cNvSpPr>
                <p:nvPr/>
              </p:nvSpPr>
              <p:spPr bwMode="auto">
                <a:xfrm>
                  <a:off x="2950" y="3604"/>
                  <a:ext cx="270" cy="129"/>
                </a:xfrm>
                <a:custGeom>
                  <a:avLst/>
                  <a:gdLst>
                    <a:gd name="T0" fmla="*/ 270 w 270"/>
                    <a:gd name="T1" fmla="*/ 0 h 129"/>
                    <a:gd name="T2" fmla="*/ 261 w 270"/>
                    <a:gd name="T3" fmla="*/ 49 h 129"/>
                    <a:gd name="T4" fmla="*/ 155 w 270"/>
                    <a:gd name="T5" fmla="*/ 126 h 129"/>
                    <a:gd name="T6" fmla="*/ 144 w 270"/>
                    <a:gd name="T7" fmla="*/ 129 h 129"/>
                    <a:gd name="T8" fmla="*/ 129 w 270"/>
                    <a:gd name="T9" fmla="*/ 129 h 129"/>
                    <a:gd name="T10" fmla="*/ 121 w 270"/>
                    <a:gd name="T11" fmla="*/ 129 h 129"/>
                    <a:gd name="T12" fmla="*/ 106 w 270"/>
                    <a:gd name="T13" fmla="*/ 126 h 129"/>
                    <a:gd name="T14" fmla="*/ 95 w 270"/>
                    <a:gd name="T15" fmla="*/ 123 h 129"/>
                    <a:gd name="T16" fmla="*/ 86 w 270"/>
                    <a:gd name="T17" fmla="*/ 120 h 129"/>
                    <a:gd name="T18" fmla="*/ 72 w 270"/>
                    <a:gd name="T19" fmla="*/ 115 h 129"/>
                    <a:gd name="T20" fmla="*/ 66 w 270"/>
                    <a:gd name="T21" fmla="*/ 109 h 129"/>
                    <a:gd name="T22" fmla="*/ 55 w 270"/>
                    <a:gd name="T23" fmla="*/ 103 h 129"/>
                    <a:gd name="T24" fmla="*/ 46 w 270"/>
                    <a:gd name="T25" fmla="*/ 95 h 129"/>
                    <a:gd name="T26" fmla="*/ 35 w 270"/>
                    <a:gd name="T27" fmla="*/ 89 h 129"/>
                    <a:gd name="T28" fmla="*/ 29 w 270"/>
                    <a:gd name="T29" fmla="*/ 77 h 129"/>
                    <a:gd name="T30" fmla="*/ 23 w 270"/>
                    <a:gd name="T31" fmla="*/ 69 h 129"/>
                    <a:gd name="T32" fmla="*/ 18 w 270"/>
                    <a:gd name="T33" fmla="*/ 60 h 129"/>
                    <a:gd name="T34" fmla="*/ 12 w 270"/>
                    <a:gd name="T35" fmla="*/ 52 h 129"/>
                    <a:gd name="T36" fmla="*/ 6 w 270"/>
                    <a:gd name="T37" fmla="*/ 40 h 129"/>
                    <a:gd name="T38" fmla="*/ 3 w 270"/>
                    <a:gd name="T39" fmla="*/ 29 h 129"/>
                    <a:gd name="T40" fmla="*/ 3 w 270"/>
                    <a:gd name="T41" fmla="*/ 17 h 129"/>
                    <a:gd name="T42" fmla="*/ 0 w 270"/>
                    <a:gd name="T43" fmla="*/ 6 h 129"/>
                    <a:gd name="T44" fmla="*/ 0 w 270"/>
                    <a:gd name="T45" fmla="*/ 3 h 129"/>
                    <a:gd name="T46" fmla="*/ 0 w 270"/>
                    <a:gd name="T47" fmla="*/ 0 h 129"/>
                    <a:gd name="T48" fmla="*/ 270 w 270"/>
                    <a:gd name="T49" fmla="*/ 0 h 12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"/>
                    <a:gd name="T76" fmla="*/ 0 h 129"/>
                    <a:gd name="T77" fmla="*/ 270 w 270"/>
                    <a:gd name="T78" fmla="*/ 129 h 12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" h="129">
                      <a:moveTo>
                        <a:pt x="270" y="0"/>
                      </a:moveTo>
                      <a:lnTo>
                        <a:pt x="261" y="49"/>
                      </a:lnTo>
                      <a:lnTo>
                        <a:pt x="155" y="126"/>
                      </a:lnTo>
                      <a:lnTo>
                        <a:pt x="144" y="129"/>
                      </a:lnTo>
                      <a:lnTo>
                        <a:pt x="129" y="129"/>
                      </a:lnTo>
                      <a:lnTo>
                        <a:pt x="121" y="129"/>
                      </a:lnTo>
                      <a:lnTo>
                        <a:pt x="106" y="126"/>
                      </a:lnTo>
                      <a:lnTo>
                        <a:pt x="95" y="123"/>
                      </a:lnTo>
                      <a:lnTo>
                        <a:pt x="86" y="120"/>
                      </a:lnTo>
                      <a:lnTo>
                        <a:pt x="72" y="115"/>
                      </a:lnTo>
                      <a:lnTo>
                        <a:pt x="66" y="109"/>
                      </a:lnTo>
                      <a:lnTo>
                        <a:pt x="55" y="103"/>
                      </a:lnTo>
                      <a:lnTo>
                        <a:pt x="46" y="95"/>
                      </a:lnTo>
                      <a:lnTo>
                        <a:pt x="35" y="89"/>
                      </a:lnTo>
                      <a:lnTo>
                        <a:pt x="29" y="77"/>
                      </a:lnTo>
                      <a:lnTo>
                        <a:pt x="23" y="69"/>
                      </a:lnTo>
                      <a:lnTo>
                        <a:pt x="18" y="60"/>
                      </a:lnTo>
                      <a:lnTo>
                        <a:pt x="12" y="52"/>
                      </a:lnTo>
                      <a:lnTo>
                        <a:pt x="6" y="40"/>
                      </a:lnTo>
                      <a:lnTo>
                        <a:pt x="3" y="29"/>
                      </a:lnTo>
                      <a:lnTo>
                        <a:pt x="3" y="17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70" y="0"/>
                      </a:lnTo>
                    </a:path>
                  </a:pathLst>
                </a:custGeom>
                <a:noFill/>
                <a:ln w="174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grpSp>
            <p:nvGrpSpPr>
              <p:cNvPr id="17681" name="Group 524"/>
              <p:cNvGrpSpPr>
                <a:grpSpLocks/>
              </p:cNvGrpSpPr>
              <p:nvPr/>
            </p:nvGrpSpPr>
            <p:grpSpPr bwMode="auto">
              <a:xfrm>
                <a:off x="2950" y="3604"/>
                <a:ext cx="276" cy="135"/>
                <a:chOff x="2950" y="3604"/>
                <a:chExt cx="276" cy="135"/>
              </a:xfrm>
            </p:grpSpPr>
            <p:sp>
              <p:nvSpPr>
                <p:cNvPr id="17682" name="Freeform 525"/>
                <p:cNvSpPr>
                  <a:spLocks/>
                </p:cNvSpPr>
                <p:nvPr/>
              </p:nvSpPr>
              <p:spPr bwMode="auto">
                <a:xfrm>
                  <a:off x="2950" y="3604"/>
                  <a:ext cx="276" cy="135"/>
                </a:xfrm>
                <a:custGeom>
                  <a:avLst/>
                  <a:gdLst>
                    <a:gd name="T0" fmla="*/ 276 w 276"/>
                    <a:gd name="T1" fmla="*/ 0 h 135"/>
                    <a:gd name="T2" fmla="*/ 270 w 276"/>
                    <a:gd name="T3" fmla="*/ 52 h 135"/>
                    <a:gd name="T4" fmla="*/ 158 w 276"/>
                    <a:gd name="T5" fmla="*/ 132 h 135"/>
                    <a:gd name="T6" fmla="*/ 147 w 276"/>
                    <a:gd name="T7" fmla="*/ 135 h 135"/>
                    <a:gd name="T8" fmla="*/ 135 w 276"/>
                    <a:gd name="T9" fmla="*/ 135 h 135"/>
                    <a:gd name="T10" fmla="*/ 124 w 276"/>
                    <a:gd name="T11" fmla="*/ 135 h 135"/>
                    <a:gd name="T12" fmla="*/ 109 w 276"/>
                    <a:gd name="T13" fmla="*/ 132 h 135"/>
                    <a:gd name="T14" fmla="*/ 98 w 276"/>
                    <a:gd name="T15" fmla="*/ 129 h 135"/>
                    <a:gd name="T16" fmla="*/ 86 w 276"/>
                    <a:gd name="T17" fmla="*/ 126 h 135"/>
                    <a:gd name="T18" fmla="*/ 75 w 276"/>
                    <a:gd name="T19" fmla="*/ 120 h 135"/>
                    <a:gd name="T20" fmla="*/ 66 w 276"/>
                    <a:gd name="T21" fmla="*/ 115 h 135"/>
                    <a:gd name="T22" fmla="*/ 55 w 276"/>
                    <a:gd name="T23" fmla="*/ 109 h 135"/>
                    <a:gd name="T24" fmla="*/ 46 w 276"/>
                    <a:gd name="T25" fmla="*/ 100 h 135"/>
                    <a:gd name="T26" fmla="*/ 38 w 276"/>
                    <a:gd name="T27" fmla="*/ 92 h 135"/>
                    <a:gd name="T28" fmla="*/ 29 w 276"/>
                    <a:gd name="T29" fmla="*/ 83 h 135"/>
                    <a:gd name="T30" fmla="*/ 23 w 276"/>
                    <a:gd name="T31" fmla="*/ 72 h 135"/>
                    <a:gd name="T32" fmla="*/ 18 w 276"/>
                    <a:gd name="T33" fmla="*/ 63 h 135"/>
                    <a:gd name="T34" fmla="*/ 12 w 276"/>
                    <a:gd name="T35" fmla="*/ 52 h 135"/>
                    <a:gd name="T36" fmla="*/ 6 w 276"/>
                    <a:gd name="T37" fmla="*/ 40 h 135"/>
                    <a:gd name="T38" fmla="*/ 3 w 276"/>
                    <a:gd name="T39" fmla="*/ 32 h 135"/>
                    <a:gd name="T40" fmla="*/ 3 w 276"/>
                    <a:gd name="T41" fmla="*/ 17 h 135"/>
                    <a:gd name="T42" fmla="*/ 0 w 276"/>
                    <a:gd name="T43" fmla="*/ 6 h 135"/>
                    <a:gd name="T44" fmla="*/ 0 w 276"/>
                    <a:gd name="T45" fmla="*/ 3 h 135"/>
                    <a:gd name="T46" fmla="*/ 0 w 276"/>
                    <a:gd name="T47" fmla="*/ 0 h 135"/>
                    <a:gd name="T48" fmla="*/ 276 w 276"/>
                    <a:gd name="T49" fmla="*/ 0 h 13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6"/>
                    <a:gd name="T76" fmla="*/ 0 h 135"/>
                    <a:gd name="T77" fmla="*/ 276 w 276"/>
                    <a:gd name="T78" fmla="*/ 135 h 13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6" h="135">
                      <a:moveTo>
                        <a:pt x="276" y="0"/>
                      </a:moveTo>
                      <a:lnTo>
                        <a:pt x="270" y="52"/>
                      </a:lnTo>
                      <a:lnTo>
                        <a:pt x="158" y="132"/>
                      </a:lnTo>
                      <a:lnTo>
                        <a:pt x="147" y="135"/>
                      </a:lnTo>
                      <a:lnTo>
                        <a:pt x="135" y="135"/>
                      </a:lnTo>
                      <a:lnTo>
                        <a:pt x="124" y="135"/>
                      </a:lnTo>
                      <a:lnTo>
                        <a:pt x="109" y="132"/>
                      </a:lnTo>
                      <a:lnTo>
                        <a:pt x="98" y="129"/>
                      </a:lnTo>
                      <a:lnTo>
                        <a:pt x="86" y="126"/>
                      </a:lnTo>
                      <a:lnTo>
                        <a:pt x="75" y="120"/>
                      </a:lnTo>
                      <a:lnTo>
                        <a:pt x="66" y="115"/>
                      </a:lnTo>
                      <a:lnTo>
                        <a:pt x="55" y="109"/>
                      </a:lnTo>
                      <a:lnTo>
                        <a:pt x="46" y="100"/>
                      </a:lnTo>
                      <a:lnTo>
                        <a:pt x="38" y="92"/>
                      </a:lnTo>
                      <a:lnTo>
                        <a:pt x="29" y="83"/>
                      </a:lnTo>
                      <a:lnTo>
                        <a:pt x="23" y="72"/>
                      </a:lnTo>
                      <a:lnTo>
                        <a:pt x="18" y="63"/>
                      </a:lnTo>
                      <a:lnTo>
                        <a:pt x="12" y="52"/>
                      </a:lnTo>
                      <a:lnTo>
                        <a:pt x="6" y="40"/>
                      </a:lnTo>
                      <a:lnTo>
                        <a:pt x="3" y="32"/>
                      </a:lnTo>
                      <a:lnTo>
                        <a:pt x="3" y="17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76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7683" name="Freeform 526"/>
                <p:cNvSpPr>
                  <a:spLocks/>
                </p:cNvSpPr>
                <p:nvPr/>
              </p:nvSpPr>
              <p:spPr bwMode="auto">
                <a:xfrm>
                  <a:off x="2950" y="3604"/>
                  <a:ext cx="276" cy="135"/>
                </a:xfrm>
                <a:custGeom>
                  <a:avLst/>
                  <a:gdLst>
                    <a:gd name="T0" fmla="*/ 276 w 276"/>
                    <a:gd name="T1" fmla="*/ 0 h 135"/>
                    <a:gd name="T2" fmla="*/ 270 w 276"/>
                    <a:gd name="T3" fmla="*/ 52 h 135"/>
                    <a:gd name="T4" fmla="*/ 158 w 276"/>
                    <a:gd name="T5" fmla="*/ 132 h 135"/>
                    <a:gd name="T6" fmla="*/ 147 w 276"/>
                    <a:gd name="T7" fmla="*/ 135 h 135"/>
                    <a:gd name="T8" fmla="*/ 135 w 276"/>
                    <a:gd name="T9" fmla="*/ 135 h 135"/>
                    <a:gd name="T10" fmla="*/ 124 w 276"/>
                    <a:gd name="T11" fmla="*/ 135 h 135"/>
                    <a:gd name="T12" fmla="*/ 109 w 276"/>
                    <a:gd name="T13" fmla="*/ 132 h 135"/>
                    <a:gd name="T14" fmla="*/ 98 w 276"/>
                    <a:gd name="T15" fmla="*/ 129 h 135"/>
                    <a:gd name="T16" fmla="*/ 86 w 276"/>
                    <a:gd name="T17" fmla="*/ 126 h 135"/>
                    <a:gd name="T18" fmla="*/ 75 w 276"/>
                    <a:gd name="T19" fmla="*/ 120 h 135"/>
                    <a:gd name="T20" fmla="*/ 66 w 276"/>
                    <a:gd name="T21" fmla="*/ 115 h 135"/>
                    <a:gd name="T22" fmla="*/ 55 w 276"/>
                    <a:gd name="T23" fmla="*/ 109 h 135"/>
                    <a:gd name="T24" fmla="*/ 46 w 276"/>
                    <a:gd name="T25" fmla="*/ 100 h 135"/>
                    <a:gd name="T26" fmla="*/ 38 w 276"/>
                    <a:gd name="T27" fmla="*/ 92 h 135"/>
                    <a:gd name="T28" fmla="*/ 29 w 276"/>
                    <a:gd name="T29" fmla="*/ 83 h 135"/>
                    <a:gd name="T30" fmla="*/ 23 w 276"/>
                    <a:gd name="T31" fmla="*/ 72 h 135"/>
                    <a:gd name="T32" fmla="*/ 18 w 276"/>
                    <a:gd name="T33" fmla="*/ 63 h 135"/>
                    <a:gd name="T34" fmla="*/ 12 w 276"/>
                    <a:gd name="T35" fmla="*/ 52 h 135"/>
                    <a:gd name="T36" fmla="*/ 6 w 276"/>
                    <a:gd name="T37" fmla="*/ 40 h 135"/>
                    <a:gd name="T38" fmla="*/ 3 w 276"/>
                    <a:gd name="T39" fmla="*/ 32 h 135"/>
                    <a:gd name="T40" fmla="*/ 3 w 276"/>
                    <a:gd name="T41" fmla="*/ 17 h 135"/>
                    <a:gd name="T42" fmla="*/ 0 w 276"/>
                    <a:gd name="T43" fmla="*/ 6 h 135"/>
                    <a:gd name="T44" fmla="*/ 0 w 276"/>
                    <a:gd name="T45" fmla="*/ 3 h 135"/>
                    <a:gd name="T46" fmla="*/ 0 w 276"/>
                    <a:gd name="T47" fmla="*/ 0 h 135"/>
                    <a:gd name="T48" fmla="*/ 276 w 276"/>
                    <a:gd name="T49" fmla="*/ 0 h 13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6"/>
                    <a:gd name="T76" fmla="*/ 0 h 135"/>
                    <a:gd name="T77" fmla="*/ 276 w 276"/>
                    <a:gd name="T78" fmla="*/ 135 h 13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6" h="135">
                      <a:moveTo>
                        <a:pt x="276" y="0"/>
                      </a:moveTo>
                      <a:lnTo>
                        <a:pt x="270" y="52"/>
                      </a:lnTo>
                      <a:lnTo>
                        <a:pt x="158" y="132"/>
                      </a:lnTo>
                      <a:lnTo>
                        <a:pt x="147" y="135"/>
                      </a:lnTo>
                      <a:lnTo>
                        <a:pt x="135" y="135"/>
                      </a:lnTo>
                      <a:lnTo>
                        <a:pt x="124" y="135"/>
                      </a:lnTo>
                      <a:lnTo>
                        <a:pt x="109" y="132"/>
                      </a:lnTo>
                      <a:lnTo>
                        <a:pt x="98" y="129"/>
                      </a:lnTo>
                      <a:lnTo>
                        <a:pt x="86" y="126"/>
                      </a:lnTo>
                      <a:lnTo>
                        <a:pt x="75" y="120"/>
                      </a:lnTo>
                      <a:lnTo>
                        <a:pt x="66" y="115"/>
                      </a:lnTo>
                      <a:lnTo>
                        <a:pt x="55" y="109"/>
                      </a:lnTo>
                      <a:lnTo>
                        <a:pt x="46" y="100"/>
                      </a:lnTo>
                      <a:lnTo>
                        <a:pt x="38" y="92"/>
                      </a:lnTo>
                      <a:lnTo>
                        <a:pt x="29" y="83"/>
                      </a:lnTo>
                      <a:lnTo>
                        <a:pt x="23" y="72"/>
                      </a:lnTo>
                      <a:lnTo>
                        <a:pt x="18" y="63"/>
                      </a:lnTo>
                      <a:lnTo>
                        <a:pt x="12" y="52"/>
                      </a:lnTo>
                      <a:lnTo>
                        <a:pt x="6" y="40"/>
                      </a:lnTo>
                      <a:lnTo>
                        <a:pt x="3" y="32"/>
                      </a:lnTo>
                      <a:lnTo>
                        <a:pt x="3" y="17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76" y="0"/>
                      </a:lnTo>
                    </a:path>
                  </a:pathLst>
                </a:custGeom>
                <a:noFill/>
                <a:ln w="17463">
                  <a:solidFill>
                    <a:srgbClr val="5F5F5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</p:grpSp>
        </p:grpSp>
        <p:sp>
          <p:nvSpPr>
            <p:cNvPr id="17631" name="Rectangle 527"/>
            <p:cNvSpPr>
              <a:spLocks noChangeArrowheads="1"/>
            </p:cNvSpPr>
            <p:nvPr/>
          </p:nvSpPr>
          <p:spPr bwMode="auto">
            <a:xfrm>
              <a:off x="2511" y="1249"/>
              <a:ext cx="37" cy="1938"/>
            </a:xfrm>
            <a:prstGeom prst="rect">
              <a:avLst/>
            </a:prstGeom>
            <a:noFill/>
            <a:ln w="31750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grpSp>
          <p:nvGrpSpPr>
            <p:cNvPr id="17632" name="Group 528"/>
            <p:cNvGrpSpPr>
              <a:grpSpLocks/>
            </p:cNvGrpSpPr>
            <p:nvPr/>
          </p:nvGrpSpPr>
          <p:grpSpPr bwMode="auto">
            <a:xfrm>
              <a:off x="2511" y="1292"/>
              <a:ext cx="37" cy="1932"/>
              <a:chOff x="3203" y="1931"/>
              <a:chExt cx="51" cy="2392"/>
            </a:xfrm>
          </p:grpSpPr>
          <p:sp>
            <p:nvSpPr>
              <p:cNvPr id="17678" name="Rectangle 529"/>
              <p:cNvSpPr>
                <a:spLocks noChangeArrowheads="1"/>
              </p:cNvSpPr>
              <p:nvPr/>
            </p:nvSpPr>
            <p:spPr bwMode="auto">
              <a:xfrm>
                <a:off x="3203" y="1931"/>
                <a:ext cx="51" cy="239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7679" name="Rectangle 530"/>
              <p:cNvSpPr>
                <a:spLocks noChangeArrowheads="1"/>
              </p:cNvSpPr>
              <p:nvPr/>
            </p:nvSpPr>
            <p:spPr bwMode="auto">
              <a:xfrm>
                <a:off x="3203" y="1931"/>
                <a:ext cx="51" cy="2392"/>
              </a:xfrm>
              <a:prstGeom prst="rect">
                <a:avLst/>
              </a:prstGeom>
              <a:noFill/>
              <a:ln w="17463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</p:grpSp>
        <p:sp>
          <p:nvSpPr>
            <p:cNvPr id="17633" name="Rectangle 531"/>
            <p:cNvSpPr>
              <a:spLocks noChangeArrowheads="1"/>
            </p:cNvSpPr>
            <p:nvPr/>
          </p:nvSpPr>
          <p:spPr bwMode="auto">
            <a:xfrm>
              <a:off x="3055" y="2325"/>
              <a:ext cx="699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634" name="Rectangle 532"/>
            <p:cNvSpPr>
              <a:spLocks noChangeArrowheads="1"/>
            </p:cNvSpPr>
            <p:nvPr/>
          </p:nvSpPr>
          <p:spPr bwMode="auto">
            <a:xfrm>
              <a:off x="3215" y="2354"/>
              <a:ext cx="40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Fungos</a:t>
              </a:r>
              <a:endParaRPr lang="pt-PT" altLang="pt-PT" sz="1400">
                <a:latin typeface="Times New Roman" pitchFamily="18" charset="0"/>
              </a:endParaRPr>
            </a:p>
          </p:txBody>
        </p:sp>
        <p:sp>
          <p:nvSpPr>
            <p:cNvPr id="17635" name="Rectangle 533"/>
            <p:cNvSpPr>
              <a:spLocks noChangeArrowheads="1"/>
            </p:cNvSpPr>
            <p:nvPr/>
          </p:nvSpPr>
          <p:spPr bwMode="auto">
            <a:xfrm>
              <a:off x="2841" y="2585"/>
              <a:ext cx="558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636" name="Rectangle 534"/>
            <p:cNvSpPr>
              <a:spLocks noChangeArrowheads="1"/>
            </p:cNvSpPr>
            <p:nvPr/>
          </p:nvSpPr>
          <p:spPr bwMode="auto">
            <a:xfrm>
              <a:off x="2894" y="2614"/>
              <a:ext cx="48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Insectos</a:t>
              </a:r>
              <a:endParaRPr lang="pt-PT" altLang="pt-PT" sz="1400">
                <a:latin typeface="Times New Roman" pitchFamily="18" charset="0"/>
              </a:endParaRPr>
            </a:p>
          </p:txBody>
        </p:sp>
        <p:sp>
          <p:nvSpPr>
            <p:cNvPr id="17637" name="Rectangle 535"/>
            <p:cNvSpPr>
              <a:spLocks noChangeArrowheads="1"/>
            </p:cNvSpPr>
            <p:nvPr/>
          </p:nvSpPr>
          <p:spPr bwMode="auto">
            <a:xfrm>
              <a:off x="3487" y="2600"/>
              <a:ext cx="45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638" name="Rectangle 536"/>
            <p:cNvSpPr>
              <a:spLocks noChangeArrowheads="1"/>
            </p:cNvSpPr>
            <p:nvPr/>
          </p:nvSpPr>
          <p:spPr bwMode="auto">
            <a:xfrm>
              <a:off x="3539" y="2627"/>
              <a:ext cx="37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Ácaros</a:t>
              </a:r>
              <a:endParaRPr lang="pt-PT" altLang="pt-PT" sz="1400">
                <a:latin typeface="Times New Roman" pitchFamily="18" charset="0"/>
              </a:endParaRPr>
            </a:p>
          </p:txBody>
        </p:sp>
        <p:grpSp>
          <p:nvGrpSpPr>
            <p:cNvPr id="17639" name="Group 537"/>
            <p:cNvGrpSpPr>
              <a:grpSpLocks/>
            </p:cNvGrpSpPr>
            <p:nvPr/>
          </p:nvGrpSpPr>
          <p:grpSpPr bwMode="auto">
            <a:xfrm>
              <a:off x="1082" y="1172"/>
              <a:ext cx="793" cy="310"/>
              <a:chOff x="1256" y="1782"/>
              <a:chExt cx="1081" cy="384"/>
            </a:xfrm>
          </p:grpSpPr>
          <p:sp>
            <p:nvSpPr>
              <p:cNvPr id="17676" name="Rectangle 538"/>
              <p:cNvSpPr>
                <a:spLocks noChangeArrowheads="1"/>
              </p:cNvSpPr>
              <p:nvPr/>
            </p:nvSpPr>
            <p:spPr bwMode="auto">
              <a:xfrm>
                <a:off x="1256" y="1782"/>
                <a:ext cx="1081" cy="384"/>
              </a:xfrm>
              <a:prstGeom prst="rect">
                <a:avLst/>
              </a:pr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17677" name="Rectangle 539"/>
              <p:cNvSpPr>
                <a:spLocks noChangeArrowheads="1"/>
              </p:cNvSpPr>
              <p:nvPr/>
            </p:nvSpPr>
            <p:spPr bwMode="auto">
              <a:xfrm>
                <a:off x="1256" y="1782"/>
                <a:ext cx="1081" cy="384"/>
              </a:xfrm>
              <a:prstGeom prst="rect">
                <a:avLst/>
              </a:prstGeom>
              <a:noFill/>
              <a:ln w="317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pt-PT" altLang="pt-PT"/>
              </a:p>
            </p:txBody>
          </p:sp>
        </p:grpSp>
        <p:sp>
          <p:nvSpPr>
            <p:cNvPr id="17640" name="Rectangle 541"/>
            <p:cNvSpPr>
              <a:spLocks noChangeArrowheads="1"/>
            </p:cNvSpPr>
            <p:nvPr/>
          </p:nvSpPr>
          <p:spPr bwMode="auto">
            <a:xfrm>
              <a:off x="2018" y="3704"/>
              <a:ext cx="49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roedores</a:t>
              </a:r>
              <a:endParaRPr lang="pt-PT" altLang="pt-PT" sz="1400">
                <a:latin typeface="Times New Roman" pitchFamily="18" charset="0"/>
              </a:endParaRPr>
            </a:p>
          </p:txBody>
        </p:sp>
        <p:grpSp>
          <p:nvGrpSpPr>
            <p:cNvPr id="17641" name="Group 542"/>
            <p:cNvGrpSpPr>
              <a:grpSpLocks/>
            </p:cNvGrpSpPr>
            <p:nvPr/>
          </p:nvGrpSpPr>
          <p:grpSpPr bwMode="auto">
            <a:xfrm>
              <a:off x="2228" y="3371"/>
              <a:ext cx="188" cy="289"/>
              <a:chOff x="2818" y="4504"/>
              <a:chExt cx="256" cy="358"/>
            </a:xfrm>
          </p:grpSpPr>
          <p:sp>
            <p:nvSpPr>
              <p:cNvPr id="17674" name="Freeform 543"/>
              <p:cNvSpPr>
                <a:spLocks/>
              </p:cNvSpPr>
              <p:nvPr/>
            </p:nvSpPr>
            <p:spPr bwMode="auto">
              <a:xfrm>
                <a:off x="2818" y="4547"/>
                <a:ext cx="161" cy="315"/>
              </a:xfrm>
              <a:custGeom>
                <a:avLst/>
                <a:gdLst>
                  <a:gd name="T0" fmla="*/ 0 w 161"/>
                  <a:gd name="T1" fmla="*/ 315 h 315"/>
                  <a:gd name="T2" fmla="*/ 3 w 161"/>
                  <a:gd name="T3" fmla="*/ 263 h 315"/>
                  <a:gd name="T4" fmla="*/ 12 w 161"/>
                  <a:gd name="T5" fmla="*/ 212 h 315"/>
                  <a:gd name="T6" fmla="*/ 26 w 161"/>
                  <a:gd name="T7" fmla="*/ 166 h 315"/>
                  <a:gd name="T8" fmla="*/ 46 w 161"/>
                  <a:gd name="T9" fmla="*/ 123 h 315"/>
                  <a:gd name="T10" fmla="*/ 69 w 161"/>
                  <a:gd name="T11" fmla="*/ 86 h 315"/>
                  <a:gd name="T12" fmla="*/ 95 w 161"/>
                  <a:gd name="T13" fmla="*/ 51 h 315"/>
                  <a:gd name="T14" fmla="*/ 127 w 161"/>
                  <a:gd name="T15" fmla="*/ 23 h 315"/>
                  <a:gd name="T16" fmla="*/ 161 w 161"/>
                  <a:gd name="T17" fmla="*/ 0 h 3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1"/>
                  <a:gd name="T28" fmla="*/ 0 h 315"/>
                  <a:gd name="T29" fmla="*/ 161 w 161"/>
                  <a:gd name="T30" fmla="*/ 315 h 3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1" h="315">
                    <a:moveTo>
                      <a:pt x="0" y="315"/>
                    </a:moveTo>
                    <a:lnTo>
                      <a:pt x="3" y="263"/>
                    </a:lnTo>
                    <a:lnTo>
                      <a:pt x="12" y="212"/>
                    </a:lnTo>
                    <a:lnTo>
                      <a:pt x="26" y="166"/>
                    </a:lnTo>
                    <a:lnTo>
                      <a:pt x="46" y="123"/>
                    </a:lnTo>
                    <a:lnTo>
                      <a:pt x="69" y="86"/>
                    </a:lnTo>
                    <a:lnTo>
                      <a:pt x="95" y="51"/>
                    </a:lnTo>
                    <a:lnTo>
                      <a:pt x="127" y="23"/>
                    </a:lnTo>
                    <a:lnTo>
                      <a:pt x="161" y="0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75" name="Freeform 544"/>
              <p:cNvSpPr>
                <a:spLocks/>
              </p:cNvSpPr>
              <p:nvPr/>
            </p:nvSpPr>
            <p:spPr bwMode="auto">
              <a:xfrm>
                <a:off x="2968" y="4504"/>
                <a:ext cx="106" cy="94"/>
              </a:xfrm>
              <a:custGeom>
                <a:avLst/>
                <a:gdLst>
                  <a:gd name="T0" fmla="*/ 25 w 106"/>
                  <a:gd name="T1" fmla="*/ 94 h 94"/>
                  <a:gd name="T2" fmla="*/ 106 w 106"/>
                  <a:gd name="T3" fmla="*/ 23 h 94"/>
                  <a:gd name="T4" fmla="*/ 0 w 106"/>
                  <a:gd name="T5" fmla="*/ 0 h 94"/>
                  <a:gd name="T6" fmla="*/ 25 w 106"/>
                  <a:gd name="T7" fmla="*/ 94 h 9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94"/>
                  <a:gd name="T14" fmla="*/ 106 w 106"/>
                  <a:gd name="T15" fmla="*/ 94 h 9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94">
                    <a:moveTo>
                      <a:pt x="25" y="94"/>
                    </a:moveTo>
                    <a:lnTo>
                      <a:pt x="106" y="23"/>
                    </a:lnTo>
                    <a:lnTo>
                      <a:pt x="0" y="0"/>
                    </a:lnTo>
                    <a:lnTo>
                      <a:pt x="25" y="94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642" name="Rectangle 545"/>
            <p:cNvSpPr>
              <a:spLocks noChangeArrowheads="1"/>
            </p:cNvSpPr>
            <p:nvPr/>
          </p:nvSpPr>
          <p:spPr bwMode="auto">
            <a:xfrm>
              <a:off x="3053" y="3669"/>
              <a:ext cx="802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643" name="Rectangle 546"/>
            <p:cNvSpPr>
              <a:spLocks noChangeArrowheads="1"/>
            </p:cNvSpPr>
            <p:nvPr/>
          </p:nvSpPr>
          <p:spPr bwMode="auto">
            <a:xfrm>
              <a:off x="3016" y="3699"/>
              <a:ext cx="744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Evolução das</a:t>
              </a:r>
            </a:p>
            <a:p>
              <a:pPr algn="ctr"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Propriedades</a:t>
              </a:r>
            </a:p>
            <a:p>
              <a:pPr algn="ctr"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do Trigo </a:t>
              </a:r>
              <a:endParaRPr lang="pt-PT" altLang="pt-PT" sz="1400">
                <a:latin typeface="Times New Roman" pitchFamily="18" charset="0"/>
              </a:endParaRPr>
            </a:p>
          </p:txBody>
        </p:sp>
        <p:grpSp>
          <p:nvGrpSpPr>
            <p:cNvPr id="17644" name="Group 560"/>
            <p:cNvGrpSpPr>
              <a:grpSpLocks/>
            </p:cNvGrpSpPr>
            <p:nvPr/>
          </p:nvGrpSpPr>
          <p:grpSpPr bwMode="auto">
            <a:xfrm>
              <a:off x="3876" y="2774"/>
              <a:ext cx="406" cy="326"/>
              <a:chOff x="5064" y="3765"/>
              <a:chExt cx="553" cy="404"/>
            </a:xfrm>
          </p:grpSpPr>
          <p:sp>
            <p:nvSpPr>
              <p:cNvPr id="17667" name="Freeform 561"/>
              <p:cNvSpPr>
                <a:spLocks/>
              </p:cNvSpPr>
              <p:nvPr/>
            </p:nvSpPr>
            <p:spPr bwMode="auto">
              <a:xfrm>
                <a:off x="5560" y="4123"/>
                <a:ext cx="57" cy="46"/>
              </a:xfrm>
              <a:custGeom>
                <a:avLst/>
                <a:gdLst>
                  <a:gd name="T0" fmla="*/ 48 w 57"/>
                  <a:gd name="T1" fmla="*/ 46 h 46"/>
                  <a:gd name="T2" fmla="*/ 57 w 57"/>
                  <a:gd name="T3" fmla="*/ 34 h 46"/>
                  <a:gd name="T4" fmla="*/ 8 w 57"/>
                  <a:gd name="T5" fmla="*/ 0 h 46"/>
                  <a:gd name="T6" fmla="*/ 0 w 57"/>
                  <a:gd name="T7" fmla="*/ 11 h 46"/>
                  <a:gd name="T8" fmla="*/ 48 w 57"/>
                  <a:gd name="T9" fmla="*/ 46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6"/>
                  <a:gd name="T17" fmla="*/ 57 w 57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6">
                    <a:moveTo>
                      <a:pt x="48" y="46"/>
                    </a:moveTo>
                    <a:lnTo>
                      <a:pt x="57" y="34"/>
                    </a:lnTo>
                    <a:lnTo>
                      <a:pt x="8" y="0"/>
                    </a:lnTo>
                    <a:lnTo>
                      <a:pt x="0" y="11"/>
                    </a:lnTo>
                    <a:lnTo>
                      <a:pt x="48" y="4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68" name="Freeform 562"/>
              <p:cNvSpPr>
                <a:spLocks/>
              </p:cNvSpPr>
              <p:nvPr/>
            </p:nvSpPr>
            <p:spPr bwMode="auto">
              <a:xfrm>
                <a:off x="5479" y="4065"/>
                <a:ext cx="55" cy="43"/>
              </a:xfrm>
              <a:custGeom>
                <a:avLst/>
                <a:gdLst>
                  <a:gd name="T0" fmla="*/ 46 w 55"/>
                  <a:gd name="T1" fmla="*/ 43 h 43"/>
                  <a:gd name="T2" fmla="*/ 55 w 55"/>
                  <a:gd name="T3" fmla="*/ 32 h 43"/>
                  <a:gd name="T4" fmla="*/ 9 w 55"/>
                  <a:gd name="T5" fmla="*/ 0 h 43"/>
                  <a:gd name="T6" fmla="*/ 0 w 55"/>
                  <a:gd name="T7" fmla="*/ 12 h 43"/>
                  <a:gd name="T8" fmla="*/ 46 w 55"/>
                  <a:gd name="T9" fmla="*/ 43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43"/>
                  <a:gd name="T17" fmla="*/ 55 w 5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43">
                    <a:moveTo>
                      <a:pt x="46" y="43"/>
                    </a:moveTo>
                    <a:lnTo>
                      <a:pt x="55" y="32"/>
                    </a:lnTo>
                    <a:lnTo>
                      <a:pt x="9" y="0"/>
                    </a:lnTo>
                    <a:lnTo>
                      <a:pt x="0" y="12"/>
                    </a:lnTo>
                    <a:lnTo>
                      <a:pt x="46" y="43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69" name="Freeform 563"/>
              <p:cNvSpPr>
                <a:spLocks/>
              </p:cNvSpPr>
              <p:nvPr/>
            </p:nvSpPr>
            <p:spPr bwMode="auto">
              <a:xfrm>
                <a:off x="5399" y="4005"/>
                <a:ext cx="54" cy="46"/>
              </a:xfrm>
              <a:custGeom>
                <a:avLst/>
                <a:gdLst>
                  <a:gd name="T0" fmla="*/ 46 w 54"/>
                  <a:gd name="T1" fmla="*/ 46 h 46"/>
                  <a:gd name="T2" fmla="*/ 54 w 54"/>
                  <a:gd name="T3" fmla="*/ 35 h 46"/>
                  <a:gd name="T4" fmla="*/ 9 w 54"/>
                  <a:gd name="T5" fmla="*/ 0 h 46"/>
                  <a:gd name="T6" fmla="*/ 0 w 54"/>
                  <a:gd name="T7" fmla="*/ 12 h 46"/>
                  <a:gd name="T8" fmla="*/ 46 w 54"/>
                  <a:gd name="T9" fmla="*/ 46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46"/>
                  <a:gd name="T17" fmla="*/ 54 w 54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46">
                    <a:moveTo>
                      <a:pt x="46" y="46"/>
                    </a:moveTo>
                    <a:lnTo>
                      <a:pt x="54" y="35"/>
                    </a:lnTo>
                    <a:lnTo>
                      <a:pt x="9" y="0"/>
                    </a:lnTo>
                    <a:lnTo>
                      <a:pt x="0" y="12"/>
                    </a:lnTo>
                    <a:lnTo>
                      <a:pt x="46" y="4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70" name="Freeform 564"/>
              <p:cNvSpPr>
                <a:spLocks/>
              </p:cNvSpPr>
              <p:nvPr/>
            </p:nvSpPr>
            <p:spPr bwMode="auto">
              <a:xfrm>
                <a:off x="5316" y="3945"/>
                <a:ext cx="57" cy="46"/>
              </a:xfrm>
              <a:custGeom>
                <a:avLst/>
                <a:gdLst>
                  <a:gd name="T0" fmla="*/ 49 w 57"/>
                  <a:gd name="T1" fmla="*/ 46 h 46"/>
                  <a:gd name="T2" fmla="*/ 57 w 57"/>
                  <a:gd name="T3" fmla="*/ 34 h 46"/>
                  <a:gd name="T4" fmla="*/ 8 w 57"/>
                  <a:gd name="T5" fmla="*/ 0 h 46"/>
                  <a:gd name="T6" fmla="*/ 0 w 57"/>
                  <a:gd name="T7" fmla="*/ 11 h 46"/>
                  <a:gd name="T8" fmla="*/ 49 w 57"/>
                  <a:gd name="T9" fmla="*/ 46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6"/>
                  <a:gd name="T17" fmla="*/ 57 w 57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6">
                    <a:moveTo>
                      <a:pt x="49" y="46"/>
                    </a:moveTo>
                    <a:lnTo>
                      <a:pt x="57" y="34"/>
                    </a:lnTo>
                    <a:lnTo>
                      <a:pt x="8" y="0"/>
                    </a:lnTo>
                    <a:lnTo>
                      <a:pt x="0" y="11"/>
                    </a:lnTo>
                    <a:lnTo>
                      <a:pt x="49" y="4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71" name="Freeform 565"/>
              <p:cNvSpPr>
                <a:spLocks/>
              </p:cNvSpPr>
              <p:nvPr/>
            </p:nvSpPr>
            <p:spPr bwMode="auto">
              <a:xfrm>
                <a:off x="5236" y="3888"/>
                <a:ext cx="54" cy="46"/>
              </a:xfrm>
              <a:custGeom>
                <a:avLst/>
                <a:gdLst>
                  <a:gd name="T0" fmla="*/ 45 w 54"/>
                  <a:gd name="T1" fmla="*/ 46 h 46"/>
                  <a:gd name="T2" fmla="*/ 54 w 54"/>
                  <a:gd name="T3" fmla="*/ 34 h 46"/>
                  <a:gd name="T4" fmla="*/ 8 w 54"/>
                  <a:gd name="T5" fmla="*/ 0 h 46"/>
                  <a:gd name="T6" fmla="*/ 0 w 54"/>
                  <a:gd name="T7" fmla="*/ 11 h 46"/>
                  <a:gd name="T8" fmla="*/ 45 w 54"/>
                  <a:gd name="T9" fmla="*/ 46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46"/>
                  <a:gd name="T17" fmla="*/ 54 w 54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46">
                    <a:moveTo>
                      <a:pt x="45" y="46"/>
                    </a:moveTo>
                    <a:lnTo>
                      <a:pt x="54" y="34"/>
                    </a:lnTo>
                    <a:lnTo>
                      <a:pt x="8" y="0"/>
                    </a:lnTo>
                    <a:lnTo>
                      <a:pt x="0" y="11"/>
                    </a:lnTo>
                    <a:lnTo>
                      <a:pt x="45" y="4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72" name="Freeform 566"/>
              <p:cNvSpPr>
                <a:spLocks/>
              </p:cNvSpPr>
              <p:nvPr/>
            </p:nvSpPr>
            <p:spPr bwMode="auto">
              <a:xfrm>
                <a:off x="5155" y="3828"/>
                <a:ext cx="55" cy="45"/>
              </a:xfrm>
              <a:custGeom>
                <a:avLst/>
                <a:gdLst>
                  <a:gd name="T0" fmla="*/ 46 w 55"/>
                  <a:gd name="T1" fmla="*/ 45 h 45"/>
                  <a:gd name="T2" fmla="*/ 55 w 55"/>
                  <a:gd name="T3" fmla="*/ 34 h 45"/>
                  <a:gd name="T4" fmla="*/ 9 w 55"/>
                  <a:gd name="T5" fmla="*/ 0 h 45"/>
                  <a:gd name="T6" fmla="*/ 0 w 55"/>
                  <a:gd name="T7" fmla="*/ 11 h 45"/>
                  <a:gd name="T8" fmla="*/ 46 w 55"/>
                  <a:gd name="T9" fmla="*/ 45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45"/>
                  <a:gd name="T17" fmla="*/ 55 w 5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45">
                    <a:moveTo>
                      <a:pt x="46" y="45"/>
                    </a:moveTo>
                    <a:lnTo>
                      <a:pt x="55" y="34"/>
                    </a:lnTo>
                    <a:lnTo>
                      <a:pt x="9" y="0"/>
                    </a:lnTo>
                    <a:lnTo>
                      <a:pt x="0" y="11"/>
                    </a:lnTo>
                    <a:lnTo>
                      <a:pt x="46" y="45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73" name="Freeform 567"/>
              <p:cNvSpPr>
                <a:spLocks/>
              </p:cNvSpPr>
              <p:nvPr/>
            </p:nvSpPr>
            <p:spPr bwMode="auto">
              <a:xfrm>
                <a:off x="5064" y="3765"/>
                <a:ext cx="106" cy="97"/>
              </a:xfrm>
              <a:custGeom>
                <a:avLst/>
                <a:gdLst>
                  <a:gd name="T0" fmla="*/ 106 w 106"/>
                  <a:gd name="T1" fmla="*/ 17 h 97"/>
                  <a:gd name="T2" fmla="*/ 0 w 106"/>
                  <a:gd name="T3" fmla="*/ 0 h 97"/>
                  <a:gd name="T4" fmla="*/ 48 w 106"/>
                  <a:gd name="T5" fmla="*/ 97 h 97"/>
                  <a:gd name="T6" fmla="*/ 106 w 106"/>
                  <a:gd name="T7" fmla="*/ 17 h 9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97"/>
                  <a:gd name="T14" fmla="*/ 106 w 106"/>
                  <a:gd name="T15" fmla="*/ 97 h 9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97">
                    <a:moveTo>
                      <a:pt x="106" y="17"/>
                    </a:moveTo>
                    <a:lnTo>
                      <a:pt x="0" y="0"/>
                    </a:lnTo>
                    <a:lnTo>
                      <a:pt x="48" y="97"/>
                    </a:lnTo>
                    <a:lnTo>
                      <a:pt x="106" y="17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645" name="Rectangle 568"/>
            <p:cNvSpPr>
              <a:spLocks noChangeArrowheads="1"/>
            </p:cNvSpPr>
            <p:nvPr/>
          </p:nvSpPr>
          <p:spPr bwMode="auto">
            <a:xfrm>
              <a:off x="1111" y="1491"/>
              <a:ext cx="541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646" name="Rectangle 569"/>
            <p:cNvSpPr>
              <a:spLocks noChangeArrowheads="1"/>
            </p:cNvSpPr>
            <p:nvPr/>
          </p:nvSpPr>
          <p:spPr bwMode="auto">
            <a:xfrm>
              <a:off x="1262" y="1519"/>
              <a:ext cx="25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aves</a:t>
              </a:r>
              <a:endParaRPr lang="pt-PT" altLang="pt-PT" sz="1400">
                <a:latin typeface="Times New Roman" pitchFamily="18" charset="0"/>
              </a:endParaRPr>
            </a:p>
          </p:txBody>
        </p:sp>
        <p:grpSp>
          <p:nvGrpSpPr>
            <p:cNvPr id="17647" name="Group 570"/>
            <p:cNvGrpSpPr>
              <a:grpSpLocks/>
            </p:cNvGrpSpPr>
            <p:nvPr/>
          </p:nvGrpSpPr>
          <p:grpSpPr bwMode="auto">
            <a:xfrm>
              <a:off x="1191" y="1651"/>
              <a:ext cx="171" cy="289"/>
              <a:chOff x="1405" y="2375"/>
              <a:chExt cx="232" cy="358"/>
            </a:xfrm>
          </p:grpSpPr>
          <p:sp>
            <p:nvSpPr>
              <p:cNvPr id="17665" name="Freeform 571"/>
              <p:cNvSpPr>
                <a:spLocks/>
              </p:cNvSpPr>
              <p:nvPr/>
            </p:nvSpPr>
            <p:spPr bwMode="auto">
              <a:xfrm>
                <a:off x="1454" y="2375"/>
                <a:ext cx="183" cy="258"/>
              </a:xfrm>
              <a:custGeom>
                <a:avLst/>
                <a:gdLst>
                  <a:gd name="T0" fmla="*/ 0 w 183"/>
                  <a:gd name="T1" fmla="*/ 258 h 258"/>
                  <a:gd name="T2" fmla="*/ 11 w 183"/>
                  <a:gd name="T3" fmla="*/ 203 h 258"/>
                  <a:gd name="T4" fmla="*/ 25 w 183"/>
                  <a:gd name="T5" fmla="*/ 155 h 258"/>
                  <a:gd name="T6" fmla="*/ 46 w 183"/>
                  <a:gd name="T7" fmla="*/ 112 h 258"/>
                  <a:gd name="T8" fmla="*/ 66 w 183"/>
                  <a:gd name="T9" fmla="*/ 75 h 258"/>
                  <a:gd name="T10" fmla="*/ 91 w 183"/>
                  <a:gd name="T11" fmla="*/ 43 h 258"/>
                  <a:gd name="T12" fmla="*/ 120 w 183"/>
                  <a:gd name="T13" fmla="*/ 20 h 258"/>
                  <a:gd name="T14" fmla="*/ 152 w 183"/>
                  <a:gd name="T15" fmla="*/ 6 h 258"/>
                  <a:gd name="T16" fmla="*/ 183 w 183"/>
                  <a:gd name="T17" fmla="*/ 0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3"/>
                  <a:gd name="T28" fmla="*/ 0 h 258"/>
                  <a:gd name="T29" fmla="*/ 183 w 183"/>
                  <a:gd name="T30" fmla="*/ 258 h 2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3" h="258">
                    <a:moveTo>
                      <a:pt x="0" y="258"/>
                    </a:moveTo>
                    <a:lnTo>
                      <a:pt x="11" y="203"/>
                    </a:lnTo>
                    <a:lnTo>
                      <a:pt x="25" y="155"/>
                    </a:lnTo>
                    <a:lnTo>
                      <a:pt x="46" y="112"/>
                    </a:lnTo>
                    <a:lnTo>
                      <a:pt x="66" y="75"/>
                    </a:lnTo>
                    <a:lnTo>
                      <a:pt x="91" y="43"/>
                    </a:lnTo>
                    <a:lnTo>
                      <a:pt x="120" y="20"/>
                    </a:lnTo>
                    <a:lnTo>
                      <a:pt x="152" y="6"/>
                    </a:lnTo>
                    <a:lnTo>
                      <a:pt x="183" y="0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66" name="Freeform 572"/>
              <p:cNvSpPr>
                <a:spLocks/>
              </p:cNvSpPr>
              <p:nvPr/>
            </p:nvSpPr>
            <p:spPr bwMode="auto">
              <a:xfrm>
                <a:off x="1405" y="2633"/>
                <a:ext cx="100" cy="100"/>
              </a:xfrm>
              <a:custGeom>
                <a:avLst/>
                <a:gdLst>
                  <a:gd name="T0" fmla="*/ 0 w 100"/>
                  <a:gd name="T1" fmla="*/ 0 h 100"/>
                  <a:gd name="T2" fmla="*/ 46 w 100"/>
                  <a:gd name="T3" fmla="*/ 100 h 100"/>
                  <a:gd name="T4" fmla="*/ 100 w 100"/>
                  <a:gd name="T5" fmla="*/ 6 h 100"/>
                  <a:gd name="T6" fmla="*/ 0 w 100"/>
                  <a:gd name="T7" fmla="*/ 0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00"/>
                  <a:gd name="T14" fmla="*/ 100 w 100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00">
                    <a:moveTo>
                      <a:pt x="0" y="0"/>
                    </a:moveTo>
                    <a:lnTo>
                      <a:pt x="46" y="100"/>
                    </a:lnTo>
                    <a:lnTo>
                      <a:pt x="10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7648" name="Rectangle 574"/>
            <p:cNvSpPr>
              <a:spLocks noChangeArrowheads="1"/>
            </p:cNvSpPr>
            <p:nvPr/>
          </p:nvSpPr>
          <p:spPr bwMode="auto">
            <a:xfrm>
              <a:off x="4188" y="3451"/>
              <a:ext cx="1041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pt-PT" altLang="pt-PT"/>
            </a:p>
          </p:txBody>
        </p:sp>
        <p:sp>
          <p:nvSpPr>
            <p:cNvPr id="17649" name="Rectangle 575"/>
            <p:cNvSpPr>
              <a:spLocks noChangeArrowheads="1"/>
            </p:cNvSpPr>
            <p:nvPr/>
          </p:nvSpPr>
          <p:spPr bwMode="auto">
            <a:xfrm>
              <a:off x="4679" y="3750"/>
              <a:ext cx="786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Processo de</a:t>
              </a:r>
            </a:p>
            <a:p>
              <a:pPr algn="ctr" eaLnBrk="1" hangingPunct="1"/>
              <a:r>
                <a:rPr lang="pt-PT" altLang="pt-PT" sz="1400" b="1">
                  <a:solidFill>
                    <a:srgbClr val="000000"/>
                  </a:solidFill>
                  <a:latin typeface="Tahoma" pitchFamily="34" charset="0"/>
                </a:rPr>
                <a:t>multiplicação </a:t>
              </a:r>
              <a:endParaRPr lang="pt-PT" altLang="pt-PT" sz="1400">
                <a:latin typeface="Times New Roman" pitchFamily="18" charset="0"/>
              </a:endParaRPr>
            </a:p>
          </p:txBody>
        </p:sp>
        <p:grpSp>
          <p:nvGrpSpPr>
            <p:cNvPr id="17650" name="Group 578"/>
            <p:cNvGrpSpPr>
              <a:grpSpLocks/>
            </p:cNvGrpSpPr>
            <p:nvPr/>
          </p:nvGrpSpPr>
          <p:grpSpPr bwMode="auto">
            <a:xfrm>
              <a:off x="3577" y="2769"/>
              <a:ext cx="255" cy="233"/>
              <a:chOff x="4656" y="3759"/>
              <a:chExt cx="347" cy="289"/>
            </a:xfrm>
          </p:grpSpPr>
          <p:sp>
            <p:nvSpPr>
              <p:cNvPr id="17662" name="Freeform 579"/>
              <p:cNvSpPr>
                <a:spLocks/>
              </p:cNvSpPr>
              <p:nvPr/>
            </p:nvSpPr>
            <p:spPr bwMode="auto">
              <a:xfrm>
                <a:off x="4685" y="3830"/>
                <a:ext cx="290" cy="218"/>
              </a:xfrm>
              <a:custGeom>
                <a:avLst/>
                <a:gdLst>
                  <a:gd name="T0" fmla="*/ 14 w 290"/>
                  <a:gd name="T1" fmla="*/ 0 h 218"/>
                  <a:gd name="T2" fmla="*/ 14 w 290"/>
                  <a:gd name="T3" fmla="*/ 0 h 218"/>
                  <a:gd name="T4" fmla="*/ 14 w 290"/>
                  <a:gd name="T5" fmla="*/ 0 h 218"/>
                  <a:gd name="T6" fmla="*/ 14 w 290"/>
                  <a:gd name="T7" fmla="*/ 0 h 218"/>
                  <a:gd name="T8" fmla="*/ 14 w 290"/>
                  <a:gd name="T9" fmla="*/ 0 h 218"/>
                  <a:gd name="T10" fmla="*/ 14 w 290"/>
                  <a:gd name="T11" fmla="*/ 0 h 218"/>
                  <a:gd name="T12" fmla="*/ 14 w 290"/>
                  <a:gd name="T13" fmla="*/ 0 h 218"/>
                  <a:gd name="T14" fmla="*/ 14 w 290"/>
                  <a:gd name="T15" fmla="*/ 0 h 218"/>
                  <a:gd name="T16" fmla="*/ 14 w 290"/>
                  <a:gd name="T17" fmla="*/ 0 h 218"/>
                  <a:gd name="T18" fmla="*/ 6 w 290"/>
                  <a:gd name="T19" fmla="*/ 15 h 218"/>
                  <a:gd name="T20" fmla="*/ 3 w 290"/>
                  <a:gd name="T21" fmla="*/ 29 h 218"/>
                  <a:gd name="T22" fmla="*/ 0 w 290"/>
                  <a:gd name="T23" fmla="*/ 41 h 218"/>
                  <a:gd name="T24" fmla="*/ 0 w 290"/>
                  <a:gd name="T25" fmla="*/ 55 h 218"/>
                  <a:gd name="T26" fmla="*/ 0 w 290"/>
                  <a:gd name="T27" fmla="*/ 69 h 218"/>
                  <a:gd name="T28" fmla="*/ 0 w 290"/>
                  <a:gd name="T29" fmla="*/ 81 h 218"/>
                  <a:gd name="T30" fmla="*/ 3 w 290"/>
                  <a:gd name="T31" fmla="*/ 95 h 218"/>
                  <a:gd name="T32" fmla="*/ 6 w 290"/>
                  <a:gd name="T33" fmla="*/ 109 h 218"/>
                  <a:gd name="T34" fmla="*/ 9 w 290"/>
                  <a:gd name="T35" fmla="*/ 121 h 218"/>
                  <a:gd name="T36" fmla="*/ 14 w 290"/>
                  <a:gd name="T37" fmla="*/ 135 h 218"/>
                  <a:gd name="T38" fmla="*/ 20 w 290"/>
                  <a:gd name="T39" fmla="*/ 144 h 218"/>
                  <a:gd name="T40" fmla="*/ 29 w 290"/>
                  <a:gd name="T41" fmla="*/ 155 h 218"/>
                  <a:gd name="T42" fmla="*/ 34 w 290"/>
                  <a:gd name="T43" fmla="*/ 169 h 218"/>
                  <a:gd name="T44" fmla="*/ 46 w 290"/>
                  <a:gd name="T45" fmla="*/ 178 h 218"/>
                  <a:gd name="T46" fmla="*/ 55 w 290"/>
                  <a:gd name="T47" fmla="*/ 187 h 218"/>
                  <a:gd name="T48" fmla="*/ 63 w 290"/>
                  <a:gd name="T49" fmla="*/ 195 h 218"/>
                  <a:gd name="T50" fmla="*/ 75 w 290"/>
                  <a:gd name="T51" fmla="*/ 201 h 218"/>
                  <a:gd name="T52" fmla="*/ 89 w 290"/>
                  <a:gd name="T53" fmla="*/ 207 h 218"/>
                  <a:gd name="T54" fmla="*/ 98 w 290"/>
                  <a:gd name="T55" fmla="*/ 210 h 218"/>
                  <a:gd name="T56" fmla="*/ 112 w 290"/>
                  <a:gd name="T57" fmla="*/ 215 h 218"/>
                  <a:gd name="T58" fmla="*/ 123 w 290"/>
                  <a:gd name="T59" fmla="*/ 215 h 218"/>
                  <a:gd name="T60" fmla="*/ 135 w 290"/>
                  <a:gd name="T61" fmla="*/ 218 h 218"/>
                  <a:gd name="T62" fmla="*/ 149 w 290"/>
                  <a:gd name="T63" fmla="*/ 218 h 218"/>
                  <a:gd name="T64" fmla="*/ 161 w 290"/>
                  <a:gd name="T65" fmla="*/ 215 h 218"/>
                  <a:gd name="T66" fmla="*/ 175 w 290"/>
                  <a:gd name="T67" fmla="*/ 215 h 218"/>
                  <a:gd name="T68" fmla="*/ 186 w 290"/>
                  <a:gd name="T69" fmla="*/ 210 h 218"/>
                  <a:gd name="T70" fmla="*/ 198 w 290"/>
                  <a:gd name="T71" fmla="*/ 207 h 218"/>
                  <a:gd name="T72" fmla="*/ 209 w 290"/>
                  <a:gd name="T73" fmla="*/ 201 h 218"/>
                  <a:gd name="T74" fmla="*/ 221 w 290"/>
                  <a:gd name="T75" fmla="*/ 195 h 218"/>
                  <a:gd name="T76" fmla="*/ 232 w 290"/>
                  <a:gd name="T77" fmla="*/ 187 h 218"/>
                  <a:gd name="T78" fmla="*/ 241 w 290"/>
                  <a:gd name="T79" fmla="*/ 178 h 218"/>
                  <a:gd name="T80" fmla="*/ 249 w 290"/>
                  <a:gd name="T81" fmla="*/ 169 h 218"/>
                  <a:gd name="T82" fmla="*/ 258 w 290"/>
                  <a:gd name="T83" fmla="*/ 158 h 218"/>
                  <a:gd name="T84" fmla="*/ 267 w 290"/>
                  <a:gd name="T85" fmla="*/ 147 h 218"/>
                  <a:gd name="T86" fmla="*/ 272 w 290"/>
                  <a:gd name="T87" fmla="*/ 135 h 218"/>
                  <a:gd name="T88" fmla="*/ 278 w 290"/>
                  <a:gd name="T89" fmla="*/ 124 h 218"/>
                  <a:gd name="T90" fmla="*/ 281 w 290"/>
                  <a:gd name="T91" fmla="*/ 109 h 218"/>
                  <a:gd name="T92" fmla="*/ 284 w 290"/>
                  <a:gd name="T93" fmla="*/ 98 h 218"/>
                  <a:gd name="T94" fmla="*/ 287 w 290"/>
                  <a:gd name="T95" fmla="*/ 84 h 218"/>
                  <a:gd name="T96" fmla="*/ 290 w 290"/>
                  <a:gd name="T97" fmla="*/ 72 h 218"/>
                  <a:gd name="T98" fmla="*/ 290 w 290"/>
                  <a:gd name="T99" fmla="*/ 58 h 218"/>
                  <a:gd name="T100" fmla="*/ 287 w 290"/>
                  <a:gd name="T101" fmla="*/ 43 h 218"/>
                  <a:gd name="T102" fmla="*/ 287 w 290"/>
                  <a:gd name="T103" fmla="*/ 32 h 218"/>
                  <a:gd name="T104" fmla="*/ 284 w 290"/>
                  <a:gd name="T105" fmla="*/ 18 h 218"/>
                  <a:gd name="T106" fmla="*/ 278 w 290"/>
                  <a:gd name="T107" fmla="*/ 6 h 218"/>
                  <a:gd name="T108" fmla="*/ 272 w 290"/>
                  <a:gd name="T109" fmla="*/ 0 h 218"/>
                  <a:gd name="T110" fmla="*/ 272 w 290"/>
                  <a:gd name="T111" fmla="*/ 0 h 218"/>
                  <a:gd name="T112" fmla="*/ 272 w 290"/>
                  <a:gd name="T113" fmla="*/ 0 h 218"/>
                  <a:gd name="T114" fmla="*/ 272 w 290"/>
                  <a:gd name="T115" fmla="*/ 0 h 218"/>
                  <a:gd name="T116" fmla="*/ 272 w 290"/>
                  <a:gd name="T117" fmla="*/ 0 h 218"/>
                  <a:gd name="T118" fmla="*/ 272 w 290"/>
                  <a:gd name="T119" fmla="*/ 0 h 218"/>
                  <a:gd name="T120" fmla="*/ 272 w 290"/>
                  <a:gd name="T121" fmla="*/ 0 h 218"/>
                  <a:gd name="T122" fmla="*/ 272 w 290"/>
                  <a:gd name="T123" fmla="*/ 0 h 21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90"/>
                  <a:gd name="T187" fmla="*/ 0 h 218"/>
                  <a:gd name="T188" fmla="*/ 290 w 290"/>
                  <a:gd name="T189" fmla="*/ 218 h 21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90" h="218">
                    <a:moveTo>
                      <a:pt x="14" y="0"/>
                    </a:moveTo>
                    <a:lnTo>
                      <a:pt x="14" y="0"/>
                    </a:lnTo>
                    <a:lnTo>
                      <a:pt x="6" y="15"/>
                    </a:lnTo>
                    <a:lnTo>
                      <a:pt x="3" y="29"/>
                    </a:lnTo>
                    <a:lnTo>
                      <a:pt x="0" y="41"/>
                    </a:lnTo>
                    <a:lnTo>
                      <a:pt x="0" y="55"/>
                    </a:lnTo>
                    <a:lnTo>
                      <a:pt x="0" y="69"/>
                    </a:lnTo>
                    <a:lnTo>
                      <a:pt x="0" y="81"/>
                    </a:lnTo>
                    <a:lnTo>
                      <a:pt x="3" y="95"/>
                    </a:lnTo>
                    <a:lnTo>
                      <a:pt x="6" y="109"/>
                    </a:lnTo>
                    <a:lnTo>
                      <a:pt x="9" y="121"/>
                    </a:lnTo>
                    <a:lnTo>
                      <a:pt x="14" y="135"/>
                    </a:lnTo>
                    <a:lnTo>
                      <a:pt x="20" y="144"/>
                    </a:lnTo>
                    <a:lnTo>
                      <a:pt x="29" y="155"/>
                    </a:lnTo>
                    <a:lnTo>
                      <a:pt x="34" y="169"/>
                    </a:lnTo>
                    <a:lnTo>
                      <a:pt x="46" y="178"/>
                    </a:lnTo>
                    <a:lnTo>
                      <a:pt x="55" y="187"/>
                    </a:lnTo>
                    <a:lnTo>
                      <a:pt x="63" y="195"/>
                    </a:lnTo>
                    <a:lnTo>
                      <a:pt x="75" y="201"/>
                    </a:lnTo>
                    <a:lnTo>
                      <a:pt x="89" y="207"/>
                    </a:lnTo>
                    <a:lnTo>
                      <a:pt x="98" y="210"/>
                    </a:lnTo>
                    <a:lnTo>
                      <a:pt x="112" y="215"/>
                    </a:lnTo>
                    <a:lnTo>
                      <a:pt x="123" y="215"/>
                    </a:lnTo>
                    <a:lnTo>
                      <a:pt x="135" y="218"/>
                    </a:lnTo>
                    <a:lnTo>
                      <a:pt x="149" y="218"/>
                    </a:lnTo>
                    <a:lnTo>
                      <a:pt x="161" y="215"/>
                    </a:lnTo>
                    <a:lnTo>
                      <a:pt x="175" y="215"/>
                    </a:lnTo>
                    <a:lnTo>
                      <a:pt x="186" y="210"/>
                    </a:lnTo>
                    <a:lnTo>
                      <a:pt x="198" y="207"/>
                    </a:lnTo>
                    <a:lnTo>
                      <a:pt x="209" y="201"/>
                    </a:lnTo>
                    <a:lnTo>
                      <a:pt x="221" y="195"/>
                    </a:lnTo>
                    <a:lnTo>
                      <a:pt x="232" y="187"/>
                    </a:lnTo>
                    <a:lnTo>
                      <a:pt x="241" y="178"/>
                    </a:lnTo>
                    <a:lnTo>
                      <a:pt x="249" y="169"/>
                    </a:lnTo>
                    <a:lnTo>
                      <a:pt x="258" y="158"/>
                    </a:lnTo>
                    <a:lnTo>
                      <a:pt x="267" y="147"/>
                    </a:lnTo>
                    <a:lnTo>
                      <a:pt x="272" y="135"/>
                    </a:lnTo>
                    <a:lnTo>
                      <a:pt x="278" y="124"/>
                    </a:lnTo>
                    <a:lnTo>
                      <a:pt x="281" y="109"/>
                    </a:lnTo>
                    <a:lnTo>
                      <a:pt x="284" y="98"/>
                    </a:lnTo>
                    <a:lnTo>
                      <a:pt x="287" y="84"/>
                    </a:lnTo>
                    <a:lnTo>
                      <a:pt x="290" y="72"/>
                    </a:lnTo>
                    <a:lnTo>
                      <a:pt x="290" y="58"/>
                    </a:lnTo>
                    <a:lnTo>
                      <a:pt x="287" y="43"/>
                    </a:lnTo>
                    <a:lnTo>
                      <a:pt x="287" y="32"/>
                    </a:lnTo>
                    <a:lnTo>
                      <a:pt x="284" y="18"/>
                    </a:lnTo>
                    <a:lnTo>
                      <a:pt x="278" y="6"/>
                    </a:lnTo>
                    <a:lnTo>
                      <a:pt x="272" y="0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63" name="Freeform 580"/>
              <p:cNvSpPr>
                <a:spLocks/>
              </p:cNvSpPr>
              <p:nvPr/>
            </p:nvSpPr>
            <p:spPr bwMode="auto">
              <a:xfrm>
                <a:off x="4656" y="3759"/>
                <a:ext cx="98" cy="109"/>
              </a:xfrm>
              <a:custGeom>
                <a:avLst/>
                <a:gdLst>
                  <a:gd name="T0" fmla="*/ 78 w 98"/>
                  <a:gd name="T1" fmla="*/ 109 h 109"/>
                  <a:gd name="T2" fmla="*/ 98 w 98"/>
                  <a:gd name="T3" fmla="*/ 0 h 109"/>
                  <a:gd name="T4" fmla="*/ 0 w 98"/>
                  <a:gd name="T5" fmla="*/ 49 h 109"/>
                  <a:gd name="T6" fmla="*/ 78 w 98"/>
                  <a:gd name="T7" fmla="*/ 109 h 1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109"/>
                  <a:gd name="T14" fmla="*/ 98 w 98"/>
                  <a:gd name="T15" fmla="*/ 109 h 1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109">
                    <a:moveTo>
                      <a:pt x="78" y="109"/>
                    </a:moveTo>
                    <a:lnTo>
                      <a:pt x="98" y="0"/>
                    </a:lnTo>
                    <a:lnTo>
                      <a:pt x="0" y="49"/>
                    </a:lnTo>
                    <a:lnTo>
                      <a:pt x="78" y="10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64" name="Freeform 581"/>
              <p:cNvSpPr>
                <a:spLocks/>
              </p:cNvSpPr>
              <p:nvPr/>
            </p:nvSpPr>
            <p:spPr bwMode="auto">
              <a:xfrm>
                <a:off x="4903" y="3759"/>
                <a:ext cx="100" cy="109"/>
              </a:xfrm>
              <a:custGeom>
                <a:avLst/>
                <a:gdLst>
                  <a:gd name="T0" fmla="*/ 100 w 100"/>
                  <a:gd name="T1" fmla="*/ 49 h 109"/>
                  <a:gd name="T2" fmla="*/ 0 w 100"/>
                  <a:gd name="T3" fmla="*/ 0 h 109"/>
                  <a:gd name="T4" fmla="*/ 23 w 100"/>
                  <a:gd name="T5" fmla="*/ 109 h 109"/>
                  <a:gd name="T6" fmla="*/ 100 w 100"/>
                  <a:gd name="T7" fmla="*/ 49 h 1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09"/>
                  <a:gd name="T14" fmla="*/ 100 w 100"/>
                  <a:gd name="T15" fmla="*/ 109 h 1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09">
                    <a:moveTo>
                      <a:pt x="100" y="49"/>
                    </a:moveTo>
                    <a:lnTo>
                      <a:pt x="0" y="0"/>
                    </a:lnTo>
                    <a:lnTo>
                      <a:pt x="23" y="109"/>
                    </a:lnTo>
                    <a:lnTo>
                      <a:pt x="100" y="4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651" name="Group 582"/>
            <p:cNvGrpSpPr>
              <a:grpSpLocks/>
            </p:cNvGrpSpPr>
            <p:nvPr/>
          </p:nvGrpSpPr>
          <p:grpSpPr bwMode="auto">
            <a:xfrm>
              <a:off x="2921" y="2759"/>
              <a:ext cx="255" cy="234"/>
              <a:chOff x="3762" y="3747"/>
              <a:chExt cx="347" cy="290"/>
            </a:xfrm>
          </p:grpSpPr>
          <p:sp>
            <p:nvSpPr>
              <p:cNvPr id="17659" name="Freeform 583"/>
              <p:cNvSpPr>
                <a:spLocks/>
              </p:cNvSpPr>
              <p:nvPr/>
            </p:nvSpPr>
            <p:spPr bwMode="auto">
              <a:xfrm>
                <a:off x="3788" y="3816"/>
                <a:ext cx="289" cy="221"/>
              </a:xfrm>
              <a:custGeom>
                <a:avLst/>
                <a:gdLst>
                  <a:gd name="T0" fmla="*/ 17 w 289"/>
                  <a:gd name="T1" fmla="*/ 0 h 221"/>
                  <a:gd name="T2" fmla="*/ 17 w 289"/>
                  <a:gd name="T3" fmla="*/ 0 h 221"/>
                  <a:gd name="T4" fmla="*/ 17 w 289"/>
                  <a:gd name="T5" fmla="*/ 0 h 221"/>
                  <a:gd name="T6" fmla="*/ 17 w 289"/>
                  <a:gd name="T7" fmla="*/ 0 h 221"/>
                  <a:gd name="T8" fmla="*/ 17 w 289"/>
                  <a:gd name="T9" fmla="*/ 0 h 221"/>
                  <a:gd name="T10" fmla="*/ 17 w 289"/>
                  <a:gd name="T11" fmla="*/ 0 h 221"/>
                  <a:gd name="T12" fmla="*/ 17 w 289"/>
                  <a:gd name="T13" fmla="*/ 0 h 221"/>
                  <a:gd name="T14" fmla="*/ 17 w 289"/>
                  <a:gd name="T15" fmla="*/ 0 h 221"/>
                  <a:gd name="T16" fmla="*/ 17 w 289"/>
                  <a:gd name="T17" fmla="*/ 0 h 221"/>
                  <a:gd name="T18" fmla="*/ 5 w 289"/>
                  <a:gd name="T19" fmla="*/ 17 h 221"/>
                  <a:gd name="T20" fmla="*/ 2 w 289"/>
                  <a:gd name="T21" fmla="*/ 32 h 221"/>
                  <a:gd name="T22" fmla="*/ 0 w 289"/>
                  <a:gd name="T23" fmla="*/ 43 h 221"/>
                  <a:gd name="T24" fmla="*/ 0 w 289"/>
                  <a:gd name="T25" fmla="*/ 57 h 221"/>
                  <a:gd name="T26" fmla="*/ 0 w 289"/>
                  <a:gd name="T27" fmla="*/ 72 h 221"/>
                  <a:gd name="T28" fmla="*/ 0 w 289"/>
                  <a:gd name="T29" fmla="*/ 83 h 221"/>
                  <a:gd name="T30" fmla="*/ 2 w 289"/>
                  <a:gd name="T31" fmla="*/ 98 h 221"/>
                  <a:gd name="T32" fmla="*/ 5 w 289"/>
                  <a:gd name="T33" fmla="*/ 112 h 221"/>
                  <a:gd name="T34" fmla="*/ 11 w 289"/>
                  <a:gd name="T35" fmla="*/ 123 h 221"/>
                  <a:gd name="T36" fmla="*/ 14 w 289"/>
                  <a:gd name="T37" fmla="*/ 138 h 221"/>
                  <a:gd name="T38" fmla="*/ 20 w 289"/>
                  <a:gd name="T39" fmla="*/ 149 h 221"/>
                  <a:gd name="T40" fmla="*/ 28 w 289"/>
                  <a:gd name="T41" fmla="*/ 158 h 221"/>
                  <a:gd name="T42" fmla="*/ 37 w 289"/>
                  <a:gd name="T43" fmla="*/ 172 h 221"/>
                  <a:gd name="T44" fmla="*/ 45 w 289"/>
                  <a:gd name="T45" fmla="*/ 181 h 221"/>
                  <a:gd name="T46" fmla="*/ 57 w 289"/>
                  <a:gd name="T47" fmla="*/ 189 h 221"/>
                  <a:gd name="T48" fmla="*/ 66 w 289"/>
                  <a:gd name="T49" fmla="*/ 198 h 221"/>
                  <a:gd name="T50" fmla="*/ 77 w 289"/>
                  <a:gd name="T51" fmla="*/ 204 h 221"/>
                  <a:gd name="T52" fmla="*/ 88 w 289"/>
                  <a:gd name="T53" fmla="*/ 209 h 221"/>
                  <a:gd name="T54" fmla="*/ 100 w 289"/>
                  <a:gd name="T55" fmla="*/ 215 h 221"/>
                  <a:gd name="T56" fmla="*/ 111 w 289"/>
                  <a:gd name="T57" fmla="*/ 218 h 221"/>
                  <a:gd name="T58" fmla="*/ 126 w 289"/>
                  <a:gd name="T59" fmla="*/ 218 h 221"/>
                  <a:gd name="T60" fmla="*/ 137 w 289"/>
                  <a:gd name="T61" fmla="*/ 221 h 221"/>
                  <a:gd name="T62" fmla="*/ 149 w 289"/>
                  <a:gd name="T63" fmla="*/ 221 h 221"/>
                  <a:gd name="T64" fmla="*/ 163 w 289"/>
                  <a:gd name="T65" fmla="*/ 218 h 221"/>
                  <a:gd name="T66" fmla="*/ 174 w 289"/>
                  <a:gd name="T67" fmla="*/ 218 h 221"/>
                  <a:gd name="T68" fmla="*/ 186 w 289"/>
                  <a:gd name="T69" fmla="*/ 215 h 221"/>
                  <a:gd name="T70" fmla="*/ 200 w 289"/>
                  <a:gd name="T71" fmla="*/ 209 h 221"/>
                  <a:gd name="T72" fmla="*/ 212 w 289"/>
                  <a:gd name="T73" fmla="*/ 204 h 221"/>
                  <a:gd name="T74" fmla="*/ 220 w 289"/>
                  <a:gd name="T75" fmla="*/ 198 h 221"/>
                  <a:gd name="T76" fmla="*/ 232 w 289"/>
                  <a:gd name="T77" fmla="*/ 189 h 221"/>
                  <a:gd name="T78" fmla="*/ 243 w 289"/>
                  <a:gd name="T79" fmla="*/ 181 h 221"/>
                  <a:gd name="T80" fmla="*/ 252 w 289"/>
                  <a:gd name="T81" fmla="*/ 172 h 221"/>
                  <a:gd name="T82" fmla="*/ 261 w 289"/>
                  <a:gd name="T83" fmla="*/ 161 h 221"/>
                  <a:gd name="T84" fmla="*/ 266 w 289"/>
                  <a:gd name="T85" fmla="*/ 149 h 221"/>
                  <a:gd name="T86" fmla="*/ 272 w 289"/>
                  <a:gd name="T87" fmla="*/ 138 h 221"/>
                  <a:gd name="T88" fmla="*/ 278 w 289"/>
                  <a:gd name="T89" fmla="*/ 126 h 221"/>
                  <a:gd name="T90" fmla="*/ 283 w 289"/>
                  <a:gd name="T91" fmla="*/ 112 h 221"/>
                  <a:gd name="T92" fmla="*/ 286 w 289"/>
                  <a:gd name="T93" fmla="*/ 100 h 221"/>
                  <a:gd name="T94" fmla="*/ 289 w 289"/>
                  <a:gd name="T95" fmla="*/ 86 h 221"/>
                  <a:gd name="T96" fmla="*/ 289 w 289"/>
                  <a:gd name="T97" fmla="*/ 75 h 221"/>
                  <a:gd name="T98" fmla="*/ 289 w 289"/>
                  <a:gd name="T99" fmla="*/ 60 h 221"/>
                  <a:gd name="T100" fmla="*/ 289 w 289"/>
                  <a:gd name="T101" fmla="*/ 46 h 221"/>
                  <a:gd name="T102" fmla="*/ 286 w 289"/>
                  <a:gd name="T103" fmla="*/ 34 h 221"/>
                  <a:gd name="T104" fmla="*/ 283 w 289"/>
                  <a:gd name="T105" fmla="*/ 20 h 221"/>
                  <a:gd name="T106" fmla="*/ 272 w 289"/>
                  <a:gd name="T107" fmla="*/ 3 h 221"/>
                  <a:gd name="T108" fmla="*/ 272 w 289"/>
                  <a:gd name="T109" fmla="*/ 3 h 221"/>
                  <a:gd name="T110" fmla="*/ 272 w 289"/>
                  <a:gd name="T111" fmla="*/ 3 h 221"/>
                  <a:gd name="T112" fmla="*/ 272 w 289"/>
                  <a:gd name="T113" fmla="*/ 3 h 221"/>
                  <a:gd name="T114" fmla="*/ 272 w 289"/>
                  <a:gd name="T115" fmla="*/ 3 h 221"/>
                  <a:gd name="T116" fmla="*/ 272 w 289"/>
                  <a:gd name="T117" fmla="*/ 3 h 221"/>
                  <a:gd name="T118" fmla="*/ 272 w 289"/>
                  <a:gd name="T119" fmla="*/ 3 h 221"/>
                  <a:gd name="T120" fmla="*/ 272 w 289"/>
                  <a:gd name="T121" fmla="*/ 3 h 221"/>
                  <a:gd name="T122" fmla="*/ 272 w 289"/>
                  <a:gd name="T123" fmla="*/ 3 h 22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89"/>
                  <a:gd name="T187" fmla="*/ 0 h 221"/>
                  <a:gd name="T188" fmla="*/ 289 w 289"/>
                  <a:gd name="T189" fmla="*/ 221 h 22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89" h="221">
                    <a:moveTo>
                      <a:pt x="17" y="0"/>
                    </a:moveTo>
                    <a:lnTo>
                      <a:pt x="17" y="0"/>
                    </a:lnTo>
                    <a:lnTo>
                      <a:pt x="5" y="17"/>
                    </a:lnTo>
                    <a:lnTo>
                      <a:pt x="2" y="32"/>
                    </a:lnTo>
                    <a:lnTo>
                      <a:pt x="0" y="43"/>
                    </a:lnTo>
                    <a:lnTo>
                      <a:pt x="0" y="57"/>
                    </a:lnTo>
                    <a:lnTo>
                      <a:pt x="0" y="72"/>
                    </a:lnTo>
                    <a:lnTo>
                      <a:pt x="0" y="83"/>
                    </a:lnTo>
                    <a:lnTo>
                      <a:pt x="2" y="98"/>
                    </a:lnTo>
                    <a:lnTo>
                      <a:pt x="5" y="112"/>
                    </a:lnTo>
                    <a:lnTo>
                      <a:pt x="11" y="123"/>
                    </a:lnTo>
                    <a:lnTo>
                      <a:pt x="14" y="138"/>
                    </a:lnTo>
                    <a:lnTo>
                      <a:pt x="20" y="149"/>
                    </a:lnTo>
                    <a:lnTo>
                      <a:pt x="28" y="158"/>
                    </a:lnTo>
                    <a:lnTo>
                      <a:pt x="37" y="172"/>
                    </a:lnTo>
                    <a:lnTo>
                      <a:pt x="45" y="181"/>
                    </a:lnTo>
                    <a:lnTo>
                      <a:pt x="57" y="189"/>
                    </a:lnTo>
                    <a:lnTo>
                      <a:pt x="66" y="198"/>
                    </a:lnTo>
                    <a:lnTo>
                      <a:pt x="77" y="204"/>
                    </a:lnTo>
                    <a:lnTo>
                      <a:pt x="88" y="209"/>
                    </a:lnTo>
                    <a:lnTo>
                      <a:pt x="100" y="215"/>
                    </a:lnTo>
                    <a:lnTo>
                      <a:pt x="111" y="218"/>
                    </a:lnTo>
                    <a:lnTo>
                      <a:pt x="126" y="218"/>
                    </a:lnTo>
                    <a:lnTo>
                      <a:pt x="137" y="221"/>
                    </a:lnTo>
                    <a:lnTo>
                      <a:pt x="149" y="221"/>
                    </a:lnTo>
                    <a:lnTo>
                      <a:pt x="163" y="218"/>
                    </a:lnTo>
                    <a:lnTo>
                      <a:pt x="174" y="218"/>
                    </a:lnTo>
                    <a:lnTo>
                      <a:pt x="186" y="215"/>
                    </a:lnTo>
                    <a:lnTo>
                      <a:pt x="200" y="209"/>
                    </a:lnTo>
                    <a:lnTo>
                      <a:pt x="212" y="204"/>
                    </a:lnTo>
                    <a:lnTo>
                      <a:pt x="220" y="198"/>
                    </a:lnTo>
                    <a:lnTo>
                      <a:pt x="232" y="189"/>
                    </a:lnTo>
                    <a:lnTo>
                      <a:pt x="243" y="181"/>
                    </a:lnTo>
                    <a:lnTo>
                      <a:pt x="252" y="172"/>
                    </a:lnTo>
                    <a:lnTo>
                      <a:pt x="261" y="161"/>
                    </a:lnTo>
                    <a:lnTo>
                      <a:pt x="266" y="149"/>
                    </a:lnTo>
                    <a:lnTo>
                      <a:pt x="272" y="138"/>
                    </a:lnTo>
                    <a:lnTo>
                      <a:pt x="278" y="126"/>
                    </a:lnTo>
                    <a:lnTo>
                      <a:pt x="283" y="112"/>
                    </a:lnTo>
                    <a:lnTo>
                      <a:pt x="286" y="100"/>
                    </a:lnTo>
                    <a:lnTo>
                      <a:pt x="289" y="86"/>
                    </a:lnTo>
                    <a:lnTo>
                      <a:pt x="289" y="75"/>
                    </a:lnTo>
                    <a:lnTo>
                      <a:pt x="289" y="60"/>
                    </a:lnTo>
                    <a:lnTo>
                      <a:pt x="289" y="46"/>
                    </a:lnTo>
                    <a:lnTo>
                      <a:pt x="286" y="34"/>
                    </a:lnTo>
                    <a:lnTo>
                      <a:pt x="283" y="20"/>
                    </a:lnTo>
                    <a:lnTo>
                      <a:pt x="272" y="3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60" name="Freeform 584"/>
              <p:cNvSpPr>
                <a:spLocks/>
              </p:cNvSpPr>
              <p:nvPr/>
            </p:nvSpPr>
            <p:spPr bwMode="auto">
              <a:xfrm>
                <a:off x="3762" y="3747"/>
                <a:ext cx="97" cy="109"/>
              </a:xfrm>
              <a:custGeom>
                <a:avLst/>
                <a:gdLst>
                  <a:gd name="T0" fmla="*/ 74 w 97"/>
                  <a:gd name="T1" fmla="*/ 109 h 109"/>
                  <a:gd name="T2" fmla="*/ 97 w 97"/>
                  <a:gd name="T3" fmla="*/ 0 h 109"/>
                  <a:gd name="T4" fmla="*/ 0 w 97"/>
                  <a:gd name="T5" fmla="*/ 46 h 109"/>
                  <a:gd name="T6" fmla="*/ 74 w 97"/>
                  <a:gd name="T7" fmla="*/ 109 h 1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109"/>
                  <a:gd name="T14" fmla="*/ 97 w 97"/>
                  <a:gd name="T15" fmla="*/ 109 h 1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109">
                    <a:moveTo>
                      <a:pt x="74" y="109"/>
                    </a:moveTo>
                    <a:lnTo>
                      <a:pt x="97" y="0"/>
                    </a:lnTo>
                    <a:lnTo>
                      <a:pt x="0" y="46"/>
                    </a:lnTo>
                    <a:lnTo>
                      <a:pt x="74" y="10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61" name="Freeform 585"/>
              <p:cNvSpPr>
                <a:spLocks/>
              </p:cNvSpPr>
              <p:nvPr/>
            </p:nvSpPr>
            <p:spPr bwMode="auto">
              <a:xfrm>
                <a:off x="4008" y="3747"/>
                <a:ext cx="101" cy="109"/>
              </a:xfrm>
              <a:custGeom>
                <a:avLst/>
                <a:gdLst>
                  <a:gd name="T0" fmla="*/ 101 w 101"/>
                  <a:gd name="T1" fmla="*/ 52 h 109"/>
                  <a:gd name="T2" fmla="*/ 0 w 101"/>
                  <a:gd name="T3" fmla="*/ 0 h 109"/>
                  <a:gd name="T4" fmla="*/ 20 w 101"/>
                  <a:gd name="T5" fmla="*/ 109 h 109"/>
                  <a:gd name="T6" fmla="*/ 101 w 101"/>
                  <a:gd name="T7" fmla="*/ 52 h 1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1"/>
                  <a:gd name="T13" fmla="*/ 0 h 109"/>
                  <a:gd name="T14" fmla="*/ 101 w 101"/>
                  <a:gd name="T15" fmla="*/ 109 h 1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1" h="109">
                    <a:moveTo>
                      <a:pt x="101" y="52"/>
                    </a:moveTo>
                    <a:lnTo>
                      <a:pt x="0" y="0"/>
                    </a:lnTo>
                    <a:lnTo>
                      <a:pt x="20" y="109"/>
                    </a:lnTo>
                    <a:lnTo>
                      <a:pt x="101" y="5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pic>
          <p:nvPicPr>
            <p:cNvPr id="17652" name="Picture 586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46" y="2158"/>
              <a:ext cx="20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53" name="Picture 587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76" y="2985"/>
              <a:ext cx="249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54" name="Picture 588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96" y="2205"/>
              <a:ext cx="179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655" name="Group 589"/>
            <p:cNvGrpSpPr>
              <a:grpSpLocks/>
            </p:cNvGrpSpPr>
            <p:nvPr/>
          </p:nvGrpSpPr>
          <p:grpSpPr bwMode="auto">
            <a:xfrm>
              <a:off x="4421" y="3702"/>
              <a:ext cx="254" cy="234"/>
              <a:chOff x="5333" y="4687"/>
              <a:chExt cx="347" cy="289"/>
            </a:xfrm>
          </p:grpSpPr>
          <p:sp>
            <p:nvSpPr>
              <p:cNvPr id="17656" name="Freeform 590"/>
              <p:cNvSpPr>
                <a:spLocks/>
              </p:cNvSpPr>
              <p:nvPr/>
            </p:nvSpPr>
            <p:spPr bwMode="auto">
              <a:xfrm>
                <a:off x="5362" y="4756"/>
                <a:ext cx="289" cy="220"/>
              </a:xfrm>
              <a:custGeom>
                <a:avLst/>
                <a:gdLst>
                  <a:gd name="T0" fmla="*/ 14 w 289"/>
                  <a:gd name="T1" fmla="*/ 0 h 220"/>
                  <a:gd name="T2" fmla="*/ 14 w 289"/>
                  <a:gd name="T3" fmla="*/ 0 h 220"/>
                  <a:gd name="T4" fmla="*/ 14 w 289"/>
                  <a:gd name="T5" fmla="*/ 0 h 220"/>
                  <a:gd name="T6" fmla="*/ 14 w 289"/>
                  <a:gd name="T7" fmla="*/ 0 h 220"/>
                  <a:gd name="T8" fmla="*/ 14 w 289"/>
                  <a:gd name="T9" fmla="*/ 0 h 220"/>
                  <a:gd name="T10" fmla="*/ 14 w 289"/>
                  <a:gd name="T11" fmla="*/ 0 h 220"/>
                  <a:gd name="T12" fmla="*/ 14 w 289"/>
                  <a:gd name="T13" fmla="*/ 0 h 220"/>
                  <a:gd name="T14" fmla="*/ 14 w 289"/>
                  <a:gd name="T15" fmla="*/ 0 h 220"/>
                  <a:gd name="T16" fmla="*/ 14 w 289"/>
                  <a:gd name="T17" fmla="*/ 0 h 220"/>
                  <a:gd name="T18" fmla="*/ 3 w 289"/>
                  <a:gd name="T19" fmla="*/ 17 h 220"/>
                  <a:gd name="T20" fmla="*/ 3 w 289"/>
                  <a:gd name="T21" fmla="*/ 31 h 220"/>
                  <a:gd name="T22" fmla="*/ 0 w 289"/>
                  <a:gd name="T23" fmla="*/ 43 h 220"/>
                  <a:gd name="T24" fmla="*/ 0 w 289"/>
                  <a:gd name="T25" fmla="*/ 57 h 220"/>
                  <a:gd name="T26" fmla="*/ 0 w 289"/>
                  <a:gd name="T27" fmla="*/ 71 h 220"/>
                  <a:gd name="T28" fmla="*/ 0 w 289"/>
                  <a:gd name="T29" fmla="*/ 83 h 220"/>
                  <a:gd name="T30" fmla="*/ 3 w 289"/>
                  <a:gd name="T31" fmla="*/ 100 h 220"/>
                  <a:gd name="T32" fmla="*/ 3 w 289"/>
                  <a:gd name="T33" fmla="*/ 112 h 220"/>
                  <a:gd name="T34" fmla="*/ 8 w 289"/>
                  <a:gd name="T35" fmla="*/ 123 h 220"/>
                  <a:gd name="T36" fmla="*/ 14 w 289"/>
                  <a:gd name="T37" fmla="*/ 137 h 220"/>
                  <a:gd name="T38" fmla="*/ 20 w 289"/>
                  <a:gd name="T39" fmla="*/ 149 h 220"/>
                  <a:gd name="T40" fmla="*/ 28 w 289"/>
                  <a:gd name="T41" fmla="*/ 160 h 220"/>
                  <a:gd name="T42" fmla="*/ 34 w 289"/>
                  <a:gd name="T43" fmla="*/ 172 h 220"/>
                  <a:gd name="T44" fmla="*/ 43 w 289"/>
                  <a:gd name="T45" fmla="*/ 180 h 220"/>
                  <a:gd name="T46" fmla="*/ 54 w 289"/>
                  <a:gd name="T47" fmla="*/ 189 h 220"/>
                  <a:gd name="T48" fmla="*/ 63 w 289"/>
                  <a:gd name="T49" fmla="*/ 197 h 220"/>
                  <a:gd name="T50" fmla="*/ 74 w 289"/>
                  <a:gd name="T51" fmla="*/ 203 h 220"/>
                  <a:gd name="T52" fmla="*/ 86 w 289"/>
                  <a:gd name="T53" fmla="*/ 209 h 220"/>
                  <a:gd name="T54" fmla="*/ 97 w 289"/>
                  <a:gd name="T55" fmla="*/ 215 h 220"/>
                  <a:gd name="T56" fmla="*/ 109 w 289"/>
                  <a:gd name="T57" fmla="*/ 218 h 220"/>
                  <a:gd name="T58" fmla="*/ 123 w 289"/>
                  <a:gd name="T59" fmla="*/ 220 h 220"/>
                  <a:gd name="T60" fmla="*/ 134 w 289"/>
                  <a:gd name="T61" fmla="*/ 220 h 220"/>
                  <a:gd name="T62" fmla="*/ 149 w 289"/>
                  <a:gd name="T63" fmla="*/ 220 h 220"/>
                  <a:gd name="T64" fmla="*/ 160 w 289"/>
                  <a:gd name="T65" fmla="*/ 220 h 220"/>
                  <a:gd name="T66" fmla="*/ 175 w 289"/>
                  <a:gd name="T67" fmla="*/ 218 h 220"/>
                  <a:gd name="T68" fmla="*/ 186 w 289"/>
                  <a:gd name="T69" fmla="*/ 215 h 220"/>
                  <a:gd name="T70" fmla="*/ 198 w 289"/>
                  <a:gd name="T71" fmla="*/ 209 h 220"/>
                  <a:gd name="T72" fmla="*/ 209 w 289"/>
                  <a:gd name="T73" fmla="*/ 206 h 220"/>
                  <a:gd name="T74" fmla="*/ 220 w 289"/>
                  <a:gd name="T75" fmla="*/ 197 h 220"/>
                  <a:gd name="T76" fmla="*/ 232 w 289"/>
                  <a:gd name="T77" fmla="*/ 192 h 220"/>
                  <a:gd name="T78" fmla="*/ 241 w 289"/>
                  <a:gd name="T79" fmla="*/ 180 h 220"/>
                  <a:gd name="T80" fmla="*/ 249 w 289"/>
                  <a:gd name="T81" fmla="*/ 172 h 220"/>
                  <a:gd name="T82" fmla="*/ 258 w 289"/>
                  <a:gd name="T83" fmla="*/ 160 h 220"/>
                  <a:gd name="T84" fmla="*/ 266 w 289"/>
                  <a:gd name="T85" fmla="*/ 149 h 220"/>
                  <a:gd name="T86" fmla="*/ 272 w 289"/>
                  <a:gd name="T87" fmla="*/ 140 h 220"/>
                  <a:gd name="T88" fmla="*/ 275 w 289"/>
                  <a:gd name="T89" fmla="*/ 126 h 220"/>
                  <a:gd name="T90" fmla="*/ 281 w 289"/>
                  <a:gd name="T91" fmla="*/ 114 h 220"/>
                  <a:gd name="T92" fmla="*/ 284 w 289"/>
                  <a:gd name="T93" fmla="*/ 100 h 220"/>
                  <a:gd name="T94" fmla="*/ 286 w 289"/>
                  <a:gd name="T95" fmla="*/ 89 h 220"/>
                  <a:gd name="T96" fmla="*/ 289 w 289"/>
                  <a:gd name="T97" fmla="*/ 74 h 220"/>
                  <a:gd name="T98" fmla="*/ 289 w 289"/>
                  <a:gd name="T99" fmla="*/ 60 h 220"/>
                  <a:gd name="T100" fmla="*/ 286 w 289"/>
                  <a:gd name="T101" fmla="*/ 46 h 220"/>
                  <a:gd name="T102" fmla="*/ 284 w 289"/>
                  <a:gd name="T103" fmla="*/ 34 h 220"/>
                  <a:gd name="T104" fmla="*/ 281 w 289"/>
                  <a:gd name="T105" fmla="*/ 20 h 220"/>
                  <a:gd name="T106" fmla="*/ 278 w 289"/>
                  <a:gd name="T107" fmla="*/ 8 h 220"/>
                  <a:gd name="T108" fmla="*/ 272 w 289"/>
                  <a:gd name="T109" fmla="*/ 3 h 220"/>
                  <a:gd name="T110" fmla="*/ 272 w 289"/>
                  <a:gd name="T111" fmla="*/ 3 h 220"/>
                  <a:gd name="T112" fmla="*/ 272 w 289"/>
                  <a:gd name="T113" fmla="*/ 3 h 220"/>
                  <a:gd name="T114" fmla="*/ 272 w 289"/>
                  <a:gd name="T115" fmla="*/ 3 h 220"/>
                  <a:gd name="T116" fmla="*/ 272 w 289"/>
                  <a:gd name="T117" fmla="*/ 3 h 220"/>
                  <a:gd name="T118" fmla="*/ 272 w 289"/>
                  <a:gd name="T119" fmla="*/ 3 h 220"/>
                  <a:gd name="T120" fmla="*/ 272 w 289"/>
                  <a:gd name="T121" fmla="*/ 3 h 220"/>
                  <a:gd name="T122" fmla="*/ 272 w 289"/>
                  <a:gd name="T123" fmla="*/ 3 h 22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89"/>
                  <a:gd name="T187" fmla="*/ 0 h 220"/>
                  <a:gd name="T188" fmla="*/ 289 w 289"/>
                  <a:gd name="T189" fmla="*/ 220 h 22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89" h="220">
                    <a:moveTo>
                      <a:pt x="14" y="0"/>
                    </a:moveTo>
                    <a:lnTo>
                      <a:pt x="14" y="0"/>
                    </a:lnTo>
                    <a:lnTo>
                      <a:pt x="3" y="17"/>
                    </a:lnTo>
                    <a:lnTo>
                      <a:pt x="3" y="31"/>
                    </a:lnTo>
                    <a:lnTo>
                      <a:pt x="0" y="43"/>
                    </a:lnTo>
                    <a:lnTo>
                      <a:pt x="0" y="57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3" y="100"/>
                    </a:lnTo>
                    <a:lnTo>
                      <a:pt x="3" y="112"/>
                    </a:lnTo>
                    <a:lnTo>
                      <a:pt x="8" y="123"/>
                    </a:lnTo>
                    <a:lnTo>
                      <a:pt x="14" y="137"/>
                    </a:lnTo>
                    <a:lnTo>
                      <a:pt x="20" y="149"/>
                    </a:lnTo>
                    <a:lnTo>
                      <a:pt x="28" y="160"/>
                    </a:lnTo>
                    <a:lnTo>
                      <a:pt x="34" y="172"/>
                    </a:lnTo>
                    <a:lnTo>
                      <a:pt x="43" y="180"/>
                    </a:lnTo>
                    <a:lnTo>
                      <a:pt x="54" y="189"/>
                    </a:lnTo>
                    <a:lnTo>
                      <a:pt x="63" y="197"/>
                    </a:lnTo>
                    <a:lnTo>
                      <a:pt x="74" y="203"/>
                    </a:lnTo>
                    <a:lnTo>
                      <a:pt x="86" y="209"/>
                    </a:lnTo>
                    <a:lnTo>
                      <a:pt x="97" y="215"/>
                    </a:lnTo>
                    <a:lnTo>
                      <a:pt x="109" y="218"/>
                    </a:lnTo>
                    <a:lnTo>
                      <a:pt x="123" y="220"/>
                    </a:lnTo>
                    <a:lnTo>
                      <a:pt x="134" y="220"/>
                    </a:lnTo>
                    <a:lnTo>
                      <a:pt x="149" y="220"/>
                    </a:lnTo>
                    <a:lnTo>
                      <a:pt x="160" y="220"/>
                    </a:lnTo>
                    <a:lnTo>
                      <a:pt x="175" y="218"/>
                    </a:lnTo>
                    <a:lnTo>
                      <a:pt x="186" y="215"/>
                    </a:lnTo>
                    <a:lnTo>
                      <a:pt x="198" y="209"/>
                    </a:lnTo>
                    <a:lnTo>
                      <a:pt x="209" y="206"/>
                    </a:lnTo>
                    <a:lnTo>
                      <a:pt x="220" y="197"/>
                    </a:lnTo>
                    <a:lnTo>
                      <a:pt x="232" y="192"/>
                    </a:lnTo>
                    <a:lnTo>
                      <a:pt x="241" y="180"/>
                    </a:lnTo>
                    <a:lnTo>
                      <a:pt x="249" y="172"/>
                    </a:lnTo>
                    <a:lnTo>
                      <a:pt x="258" y="160"/>
                    </a:lnTo>
                    <a:lnTo>
                      <a:pt x="266" y="149"/>
                    </a:lnTo>
                    <a:lnTo>
                      <a:pt x="272" y="140"/>
                    </a:lnTo>
                    <a:lnTo>
                      <a:pt x="275" y="126"/>
                    </a:lnTo>
                    <a:lnTo>
                      <a:pt x="281" y="114"/>
                    </a:lnTo>
                    <a:lnTo>
                      <a:pt x="284" y="100"/>
                    </a:lnTo>
                    <a:lnTo>
                      <a:pt x="286" y="89"/>
                    </a:lnTo>
                    <a:lnTo>
                      <a:pt x="289" y="74"/>
                    </a:lnTo>
                    <a:lnTo>
                      <a:pt x="289" y="60"/>
                    </a:lnTo>
                    <a:lnTo>
                      <a:pt x="286" y="46"/>
                    </a:lnTo>
                    <a:lnTo>
                      <a:pt x="284" y="34"/>
                    </a:lnTo>
                    <a:lnTo>
                      <a:pt x="281" y="20"/>
                    </a:lnTo>
                    <a:lnTo>
                      <a:pt x="278" y="8"/>
                    </a:lnTo>
                    <a:lnTo>
                      <a:pt x="272" y="3"/>
                    </a:lnTo>
                  </a:path>
                </a:pathLst>
              </a:custGeom>
              <a:noFill/>
              <a:ln w="22225">
                <a:solidFill>
                  <a:srgbClr val="5F5F5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57" name="Freeform 591"/>
              <p:cNvSpPr>
                <a:spLocks/>
              </p:cNvSpPr>
              <p:nvPr/>
            </p:nvSpPr>
            <p:spPr bwMode="auto">
              <a:xfrm>
                <a:off x="5333" y="4687"/>
                <a:ext cx="98" cy="109"/>
              </a:xfrm>
              <a:custGeom>
                <a:avLst/>
                <a:gdLst>
                  <a:gd name="T0" fmla="*/ 75 w 98"/>
                  <a:gd name="T1" fmla="*/ 109 h 109"/>
                  <a:gd name="T2" fmla="*/ 98 w 98"/>
                  <a:gd name="T3" fmla="*/ 0 h 109"/>
                  <a:gd name="T4" fmla="*/ 0 w 98"/>
                  <a:gd name="T5" fmla="*/ 46 h 109"/>
                  <a:gd name="T6" fmla="*/ 75 w 98"/>
                  <a:gd name="T7" fmla="*/ 109 h 1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109"/>
                  <a:gd name="T14" fmla="*/ 98 w 98"/>
                  <a:gd name="T15" fmla="*/ 109 h 1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109">
                    <a:moveTo>
                      <a:pt x="75" y="109"/>
                    </a:moveTo>
                    <a:lnTo>
                      <a:pt x="98" y="0"/>
                    </a:lnTo>
                    <a:lnTo>
                      <a:pt x="0" y="46"/>
                    </a:lnTo>
                    <a:lnTo>
                      <a:pt x="75" y="10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17658" name="Freeform 592"/>
              <p:cNvSpPr>
                <a:spLocks/>
              </p:cNvSpPr>
              <p:nvPr/>
            </p:nvSpPr>
            <p:spPr bwMode="auto">
              <a:xfrm>
                <a:off x="5580" y="4687"/>
                <a:ext cx="100" cy="109"/>
              </a:xfrm>
              <a:custGeom>
                <a:avLst/>
                <a:gdLst>
                  <a:gd name="T0" fmla="*/ 100 w 100"/>
                  <a:gd name="T1" fmla="*/ 49 h 109"/>
                  <a:gd name="T2" fmla="*/ 0 w 100"/>
                  <a:gd name="T3" fmla="*/ 0 h 109"/>
                  <a:gd name="T4" fmla="*/ 23 w 100"/>
                  <a:gd name="T5" fmla="*/ 109 h 109"/>
                  <a:gd name="T6" fmla="*/ 100 w 100"/>
                  <a:gd name="T7" fmla="*/ 49 h 1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09"/>
                  <a:gd name="T14" fmla="*/ 100 w 100"/>
                  <a:gd name="T15" fmla="*/ 109 h 1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09">
                    <a:moveTo>
                      <a:pt x="100" y="49"/>
                    </a:moveTo>
                    <a:lnTo>
                      <a:pt x="0" y="0"/>
                    </a:lnTo>
                    <a:lnTo>
                      <a:pt x="23" y="109"/>
                    </a:lnTo>
                    <a:lnTo>
                      <a:pt x="100" y="49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44" name="Rectangle 40"/>
          <p:cNvSpPr>
            <a:spLocks noChangeArrowheads="1"/>
          </p:cNvSpPr>
          <p:nvPr/>
        </p:nvSpPr>
        <p:spPr bwMode="auto">
          <a:xfrm>
            <a:off x="3059113" y="5988050"/>
            <a:ext cx="1512887" cy="4318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422E2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pt-PT" altLang="pt-PT"/>
          </a:p>
        </p:txBody>
      </p:sp>
      <p:sp>
        <p:nvSpPr>
          <p:cNvPr id="18435" name="Rectangle 38"/>
          <p:cNvSpPr>
            <a:spLocks noChangeArrowheads="1"/>
          </p:cNvSpPr>
          <p:nvPr/>
        </p:nvSpPr>
        <p:spPr bwMode="auto">
          <a:xfrm>
            <a:off x="2411413" y="1268413"/>
            <a:ext cx="4465637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Bioquímicos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Físicos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		</a:t>
            </a:r>
            <a:r>
              <a:rPr lang="pt-PT" altLang="pt-PT" sz="1800" b="1">
                <a:solidFill>
                  <a:srgbClr val="422E20"/>
                </a:solidFill>
                <a:latin typeface="Californian FB" pitchFamily="18" charset="0"/>
              </a:rPr>
              <a:t>Temperatura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</a:pPr>
            <a:r>
              <a:rPr lang="pt-PT" altLang="pt-PT" sz="1800" b="1">
                <a:solidFill>
                  <a:srgbClr val="422E20"/>
                </a:solidFill>
                <a:latin typeface="Californian FB" pitchFamily="18" charset="0"/>
              </a:rPr>
              <a:t>		Humidade relativa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</a:pPr>
            <a:r>
              <a:rPr lang="pt-PT" altLang="pt-PT" sz="1800" b="1">
                <a:solidFill>
                  <a:srgbClr val="422E20"/>
                </a:solidFill>
                <a:latin typeface="Californian FB" pitchFamily="18" charset="0"/>
              </a:rPr>
              <a:t>		Estragos mecânicos</a:t>
            </a:r>
            <a:endParaRPr lang="pt-PT" altLang="pt-PT" sz="2400" b="1">
              <a:solidFill>
                <a:srgbClr val="422E20"/>
              </a:solidFill>
              <a:latin typeface="Californian FB" pitchFamily="18" charset="0"/>
            </a:endParaRPr>
          </a:p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Biológicos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		</a:t>
            </a:r>
            <a:r>
              <a:rPr lang="pt-PT" altLang="pt-PT" sz="1800" b="1">
                <a:solidFill>
                  <a:srgbClr val="422E20"/>
                </a:solidFill>
                <a:latin typeface="Californian FB" pitchFamily="18" charset="0"/>
              </a:rPr>
              <a:t>Aves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</a:pPr>
            <a:r>
              <a:rPr lang="pt-PT" altLang="pt-PT" sz="1800" b="1">
                <a:solidFill>
                  <a:srgbClr val="422E20"/>
                </a:solidFill>
                <a:latin typeface="Californian FB" pitchFamily="18" charset="0"/>
              </a:rPr>
              <a:t>		Roedores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</a:pPr>
            <a:r>
              <a:rPr lang="pt-PT" altLang="pt-PT" sz="1800" b="1">
                <a:solidFill>
                  <a:srgbClr val="422E20"/>
                </a:solidFill>
                <a:latin typeface="Californian FB" pitchFamily="18" charset="0"/>
              </a:rPr>
              <a:t>		Fungos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</a:pPr>
            <a:r>
              <a:rPr lang="pt-PT" altLang="pt-PT" sz="1800" b="1">
                <a:solidFill>
                  <a:srgbClr val="422E20"/>
                </a:solidFill>
                <a:latin typeface="Californian FB" pitchFamily="18" charset="0"/>
              </a:rPr>
              <a:t>		Ácaros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</a:pPr>
            <a:r>
              <a:rPr lang="pt-PT" altLang="pt-PT" sz="1800" b="1">
                <a:solidFill>
                  <a:srgbClr val="422E20"/>
                </a:solidFill>
                <a:latin typeface="Californian FB" pitchFamily="18" charset="0"/>
              </a:rPr>
              <a:t>		Insectos</a:t>
            </a:r>
            <a:endParaRPr lang="pt-PT" altLang="pt-PT" sz="2400" b="1">
              <a:solidFill>
                <a:srgbClr val="422E20"/>
              </a:solidFill>
              <a:latin typeface="Californian FB" pitchFamily="18" charset="0"/>
            </a:endParaRPr>
          </a:p>
        </p:txBody>
      </p:sp>
      <p:sp>
        <p:nvSpPr>
          <p:cNvPr id="18436" name="Text Box 37"/>
          <p:cNvSpPr txBox="1">
            <a:spLocks noChangeArrowheads="1"/>
          </p:cNvSpPr>
          <p:nvPr/>
        </p:nvSpPr>
        <p:spPr bwMode="auto">
          <a:xfrm>
            <a:off x="1219200" y="26035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Factores de Prejuízo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219200" y="44450"/>
            <a:ext cx="7772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Todos os Insectos - Pragas Podem Causar Prejuízos Durante o Armazenamento?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403350" y="1628775"/>
            <a:ext cx="7272338" cy="3438525"/>
            <a:chOff x="884" y="1026"/>
            <a:chExt cx="4581" cy="2166"/>
          </a:xfrm>
        </p:grpSpPr>
        <p:sp>
          <p:nvSpPr>
            <p:cNvPr id="19460" name="AutoShape 5"/>
            <p:cNvSpPr>
              <a:spLocks noChangeArrowheads="1"/>
            </p:cNvSpPr>
            <p:nvPr/>
          </p:nvSpPr>
          <p:spPr bwMode="auto">
            <a:xfrm>
              <a:off x="2245" y="1026"/>
              <a:ext cx="1225" cy="363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2400" b="1">
                  <a:solidFill>
                    <a:srgbClr val="422E20"/>
                  </a:solidFill>
                  <a:latin typeface="Arial" charset="0"/>
                </a:rPr>
                <a:t>Não</a:t>
              </a:r>
              <a:endParaRPr lang="pt-PT" altLang="pt-PT" sz="2400">
                <a:latin typeface="Times New Roman" pitchFamily="18" charset="0"/>
              </a:endParaRPr>
            </a:p>
          </p:txBody>
        </p:sp>
        <p:sp>
          <p:nvSpPr>
            <p:cNvPr id="19461" name="Text Box 6"/>
            <p:cNvSpPr txBox="1">
              <a:spLocks noChangeArrowheads="1"/>
            </p:cNvSpPr>
            <p:nvPr/>
          </p:nvSpPr>
          <p:spPr bwMode="auto">
            <a:xfrm>
              <a:off x="884" y="1738"/>
              <a:ext cx="4581" cy="1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1" hangingPunct="1">
                <a:lnSpc>
                  <a:spcPct val="150000"/>
                </a:lnSpc>
                <a:spcBef>
                  <a:spcPct val="50000"/>
                </a:spcBef>
              </a:pPr>
              <a:r>
                <a:rPr lang="pt-PT" altLang="pt-PT" sz="2400" b="1">
                  <a:solidFill>
                    <a:srgbClr val="422E20"/>
                  </a:solidFill>
                  <a:latin typeface="Californian FB" pitchFamily="18" charset="0"/>
                </a:rPr>
                <a:t>Existem espécies de insectos que são pragas de campo  e que transportadas para o armazém não se desenvolvem. Neste caso, estes insectos não são considerados pragas  de armazenamento.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219200" y="44450"/>
            <a:ext cx="7772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 Características dos insectos-pragas dos produtos armazenados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1547813" y="1773238"/>
            <a:ext cx="7056437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1" hangingPunct="1">
              <a:lnSpc>
                <a:spcPct val="150000"/>
              </a:lnSpc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Produzem elevada descendência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A reprodução tem início logo após a emergência do adulto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O ciclo evolutivo é muito curto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As dimensões dos adultos são reduzidas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Têm elevada taxa de crescimento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7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 build="p" advAuto="100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219200" y="246063"/>
            <a:ext cx="7772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INSECTOS – Identificação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295400" y="1095375"/>
            <a:ext cx="7620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PT" altLang="pt-PT" sz="1800">
                <a:solidFill>
                  <a:srgbClr val="422E20"/>
                </a:solidFill>
                <a:latin typeface="Times New Roman" pitchFamily="18" charset="0"/>
              </a:rPr>
              <a:t>Principais espécies de insectos nocivas aos produtos armazenados</a:t>
            </a:r>
          </a:p>
        </p:txBody>
      </p:sp>
      <p:graphicFrame>
        <p:nvGraphicFramePr>
          <p:cNvPr id="45115" name="Group 59"/>
          <p:cNvGraphicFramePr>
            <a:graphicFrameLocks noGrp="1"/>
          </p:cNvGraphicFramePr>
          <p:nvPr/>
        </p:nvGraphicFramePr>
        <p:xfrm>
          <a:off x="914400" y="1752600"/>
          <a:ext cx="6705600" cy="4740273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Ordem</a:t>
                      </a: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Família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Espécie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COLEOPTERA</a:t>
                      </a: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Anobiidae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Lasioderma serricorne </a:t>
                      </a: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(F.)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422E20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Bostrychidae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Rhyzopertha dominica </a:t>
                      </a: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(F.)</a:t>
                      </a:r>
                      <a:endParaRPr kumimoji="0" lang="pt-PT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422E2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Prostephanus truncatus </a:t>
                      </a: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(Horn)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422E20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Cucujidae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Cryptolestes ferrugineus </a:t>
                      </a: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(Stephens)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Oryzaephilus surinamensis </a:t>
                      </a: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(L.)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422E20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Curculionidae</a:t>
                      </a:r>
                      <a:endParaRPr kumimoji="0" lang="pt-P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2E20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Sitophilus oryzae </a:t>
                      </a: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(L.)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Sitophilus zeamais </a:t>
                      </a: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Motsch.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422E20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Dermestidae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Trogoderma granarium </a:t>
                      </a: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Everts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Dermestes </a:t>
                      </a: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spp.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422E20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Tenebrionidae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Tribolium castaneum </a:t>
                      </a: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(Herbst)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LEPIDOPTERA</a:t>
                      </a: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Gelechiidae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Sitotroga cerealella </a:t>
                      </a: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(Olivier)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422E20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Pyralidae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Ephestia</a:t>
                      </a:r>
                      <a:r>
                        <a:rPr kumimoji="0" lang="pt-PT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cautella</a:t>
                      </a:r>
                      <a:r>
                        <a:rPr kumimoji="0" lang="pt-PT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pt-P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Walker</a:t>
                      </a:r>
                      <a:r>
                        <a:rPr kumimoji="0" lang="pt-P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Plodia</a:t>
                      </a:r>
                      <a:r>
                        <a:rPr kumimoji="0" lang="pt-PT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interpunctella</a:t>
                      </a:r>
                      <a:r>
                        <a:rPr kumimoji="0" lang="pt-PT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pt-P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Hübner</a:t>
                      </a:r>
                      <a:r>
                        <a:rPr kumimoji="0" lang="pt-P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2E20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1539" name="Picture 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2908300"/>
            <a:ext cx="1033463" cy="1209675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pic>
        <p:nvPicPr>
          <p:cNvPr id="21540" name="Picture 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5346700"/>
            <a:ext cx="1033463" cy="1209675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pic>
        <p:nvPicPr>
          <p:cNvPr id="21541" name="Picture 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1689100"/>
            <a:ext cx="1033463" cy="1209675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pic>
        <p:nvPicPr>
          <p:cNvPr id="21542" name="Picture 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4127500"/>
            <a:ext cx="1033463" cy="1209675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219200" y="307975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rial" charset="0"/>
              </a:rPr>
              <a:t>Ordem Coleoptera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403350" y="1484313"/>
            <a:ext cx="7629525" cy="1944687"/>
            <a:chOff x="884" y="935"/>
            <a:chExt cx="4806" cy="1225"/>
          </a:xfrm>
        </p:grpSpPr>
        <p:sp>
          <p:nvSpPr>
            <p:cNvPr id="22535" name="Rectangle 3"/>
            <p:cNvSpPr>
              <a:spLocks noChangeArrowheads="1"/>
            </p:cNvSpPr>
            <p:nvPr/>
          </p:nvSpPr>
          <p:spPr bwMode="auto">
            <a:xfrm>
              <a:off x="884" y="935"/>
              <a:ext cx="3448" cy="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Anobiidae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 i="1">
                  <a:solidFill>
                    <a:srgbClr val="422E20"/>
                  </a:solidFill>
                  <a:latin typeface="Californian FB" pitchFamily="18" charset="0"/>
                </a:rPr>
                <a:t>Lasioderma serricorne</a:t>
              </a: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 (F.)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2-2,5 mm de comprimento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Cor castanho claro, brilhante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110 ovos por fêmea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Ovo a adulto = 26 dias a 30ºC e 70% h.r.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endParaRPr lang="pt-PT" altLang="pt-PT" sz="1400" b="1">
                <a:solidFill>
                  <a:srgbClr val="422E20"/>
                </a:solidFill>
                <a:latin typeface="Californian FB" pitchFamily="18" charset="0"/>
              </a:endParaRPr>
            </a:p>
          </p:txBody>
        </p:sp>
        <p:pic>
          <p:nvPicPr>
            <p:cNvPr id="22536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55" y="1045"/>
              <a:ext cx="1535" cy="1024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403350" y="3644900"/>
            <a:ext cx="7632700" cy="2309813"/>
            <a:chOff x="884" y="2296"/>
            <a:chExt cx="4808" cy="1455"/>
          </a:xfrm>
        </p:grpSpPr>
        <p:pic>
          <p:nvPicPr>
            <p:cNvPr id="22533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57" y="2296"/>
              <a:ext cx="1535" cy="1455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sp>
          <p:nvSpPr>
            <p:cNvPr id="22534" name="Rectangle 18"/>
            <p:cNvSpPr>
              <a:spLocks noChangeArrowheads="1"/>
            </p:cNvSpPr>
            <p:nvPr/>
          </p:nvSpPr>
          <p:spPr bwMode="auto">
            <a:xfrm>
              <a:off x="884" y="2470"/>
              <a:ext cx="3448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Bostrychidae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 i="1">
                  <a:solidFill>
                    <a:srgbClr val="422E20"/>
                  </a:solidFill>
                  <a:latin typeface="Californian FB" pitchFamily="18" charset="0"/>
                </a:rPr>
                <a:t>Rhyzopertha dominica</a:t>
              </a: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 (F.)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2-3 mm de comprimento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Cor castanho escuro, brilhante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250-400 ovos por fêmea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Ovo a adulto = 25 dias a 34ºC e 70% h.r.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endParaRPr lang="pt-PT" altLang="pt-PT" sz="1400" b="1">
                <a:solidFill>
                  <a:srgbClr val="422E20"/>
                </a:solidFill>
                <a:latin typeface="Californian FB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26"/>
          <p:cNvSpPr txBox="1">
            <a:spLocks noChangeArrowheads="1"/>
          </p:cNvSpPr>
          <p:nvPr/>
        </p:nvSpPr>
        <p:spPr bwMode="auto">
          <a:xfrm>
            <a:off x="1219200" y="307975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rial" charset="0"/>
              </a:rPr>
              <a:t>Ordem Coleoptera</a:t>
            </a:r>
          </a:p>
        </p:txBody>
      </p:sp>
      <p:grpSp>
        <p:nvGrpSpPr>
          <p:cNvPr id="2" name="Group 1035"/>
          <p:cNvGrpSpPr>
            <a:grpSpLocks/>
          </p:cNvGrpSpPr>
          <p:nvPr/>
        </p:nvGrpSpPr>
        <p:grpSpPr bwMode="auto">
          <a:xfrm>
            <a:off x="1403350" y="1412875"/>
            <a:ext cx="7634288" cy="2436813"/>
            <a:chOff x="884" y="890"/>
            <a:chExt cx="4809" cy="1535"/>
          </a:xfrm>
        </p:grpSpPr>
        <p:sp>
          <p:nvSpPr>
            <p:cNvPr id="23559" name="Rectangle 1027"/>
            <p:cNvSpPr>
              <a:spLocks noChangeArrowheads="1"/>
            </p:cNvSpPr>
            <p:nvPr/>
          </p:nvSpPr>
          <p:spPr bwMode="auto">
            <a:xfrm>
              <a:off x="884" y="935"/>
              <a:ext cx="3266" cy="1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Cucujidae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 i="1">
                  <a:solidFill>
                    <a:srgbClr val="422E20"/>
                  </a:solidFill>
                  <a:latin typeface="Californian FB" pitchFamily="18" charset="0"/>
                </a:rPr>
                <a:t>Cryptolestes ferrugineus</a:t>
              </a: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 (Stephens)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1,5-2 mm de comprimento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Cor castanho-avermelhado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200 ovos por fêmea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Ovo a adulto = 27 a 30 dias a 32ºC e 80% h.r.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endParaRPr lang="pt-PT" altLang="pt-PT" sz="1400" b="1">
                <a:solidFill>
                  <a:srgbClr val="422E20"/>
                </a:solidFill>
                <a:latin typeface="Californian FB" pitchFamily="18" charset="0"/>
              </a:endParaRPr>
            </a:p>
          </p:txBody>
        </p:sp>
        <p:pic>
          <p:nvPicPr>
            <p:cNvPr id="23560" name="Picture 10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58" y="890"/>
              <a:ext cx="1535" cy="1535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</p:grpSp>
      <p:grpSp>
        <p:nvGrpSpPr>
          <p:cNvPr id="3" name="Group 1036"/>
          <p:cNvGrpSpPr>
            <a:grpSpLocks/>
          </p:cNvGrpSpPr>
          <p:nvPr/>
        </p:nvGrpSpPr>
        <p:grpSpPr bwMode="auto">
          <a:xfrm>
            <a:off x="1403350" y="4005263"/>
            <a:ext cx="7632700" cy="2298700"/>
            <a:chOff x="884" y="2523"/>
            <a:chExt cx="4808" cy="1448"/>
          </a:xfrm>
        </p:grpSpPr>
        <p:pic>
          <p:nvPicPr>
            <p:cNvPr id="23557" name="Picture 103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57" y="2523"/>
              <a:ext cx="1535" cy="1448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sp>
          <p:nvSpPr>
            <p:cNvPr id="23558" name="Rectangle 1034"/>
            <p:cNvSpPr>
              <a:spLocks noChangeArrowheads="1"/>
            </p:cNvSpPr>
            <p:nvPr/>
          </p:nvSpPr>
          <p:spPr bwMode="auto">
            <a:xfrm>
              <a:off x="884" y="2816"/>
              <a:ext cx="3266" cy="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 i="1">
                  <a:solidFill>
                    <a:srgbClr val="422E20"/>
                  </a:solidFill>
                  <a:latin typeface="Californian FB" pitchFamily="18" charset="0"/>
                </a:rPr>
                <a:t>Oryzaephilus surinamensis</a:t>
              </a: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 (L.)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2,5-3,2 mm de comprimento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Cor castanho escuro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375 ovos por fêmea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Ovo a adulto = 20 dias a 34ºC e 80% h.r.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endParaRPr lang="pt-PT" altLang="pt-PT" sz="1400" b="1">
                <a:solidFill>
                  <a:srgbClr val="422E20"/>
                </a:solidFill>
                <a:latin typeface="Californian FB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3906838" y="3789363"/>
            <a:ext cx="2001837" cy="2965450"/>
            <a:chOff x="2461" y="2387"/>
            <a:chExt cx="1261" cy="1868"/>
          </a:xfrm>
        </p:grpSpPr>
        <p:sp>
          <p:nvSpPr>
            <p:cNvPr id="3091" name="Rectangle 121"/>
            <p:cNvSpPr>
              <a:spLocks noChangeArrowheads="1"/>
            </p:cNvSpPr>
            <p:nvPr/>
          </p:nvSpPr>
          <p:spPr bwMode="auto">
            <a:xfrm>
              <a:off x="2461" y="3044"/>
              <a:ext cx="1261" cy="12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PT" altLang="pt-PT"/>
            </a:p>
          </p:txBody>
        </p:sp>
        <p:sp>
          <p:nvSpPr>
            <p:cNvPr id="3092" name="Rectangle 120"/>
            <p:cNvSpPr>
              <a:spLocks noChangeArrowheads="1"/>
            </p:cNvSpPr>
            <p:nvPr/>
          </p:nvSpPr>
          <p:spPr bwMode="auto">
            <a:xfrm>
              <a:off x="2608" y="2387"/>
              <a:ext cx="930" cy="6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PT" altLang="pt-PT"/>
            </a:p>
          </p:txBody>
        </p:sp>
      </p:grp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1219200" y="76200"/>
            <a:ext cx="77724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Pós-colheita</a:t>
            </a:r>
          </a:p>
          <a:p>
            <a:pPr algn="ctr" eaLnBrk="1" hangingPunct="1">
              <a:spcBef>
                <a:spcPct val="50000"/>
              </a:spcBef>
            </a:pP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  <p:grpSp>
        <p:nvGrpSpPr>
          <p:cNvPr id="3" name="Group 114"/>
          <p:cNvGrpSpPr>
            <a:grpSpLocks/>
          </p:cNvGrpSpPr>
          <p:nvPr/>
        </p:nvGrpSpPr>
        <p:grpSpPr bwMode="auto">
          <a:xfrm>
            <a:off x="1258888" y="1196975"/>
            <a:ext cx="2030412" cy="2122488"/>
            <a:chOff x="793" y="754"/>
            <a:chExt cx="1279" cy="1337"/>
          </a:xfrm>
        </p:grpSpPr>
        <p:pic>
          <p:nvPicPr>
            <p:cNvPr id="3089" name="Picture 8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" y="992"/>
              <a:ext cx="1272" cy="1099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sp>
          <p:nvSpPr>
            <p:cNvPr id="3090" name="AutoShape 88"/>
            <p:cNvSpPr>
              <a:spLocks noChangeArrowheads="1"/>
            </p:cNvSpPr>
            <p:nvPr/>
          </p:nvSpPr>
          <p:spPr bwMode="auto">
            <a:xfrm>
              <a:off x="793" y="754"/>
              <a:ext cx="1271" cy="192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1200" b="1" dirty="0">
                  <a:solidFill>
                    <a:srgbClr val="422E20"/>
                  </a:solidFill>
                  <a:latin typeface="Arial" charset="0"/>
                </a:rPr>
                <a:t>Produção Primária</a:t>
              </a:r>
            </a:p>
            <a:p>
              <a:pPr algn="ctr" eaLnBrk="1" hangingPunct="1"/>
              <a:endParaRPr lang="pt-PT" altLang="pt-PT" sz="2400" dirty="0">
                <a:latin typeface="Times New Roman" pitchFamily="18" charset="0"/>
              </a:endParaRPr>
            </a:p>
          </p:txBody>
        </p:sp>
      </p:grpSp>
      <p:sp>
        <p:nvSpPr>
          <p:cNvPr id="10331" name="Text Box 91"/>
          <p:cNvSpPr txBox="1">
            <a:spLocks noChangeArrowheads="1"/>
          </p:cNvSpPr>
          <p:nvPr/>
        </p:nvSpPr>
        <p:spPr bwMode="auto">
          <a:xfrm rot="-5400000">
            <a:off x="8014494" y="3226594"/>
            <a:ext cx="6477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pt-PT" altLang="pt-PT" sz="8800" b="1">
                <a:solidFill>
                  <a:srgbClr val="422E20"/>
                </a:solidFill>
                <a:latin typeface="Joan" pitchFamily="2" charset="0"/>
              </a:rPr>
              <a:t>»</a:t>
            </a:r>
          </a:p>
        </p:txBody>
      </p:sp>
      <p:sp>
        <p:nvSpPr>
          <p:cNvPr id="10342" name="Text Box 102"/>
          <p:cNvSpPr txBox="1">
            <a:spLocks noChangeArrowheads="1"/>
          </p:cNvSpPr>
          <p:nvPr/>
        </p:nvSpPr>
        <p:spPr bwMode="auto">
          <a:xfrm>
            <a:off x="1273175" y="3886200"/>
            <a:ext cx="1331913" cy="838200"/>
          </a:xfrm>
          <a:prstGeom prst="rect">
            <a:avLst/>
          </a:prstGeom>
          <a:gradFill rotWithShape="1">
            <a:gsLst>
              <a:gs pos="0">
                <a:srgbClr val="CFB09B">
                  <a:alpha val="50000"/>
                </a:srgbClr>
              </a:gs>
              <a:gs pos="100000">
                <a:srgbClr val="605148"/>
              </a:gs>
            </a:gsLst>
            <a:lin ang="5400000" scaled="1"/>
          </a:gra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pt-PT" altLang="pt-PT" sz="1200" b="1">
              <a:solidFill>
                <a:srgbClr val="422E20"/>
              </a:solidFill>
              <a:latin typeface="Arial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PT" altLang="pt-PT" sz="1200" b="1">
                <a:solidFill>
                  <a:srgbClr val="422E20"/>
                </a:solidFill>
                <a:latin typeface="Arial" charset="0"/>
              </a:rPr>
              <a:t>Pré-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PT" altLang="pt-PT" sz="1200" b="1">
                <a:solidFill>
                  <a:srgbClr val="422E20"/>
                </a:solidFill>
                <a:latin typeface="Arial" charset="0"/>
              </a:rPr>
              <a:t>Processamento</a:t>
            </a:r>
            <a:endParaRPr lang="en-US" altLang="pt-PT" sz="1200" b="1">
              <a:solidFill>
                <a:srgbClr val="422E20"/>
              </a:solidFill>
              <a:latin typeface="Arial" charset="0"/>
            </a:endParaRPr>
          </a:p>
        </p:txBody>
      </p:sp>
      <p:sp>
        <p:nvSpPr>
          <p:cNvPr id="10343" name="Text Box 103"/>
          <p:cNvSpPr txBox="1">
            <a:spLocks noChangeArrowheads="1"/>
          </p:cNvSpPr>
          <p:nvPr/>
        </p:nvSpPr>
        <p:spPr bwMode="auto">
          <a:xfrm>
            <a:off x="2741613" y="3886200"/>
            <a:ext cx="1331912" cy="838200"/>
          </a:xfrm>
          <a:prstGeom prst="rect">
            <a:avLst/>
          </a:prstGeom>
          <a:gradFill rotWithShape="1">
            <a:gsLst>
              <a:gs pos="0">
                <a:srgbClr val="CFB09B">
                  <a:alpha val="50000"/>
                </a:srgbClr>
              </a:gs>
              <a:gs pos="100000">
                <a:srgbClr val="605148"/>
              </a:gs>
            </a:gsLst>
            <a:lin ang="5400000" scaled="1"/>
          </a:gra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pt-PT" altLang="pt-PT" sz="1200" b="1">
              <a:solidFill>
                <a:srgbClr val="422E20"/>
              </a:solidFill>
              <a:latin typeface="Arial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PT" altLang="pt-PT" sz="1200" b="1">
                <a:solidFill>
                  <a:srgbClr val="422E20"/>
                </a:solidFill>
                <a:latin typeface="Arial" charset="0"/>
              </a:rPr>
              <a:t>Transporte</a:t>
            </a:r>
            <a:endParaRPr lang="en-US" altLang="pt-PT" sz="1200" b="1">
              <a:solidFill>
                <a:srgbClr val="422E20"/>
              </a:solidFill>
              <a:latin typeface="Arial" charset="0"/>
            </a:endParaRPr>
          </a:p>
        </p:txBody>
      </p:sp>
      <p:sp>
        <p:nvSpPr>
          <p:cNvPr id="10345" name="Text Box 105"/>
          <p:cNvSpPr txBox="1">
            <a:spLocks noChangeArrowheads="1"/>
          </p:cNvSpPr>
          <p:nvPr/>
        </p:nvSpPr>
        <p:spPr bwMode="auto">
          <a:xfrm>
            <a:off x="5688013" y="3886200"/>
            <a:ext cx="1331912" cy="838200"/>
          </a:xfrm>
          <a:prstGeom prst="rect">
            <a:avLst/>
          </a:prstGeom>
          <a:gradFill rotWithShape="1">
            <a:gsLst>
              <a:gs pos="0">
                <a:srgbClr val="CFB09B">
                  <a:alpha val="50000"/>
                </a:srgbClr>
              </a:gs>
              <a:gs pos="100000">
                <a:srgbClr val="605148"/>
              </a:gs>
            </a:gsLst>
            <a:lin ang="5400000" scaled="1"/>
          </a:gra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pt-PT" altLang="pt-PT" sz="1200" b="1">
              <a:solidFill>
                <a:srgbClr val="422E20"/>
              </a:solidFill>
              <a:latin typeface="Arial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PT" altLang="pt-PT" sz="1200" b="1">
                <a:solidFill>
                  <a:srgbClr val="422E20"/>
                </a:solidFill>
                <a:latin typeface="Arial" charset="0"/>
              </a:rPr>
              <a:t>Processamento</a:t>
            </a:r>
            <a:endParaRPr lang="en-US" altLang="pt-PT" sz="1200" b="1">
              <a:solidFill>
                <a:srgbClr val="422E20"/>
              </a:solidFill>
              <a:latin typeface="Arial" charset="0"/>
            </a:endParaRPr>
          </a:p>
        </p:txBody>
      </p:sp>
      <p:sp>
        <p:nvSpPr>
          <p:cNvPr id="10346" name="Text Box 106"/>
          <p:cNvSpPr txBox="1">
            <a:spLocks noChangeArrowheads="1"/>
          </p:cNvSpPr>
          <p:nvPr/>
        </p:nvSpPr>
        <p:spPr bwMode="auto">
          <a:xfrm>
            <a:off x="7162800" y="3886200"/>
            <a:ext cx="1331913" cy="838200"/>
          </a:xfrm>
          <a:prstGeom prst="rect">
            <a:avLst/>
          </a:prstGeom>
          <a:gradFill rotWithShape="1">
            <a:gsLst>
              <a:gs pos="0">
                <a:srgbClr val="CFB09B">
                  <a:alpha val="50000"/>
                </a:srgbClr>
              </a:gs>
              <a:gs pos="100000">
                <a:srgbClr val="605148"/>
              </a:gs>
            </a:gsLst>
            <a:lin ang="5400000" scaled="1"/>
          </a:gra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pt-PT" altLang="pt-PT" sz="1200" b="1">
              <a:solidFill>
                <a:srgbClr val="422E20"/>
              </a:solidFill>
              <a:latin typeface="Arial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PT" altLang="pt-PT" sz="1200" b="1">
                <a:solidFill>
                  <a:srgbClr val="422E20"/>
                </a:solidFill>
                <a:latin typeface="Arial" charset="0"/>
              </a:rPr>
              <a:t>Embalamento</a:t>
            </a:r>
            <a:endParaRPr lang="en-US" altLang="pt-PT" sz="1200" b="1">
              <a:solidFill>
                <a:srgbClr val="422E20"/>
              </a:solidFill>
              <a:latin typeface="Arial" charset="0"/>
            </a:endParaRPr>
          </a:p>
        </p:txBody>
      </p:sp>
      <p:grpSp>
        <p:nvGrpSpPr>
          <p:cNvPr id="4" name="Group 115"/>
          <p:cNvGrpSpPr>
            <a:grpSpLocks/>
          </p:cNvGrpSpPr>
          <p:nvPr/>
        </p:nvGrpSpPr>
        <p:grpSpPr bwMode="auto">
          <a:xfrm>
            <a:off x="3995738" y="3886200"/>
            <a:ext cx="1828800" cy="2782888"/>
            <a:chOff x="2517" y="2448"/>
            <a:chExt cx="1152" cy="1753"/>
          </a:xfrm>
        </p:grpSpPr>
        <p:sp>
          <p:nvSpPr>
            <p:cNvPr id="3087" name="Text Box 104"/>
            <p:cNvSpPr txBox="1">
              <a:spLocks noChangeArrowheads="1"/>
            </p:cNvSpPr>
            <p:nvPr/>
          </p:nvSpPr>
          <p:spPr bwMode="auto">
            <a:xfrm>
              <a:off x="2657" y="2448"/>
              <a:ext cx="839" cy="528"/>
            </a:xfrm>
            <a:prstGeom prst="rect">
              <a:avLst/>
            </a:prstGeom>
            <a:solidFill>
              <a:srgbClr val="CFB09B">
                <a:alpha val="50195"/>
              </a:srgbClr>
            </a:solidFill>
            <a:ln w="9525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endParaRPr lang="pt-PT" altLang="pt-PT" sz="1200" b="1">
                <a:solidFill>
                  <a:srgbClr val="422E20"/>
                </a:solidFill>
                <a:latin typeface="Arial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pt-PT" altLang="pt-PT" sz="1200" b="1">
                  <a:solidFill>
                    <a:srgbClr val="422E20"/>
                  </a:solidFill>
                  <a:latin typeface="Arial" charset="0"/>
                </a:rPr>
                <a:t>Armazena-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pt-PT" altLang="pt-PT" sz="1200" b="1">
                  <a:solidFill>
                    <a:srgbClr val="422E20"/>
                  </a:solidFill>
                  <a:latin typeface="Arial" charset="0"/>
                </a:rPr>
                <a:t>mento</a:t>
              </a:r>
              <a:endParaRPr lang="en-US" altLang="pt-PT" sz="1200" b="1">
                <a:solidFill>
                  <a:srgbClr val="422E20"/>
                </a:solidFill>
                <a:latin typeface="Arial" charset="0"/>
              </a:endParaRPr>
            </a:p>
          </p:txBody>
        </p:sp>
        <p:pic>
          <p:nvPicPr>
            <p:cNvPr id="3088" name="Picture 107" descr="foto_01"/>
            <p:cNvPicPr>
              <a:picLocks noChangeAspect="1" noChangeArrowheads="1"/>
            </p:cNvPicPr>
            <p:nvPr/>
          </p:nvPicPr>
          <p:blipFill>
            <a:blip r:embed="rId4" cstate="print">
              <a:lum bright="6000"/>
            </a:blip>
            <a:srcRect r="38765"/>
            <a:stretch>
              <a:fillRect/>
            </a:stretch>
          </p:blipFill>
          <p:spPr bwMode="auto">
            <a:xfrm>
              <a:off x="2517" y="3101"/>
              <a:ext cx="1152" cy="1100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</p:grpSp>
      <p:sp>
        <p:nvSpPr>
          <p:cNvPr id="10349" name="Text Box 109"/>
          <p:cNvSpPr txBox="1">
            <a:spLocks noChangeArrowheads="1"/>
          </p:cNvSpPr>
          <p:nvPr/>
        </p:nvSpPr>
        <p:spPr bwMode="auto">
          <a:xfrm rot="5400000">
            <a:off x="1173957" y="3226594"/>
            <a:ext cx="64770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pt-PT" altLang="pt-PT" sz="8800" b="1">
                <a:solidFill>
                  <a:srgbClr val="422E20"/>
                </a:solidFill>
                <a:latin typeface="Joan" pitchFamily="2" charset="0"/>
              </a:rPr>
              <a:t>»</a:t>
            </a:r>
          </a:p>
        </p:txBody>
      </p:sp>
      <p:grpSp>
        <p:nvGrpSpPr>
          <p:cNvPr id="5" name="Group 113"/>
          <p:cNvGrpSpPr>
            <a:grpSpLocks/>
          </p:cNvGrpSpPr>
          <p:nvPr/>
        </p:nvGrpSpPr>
        <p:grpSpPr bwMode="auto">
          <a:xfrm>
            <a:off x="6516688" y="1196975"/>
            <a:ext cx="2017712" cy="2133600"/>
            <a:chOff x="4105" y="754"/>
            <a:chExt cx="1271" cy="1344"/>
          </a:xfrm>
        </p:grpSpPr>
        <p:pic>
          <p:nvPicPr>
            <p:cNvPr id="3085" name="Picture 85" descr="pao"/>
            <p:cNvPicPr>
              <a:picLocks noChangeAspect="1" noChangeArrowheads="1"/>
            </p:cNvPicPr>
            <p:nvPr/>
          </p:nvPicPr>
          <p:blipFill>
            <a:blip r:embed="rId5" cstate="print"/>
            <a:srcRect l="21362" t="16284" r="30716" b="27141"/>
            <a:stretch>
              <a:fillRect/>
            </a:stretch>
          </p:blipFill>
          <p:spPr bwMode="auto">
            <a:xfrm>
              <a:off x="4150" y="999"/>
              <a:ext cx="1215" cy="1099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sp>
          <p:nvSpPr>
            <p:cNvPr id="3086" name="AutoShape 110"/>
            <p:cNvSpPr>
              <a:spLocks noChangeArrowheads="1"/>
            </p:cNvSpPr>
            <p:nvPr/>
          </p:nvSpPr>
          <p:spPr bwMode="auto">
            <a:xfrm>
              <a:off x="4105" y="754"/>
              <a:ext cx="1271" cy="192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1200" b="1">
                  <a:solidFill>
                    <a:srgbClr val="422E20"/>
                  </a:solidFill>
                  <a:latin typeface="Arial" charset="0"/>
                </a:rPr>
                <a:t>Comércio</a:t>
              </a:r>
            </a:p>
            <a:p>
              <a:pPr algn="ctr" eaLnBrk="1" hangingPunct="1"/>
              <a:endParaRPr lang="pt-PT" altLang="pt-PT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1" grpId="0"/>
      <p:bldP spid="10342" grpId="0" animBg="1"/>
      <p:bldP spid="10343" grpId="0" animBg="1"/>
      <p:bldP spid="10345" grpId="0" animBg="1"/>
      <p:bldP spid="10346" grpId="0" animBg="1"/>
      <p:bldP spid="103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26"/>
          <p:cNvSpPr txBox="1">
            <a:spLocks noChangeArrowheads="1"/>
          </p:cNvSpPr>
          <p:nvPr/>
        </p:nvSpPr>
        <p:spPr bwMode="auto">
          <a:xfrm>
            <a:off x="1219200" y="307975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rial" charset="0"/>
              </a:rPr>
              <a:t>Ordem Coleoptera</a:t>
            </a:r>
          </a:p>
        </p:txBody>
      </p:sp>
      <p:grpSp>
        <p:nvGrpSpPr>
          <p:cNvPr id="2" name="Group 1034"/>
          <p:cNvGrpSpPr>
            <a:grpSpLocks/>
          </p:cNvGrpSpPr>
          <p:nvPr/>
        </p:nvGrpSpPr>
        <p:grpSpPr bwMode="auto">
          <a:xfrm>
            <a:off x="1403350" y="1484313"/>
            <a:ext cx="7629525" cy="2119312"/>
            <a:chOff x="884" y="935"/>
            <a:chExt cx="4806" cy="1335"/>
          </a:xfrm>
        </p:grpSpPr>
        <p:sp>
          <p:nvSpPr>
            <p:cNvPr id="24583" name="Rectangle 1027"/>
            <p:cNvSpPr>
              <a:spLocks noChangeArrowheads="1"/>
            </p:cNvSpPr>
            <p:nvPr/>
          </p:nvSpPr>
          <p:spPr bwMode="auto">
            <a:xfrm>
              <a:off x="884" y="935"/>
              <a:ext cx="3448" cy="1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Curculionidae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 i="1">
                  <a:solidFill>
                    <a:srgbClr val="422E20"/>
                  </a:solidFill>
                  <a:latin typeface="Californian FB" pitchFamily="18" charset="0"/>
                </a:rPr>
                <a:t>Sitophilus oryzae</a:t>
              </a: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 (L.)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2,3-4,5 mm de comprimento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Cor castanho-avermelhado com quatro manchas castanho-avermelhadas no élitro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150-300 ovos por fêmea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Ovo a adulto = 35 dias a 27ºC e 70% h.r.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endParaRPr lang="pt-PT" altLang="pt-PT" sz="1400" b="1">
                <a:solidFill>
                  <a:srgbClr val="422E20"/>
                </a:solidFill>
                <a:latin typeface="Californian FB" pitchFamily="18" charset="0"/>
              </a:endParaRPr>
            </a:p>
          </p:txBody>
        </p:sp>
        <p:pic>
          <p:nvPicPr>
            <p:cNvPr id="24584" name="Picture 102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53" y="943"/>
              <a:ext cx="1537" cy="1327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</p:grpSp>
      <p:grpSp>
        <p:nvGrpSpPr>
          <p:cNvPr id="3" name="Group 1035"/>
          <p:cNvGrpSpPr>
            <a:grpSpLocks/>
          </p:cNvGrpSpPr>
          <p:nvPr/>
        </p:nvGrpSpPr>
        <p:grpSpPr bwMode="auto">
          <a:xfrm>
            <a:off x="1403350" y="3779838"/>
            <a:ext cx="7616825" cy="2817812"/>
            <a:chOff x="884" y="2381"/>
            <a:chExt cx="4798" cy="1775"/>
          </a:xfrm>
        </p:grpSpPr>
        <p:pic>
          <p:nvPicPr>
            <p:cNvPr id="24581" name="Picture 1029" descr="Sitophilus oryzae_1"/>
            <p:cNvPicPr>
              <a:picLocks noChangeAspect="1" noChangeArrowheads="1"/>
            </p:cNvPicPr>
            <p:nvPr/>
          </p:nvPicPr>
          <p:blipFill>
            <a:blip r:embed="rId3" cstate="print"/>
            <a:srcRect l="19685" t="7874" r="3543" b="3249"/>
            <a:stretch>
              <a:fillRect/>
            </a:stretch>
          </p:blipFill>
          <p:spPr bwMode="auto">
            <a:xfrm>
              <a:off x="4151" y="2381"/>
              <a:ext cx="1531" cy="1775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sp>
          <p:nvSpPr>
            <p:cNvPr id="24582" name="Rectangle 1033"/>
            <p:cNvSpPr>
              <a:spLocks noChangeArrowheads="1"/>
            </p:cNvSpPr>
            <p:nvPr/>
          </p:nvSpPr>
          <p:spPr bwMode="auto">
            <a:xfrm>
              <a:off x="884" y="2811"/>
              <a:ext cx="3448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 i="1">
                  <a:solidFill>
                    <a:srgbClr val="422E20"/>
                  </a:solidFill>
                  <a:latin typeface="Californian FB" pitchFamily="18" charset="0"/>
                </a:rPr>
                <a:t>Sitophilus zeamais</a:t>
              </a: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 Motsch.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3,9-4,7 mm de comprimento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Cor castanho-avermelhado com quatro manchas castanho-avermelhadas no élitro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150 ovos por fêmea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Ovo a adulto = 31 a 37 dias a 27ºC e 70% h.r.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endParaRPr lang="pt-PT" altLang="pt-PT" sz="1400" b="1">
                <a:solidFill>
                  <a:srgbClr val="422E20"/>
                </a:solidFill>
                <a:latin typeface="Californian FB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94"/>
          <p:cNvGrpSpPr>
            <a:grpSpLocks/>
          </p:cNvGrpSpPr>
          <p:nvPr/>
        </p:nvGrpSpPr>
        <p:grpSpPr bwMode="auto">
          <a:xfrm>
            <a:off x="1403350" y="1341438"/>
            <a:ext cx="7740650" cy="3124200"/>
            <a:chOff x="884" y="845"/>
            <a:chExt cx="4876" cy="1968"/>
          </a:xfrm>
        </p:grpSpPr>
        <p:sp>
          <p:nvSpPr>
            <p:cNvPr id="25606" name="Rectangle 1082"/>
            <p:cNvSpPr>
              <a:spLocks noChangeArrowheads="1"/>
            </p:cNvSpPr>
            <p:nvPr/>
          </p:nvSpPr>
          <p:spPr bwMode="auto">
            <a:xfrm>
              <a:off x="884" y="935"/>
              <a:ext cx="3448" cy="1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Dermestidae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 i="1">
                  <a:solidFill>
                    <a:srgbClr val="422E20"/>
                  </a:solidFill>
                  <a:latin typeface="Californian FB" pitchFamily="18" charset="0"/>
                </a:rPr>
                <a:t>Trogoderma granarium</a:t>
              </a: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 Everts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2-3 mm de comprimento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Cor castanho-avermelhado e tórax castanho escuro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60-120 ovos por fêmea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Ovo a adulto = 18 dias a 35ºC e 73% h.r.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endParaRPr lang="pt-PT" altLang="pt-PT" sz="1400" b="1">
                <a:solidFill>
                  <a:srgbClr val="422E20"/>
                </a:solidFill>
                <a:latin typeface="Californian FB" pitchFamily="18" charset="0"/>
              </a:endParaRPr>
            </a:p>
          </p:txBody>
        </p:sp>
        <p:pic>
          <p:nvPicPr>
            <p:cNvPr id="25607" name="Picture 1090" descr="Trogoderma granarium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6" y="845"/>
              <a:ext cx="1644" cy="1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3" name="Text Box 1092"/>
          <p:cNvSpPr txBox="1">
            <a:spLocks noChangeArrowheads="1"/>
          </p:cNvSpPr>
          <p:nvPr/>
        </p:nvSpPr>
        <p:spPr bwMode="auto">
          <a:xfrm>
            <a:off x="1219200" y="307975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rial" charset="0"/>
              </a:rPr>
              <a:t>Ordem Coleoptera</a:t>
            </a:r>
          </a:p>
        </p:txBody>
      </p:sp>
      <p:sp>
        <p:nvSpPr>
          <p:cNvPr id="47173" name="Rectangle 1093"/>
          <p:cNvSpPr>
            <a:spLocks noChangeArrowheads="1"/>
          </p:cNvSpPr>
          <p:nvPr/>
        </p:nvSpPr>
        <p:spPr bwMode="auto">
          <a:xfrm>
            <a:off x="1403350" y="4470400"/>
            <a:ext cx="54737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SzPct val="50000"/>
            </a:pPr>
            <a:r>
              <a:rPr lang="pt-PT" altLang="pt-PT" sz="2000" b="1">
                <a:solidFill>
                  <a:srgbClr val="422E20"/>
                </a:solidFill>
                <a:latin typeface="Californian FB" pitchFamily="18" charset="0"/>
              </a:rPr>
              <a:t>Tenebrionidae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SzPct val="50000"/>
            </a:pPr>
            <a:r>
              <a:rPr lang="pt-PT" altLang="pt-PT" sz="2000" b="1" i="1">
                <a:solidFill>
                  <a:srgbClr val="422E20"/>
                </a:solidFill>
                <a:latin typeface="Californian FB" pitchFamily="18" charset="0"/>
              </a:rPr>
              <a:t>Tribolium castaneum</a:t>
            </a:r>
            <a:r>
              <a:rPr lang="pt-PT" altLang="pt-PT" sz="2000" b="1">
                <a:solidFill>
                  <a:srgbClr val="422E20"/>
                </a:solidFill>
                <a:latin typeface="Californian FB" pitchFamily="18" charset="0"/>
              </a:rPr>
              <a:t> (Herbst)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SzPct val="50000"/>
              <a:buFontTx/>
              <a:buChar char="•"/>
            </a:pPr>
            <a:r>
              <a:rPr lang="pt-PT" altLang="pt-PT" sz="2000" b="1">
                <a:solidFill>
                  <a:srgbClr val="422E20"/>
                </a:solidFill>
                <a:latin typeface="Californian FB" pitchFamily="18" charset="0"/>
              </a:rPr>
              <a:t>2,3-4,4 mm de comprimento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SzPct val="50000"/>
              <a:buFontTx/>
              <a:buChar char="•"/>
            </a:pPr>
            <a:r>
              <a:rPr lang="pt-PT" altLang="pt-PT" sz="2000" b="1">
                <a:solidFill>
                  <a:srgbClr val="422E20"/>
                </a:solidFill>
                <a:latin typeface="Californian FB" pitchFamily="18" charset="0"/>
              </a:rPr>
              <a:t>Cor castanho-avermelhado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SzPct val="50000"/>
              <a:buFontTx/>
              <a:buChar char="•"/>
            </a:pPr>
            <a:r>
              <a:rPr lang="pt-PT" altLang="pt-PT" sz="2000" b="1">
                <a:solidFill>
                  <a:srgbClr val="422E20"/>
                </a:solidFill>
                <a:latin typeface="Californian FB" pitchFamily="18" charset="0"/>
              </a:rPr>
              <a:t>150-600 ovos por fêmea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SzPct val="50000"/>
              <a:buFontTx/>
              <a:buChar char="•"/>
            </a:pPr>
            <a:r>
              <a:rPr lang="pt-PT" altLang="pt-PT" sz="2000" b="1">
                <a:solidFill>
                  <a:srgbClr val="422E20"/>
                </a:solidFill>
                <a:latin typeface="Californian FB" pitchFamily="18" charset="0"/>
              </a:rPr>
              <a:t>Ovo a adulto = 20 dias a 32ºC e 70% h.r.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SzPct val="50000"/>
            </a:pPr>
            <a:endParaRPr lang="pt-PT" altLang="pt-PT" sz="2000" b="1">
              <a:solidFill>
                <a:srgbClr val="422E20"/>
              </a:solidFill>
              <a:latin typeface="Californian FB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SzPct val="50000"/>
            </a:pPr>
            <a:endParaRPr lang="pt-PT" altLang="pt-PT" sz="2000" b="1">
              <a:solidFill>
                <a:srgbClr val="422E20"/>
              </a:solidFill>
              <a:latin typeface="Californian FB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SzPct val="50000"/>
              <a:buFontTx/>
              <a:buChar char="•"/>
            </a:pPr>
            <a:endParaRPr lang="pt-PT" altLang="pt-PT" sz="1400" b="1">
              <a:solidFill>
                <a:srgbClr val="422E20"/>
              </a:solidFill>
              <a:latin typeface="Californian FB" pitchFamily="18" charset="0"/>
            </a:endParaRPr>
          </a:p>
        </p:txBody>
      </p:sp>
      <p:pic>
        <p:nvPicPr>
          <p:cNvPr id="47176" name="redflour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5700" y="4508500"/>
            <a:ext cx="2771775" cy="1890713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7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7176"/>
                </p:tgtEl>
              </p:cMediaNode>
            </p:video>
          </p:childTnLst>
        </p:cTn>
      </p:par>
    </p:tnLst>
    <p:bldLst>
      <p:bldP spid="471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35"/>
          <p:cNvSpPr txBox="1">
            <a:spLocks noChangeArrowheads="1"/>
          </p:cNvSpPr>
          <p:nvPr/>
        </p:nvSpPr>
        <p:spPr bwMode="auto">
          <a:xfrm>
            <a:off x="1219200" y="307975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 sz="2400">
                <a:solidFill>
                  <a:srgbClr val="422E20"/>
                </a:solidFill>
                <a:latin typeface="Arial" charset="0"/>
              </a:rPr>
              <a:t>Ordem Coleoptera</a:t>
            </a:r>
          </a:p>
        </p:txBody>
      </p:sp>
      <p:grpSp>
        <p:nvGrpSpPr>
          <p:cNvPr id="2" name="Group 1041"/>
          <p:cNvGrpSpPr>
            <a:grpSpLocks/>
          </p:cNvGrpSpPr>
          <p:nvPr/>
        </p:nvGrpSpPr>
        <p:grpSpPr bwMode="auto">
          <a:xfrm>
            <a:off x="1403350" y="1484313"/>
            <a:ext cx="7620000" cy="2305050"/>
            <a:chOff x="884" y="935"/>
            <a:chExt cx="4800" cy="1452"/>
          </a:xfrm>
        </p:grpSpPr>
        <p:sp>
          <p:nvSpPr>
            <p:cNvPr id="26631" name="Rectangle 1027"/>
            <p:cNvSpPr>
              <a:spLocks noChangeArrowheads="1"/>
            </p:cNvSpPr>
            <p:nvPr/>
          </p:nvSpPr>
          <p:spPr bwMode="auto">
            <a:xfrm>
              <a:off x="884" y="935"/>
              <a:ext cx="3448" cy="1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Chrysomelidae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 i="1">
                  <a:solidFill>
                    <a:srgbClr val="422E20"/>
                  </a:solidFill>
                  <a:latin typeface="Californian FB" pitchFamily="18" charset="0"/>
                </a:rPr>
                <a:t>Acanthoscelides obtectus</a:t>
              </a: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 (Say)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2-5 mm de comprimento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Cor amarelo-esverdeado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70 ovos por fêmea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Ovo a adulto = 28 dias a 30ºC e 70-80% h.r.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endParaRPr lang="pt-PT" altLang="pt-PT" sz="1400" b="1">
                <a:solidFill>
                  <a:srgbClr val="422E20"/>
                </a:solidFill>
                <a:latin typeface="Californian FB" pitchFamily="18" charset="0"/>
              </a:endParaRPr>
            </a:p>
          </p:txBody>
        </p:sp>
        <p:pic>
          <p:nvPicPr>
            <p:cNvPr id="26632" name="Picture 103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49" y="957"/>
              <a:ext cx="1535" cy="1430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</p:grpSp>
      <p:grpSp>
        <p:nvGrpSpPr>
          <p:cNvPr id="3" name="Group 1042"/>
          <p:cNvGrpSpPr>
            <a:grpSpLocks/>
          </p:cNvGrpSpPr>
          <p:nvPr/>
        </p:nvGrpSpPr>
        <p:grpSpPr bwMode="auto">
          <a:xfrm>
            <a:off x="1403350" y="4005263"/>
            <a:ext cx="7623175" cy="2298700"/>
            <a:chOff x="884" y="2523"/>
            <a:chExt cx="4802" cy="1448"/>
          </a:xfrm>
        </p:grpSpPr>
        <p:pic>
          <p:nvPicPr>
            <p:cNvPr id="26629" name="Picture 103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51" y="2523"/>
              <a:ext cx="1535" cy="1448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sp>
          <p:nvSpPr>
            <p:cNvPr id="26630" name="Rectangle 1040"/>
            <p:cNvSpPr>
              <a:spLocks noChangeArrowheads="1"/>
            </p:cNvSpPr>
            <p:nvPr/>
          </p:nvSpPr>
          <p:spPr bwMode="auto">
            <a:xfrm>
              <a:off x="884" y="2667"/>
              <a:ext cx="3448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 i="1">
                  <a:solidFill>
                    <a:srgbClr val="422E20"/>
                  </a:solidFill>
                  <a:latin typeface="Californian FB" pitchFamily="18" charset="0"/>
                </a:rPr>
                <a:t>Callosobruchus maculatus </a:t>
              </a: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(F.)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2,0-3,5 mm de comprimento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Tórax preto, élitros avermelhados com manchas elitrais pretas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115 ovos por fêmea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Ovo a adulto = 21 dias a 32ºC e 90% h.r.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endParaRPr lang="pt-PT" altLang="pt-PT" sz="1400" b="1">
                <a:solidFill>
                  <a:srgbClr val="422E20"/>
                </a:solidFill>
                <a:latin typeface="Californian FB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050"/>
          <p:cNvSpPr txBox="1">
            <a:spLocks noChangeArrowheads="1"/>
          </p:cNvSpPr>
          <p:nvPr/>
        </p:nvSpPr>
        <p:spPr bwMode="auto">
          <a:xfrm>
            <a:off x="1219200" y="307975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rial" charset="0"/>
              </a:rPr>
              <a:t>Ordem Lepidoptera</a:t>
            </a:r>
          </a:p>
        </p:txBody>
      </p:sp>
      <p:grpSp>
        <p:nvGrpSpPr>
          <p:cNvPr id="2" name="Group 2063"/>
          <p:cNvGrpSpPr>
            <a:grpSpLocks/>
          </p:cNvGrpSpPr>
          <p:nvPr/>
        </p:nvGrpSpPr>
        <p:grpSpPr bwMode="auto">
          <a:xfrm>
            <a:off x="1403350" y="1522413"/>
            <a:ext cx="7645400" cy="2411412"/>
            <a:chOff x="884" y="959"/>
            <a:chExt cx="4816" cy="1519"/>
          </a:xfrm>
        </p:grpSpPr>
        <p:sp>
          <p:nvSpPr>
            <p:cNvPr id="27655" name="Rectangle 2051"/>
            <p:cNvSpPr>
              <a:spLocks noChangeArrowheads="1"/>
            </p:cNvSpPr>
            <p:nvPr/>
          </p:nvSpPr>
          <p:spPr bwMode="auto">
            <a:xfrm>
              <a:off x="884" y="959"/>
              <a:ext cx="3266" cy="1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Gelechiidae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 i="1">
                  <a:solidFill>
                    <a:srgbClr val="422E20"/>
                  </a:solidFill>
                  <a:latin typeface="Californian FB" pitchFamily="18" charset="0"/>
                </a:rPr>
                <a:t>Sitotroga cerealella</a:t>
              </a: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 (Olivier)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10-18mm envergadura das asas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5 mm de comprimento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Asas anteriores amarelo palha brilhante, com margens franjadas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200 ovos por fêmea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Ovo a adulto = 28 dias a 30ºC e 80% h.r.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pt-PT" altLang="pt-PT" sz="1400" b="1">
                <a:solidFill>
                  <a:srgbClr val="422E20"/>
                </a:solidFill>
                <a:latin typeface="Californian FB" pitchFamily="18" charset="0"/>
              </a:endParaRPr>
            </a:p>
          </p:txBody>
        </p:sp>
        <p:pic>
          <p:nvPicPr>
            <p:cNvPr id="27656" name="Picture 206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65" y="1026"/>
              <a:ext cx="1535" cy="1393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</p:grpSp>
      <p:grpSp>
        <p:nvGrpSpPr>
          <p:cNvPr id="3" name="Group 2064"/>
          <p:cNvGrpSpPr>
            <a:grpSpLocks/>
          </p:cNvGrpSpPr>
          <p:nvPr/>
        </p:nvGrpSpPr>
        <p:grpSpPr bwMode="auto">
          <a:xfrm>
            <a:off x="1403350" y="4076700"/>
            <a:ext cx="7645400" cy="2543175"/>
            <a:chOff x="884" y="2568"/>
            <a:chExt cx="4816" cy="1602"/>
          </a:xfrm>
        </p:grpSpPr>
        <p:pic>
          <p:nvPicPr>
            <p:cNvPr id="27653" name="Picture 205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63" y="2568"/>
              <a:ext cx="1537" cy="1537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sp>
          <p:nvSpPr>
            <p:cNvPr id="27654" name="Rectangle 2062"/>
            <p:cNvSpPr>
              <a:spLocks noChangeArrowheads="1"/>
            </p:cNvSpPr>
            <p:nvPr/>
          </p:nvSpPr>
          <p:spPr bwMode="auto">
            <a:xfrm>
              <a:off x="884" y="2651"/>
              <a:ext cx="3266" cy="1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Pyralidae</a:t>
              </a:r>
              <a:endParaRPr lang="pt-PT" altLang="pt-PT" sz="2000" b="1" i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</a:pPr>
              <a:r>
                <a:rPr lang="pt-PT" altLang="pt-PT" sz="2000" b="1" i="1">
                  <a:solidFill>
                    <a:srgbClr val="422E20"/>
                  </a:solidFill>
                  <a:latin typeface="Californian FB" pitchFamily="18" charset="0"/>
                </a:rPr>
                <a:t>Plodia interpunctella </a:t>
              </a: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(H</a:t>
              </a:r>
              <a:r>
                <a:rPr lang="en-US" altLang="pt-PT" sz="2000" b="1">
                  <a:solidFill>
                    <a:srgbClr val="422E20"/>
                  </a:solidFill>
                  <a:latin typeface="Californian FB" pitchFamily="18" charset="0"/>
                  <a:ea typeface="Arial Unicode MS" pitchFamily="34" charset="-128"/>
                  <a:cs typeface="Arial Unicode MS" pitchFamily="34" charset="-128"/>
                </a:rPr>
                <a:t>ü</a:t>
              </a: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bner)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14-20mm envergadura das asas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7-9mm comprimento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Asas anteriores parte basal amarelada e apical vermelha acobreada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400 ovos por fêmea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Ovo a adulto = 28 dias a 30ºC e 70% h.r.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</a:pPr>
              <a:endParaRPr lang="pt-PT" altLang="pt-PT" sz="2000" b="1">
                <a:solidFill>
                  <a:srgbClr val="422E20"/>
                </a:solidFill>
                <a:latin typeface="Californian FB" pitchFamily="18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pt-PT" altLang="pt-PT" sz="1400" b="1">
                <a:solidFill>
                  <a:srgbClr val="422E20"/>
                </a:solidFill>
                <a:latin typeface="Californian FB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219200" y="3175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rial" charset="0"/>
              </a:rPr>
              <a:t>Ordem Lepidoptera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403350" y="1484313"/>
            <a:ext cx="7632700" cy="2305050"/>
            <a:chOff x="884" y="935"/>
            <a:chExt cx="4808" cy="1452"/>
          </a:xfrm>
        </p:grpSpPr>
        <p:sp>
          <p:nvSpPr>
            <p:cNvPr id="28679" name="Rectangle 10"/>
            <p:cNvSpPr>
              <a:spLocks noChangeArrowheads="1"/>
            </p:cNvSpPr>
            <p:nvPr/>
          </p:nvSpPr>
          <p:spPr bwMode="auto">
            <a:xfrm>
              <a:off x="884" y="935"/>
              <a:ext cx="3266" cy="1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Pyralidae</a:t>
              </a:r>
            </a:p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pt-PT" altLang="pt-PT" sz="2000" b="1" i="1">
                  <a:solidFill>
                    <a:srgbClr val="422E20"/>
                  </a:solidFill>
                  <a:latin typeface="Californian FB" pitchFamily="18" charset="0"/>
                </a:rPr>
                <a:t>Ephestia cautella</a:t>
              </a: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 (Walker)</a:t>
              </a:r>
            </a:p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11-20mm envergadura das asas</a:t>
              </a:r>
            </a:p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Asas anteriores acastanhadas, com duas linhas transversais esbranquiçadas</a:t>
              </a:r>
            </a:p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300 ovos por fêmea</a:t>
              </a:r>
            </a:p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Ovo a adulto = 32 dias a 32ºC e 70% h.r.</a:t>
              </a:r>
              <a:endParaRPr lang="pt-PT" altLang="pt-PT" sz="1800" b="1">
                <a:solidFill>
                  <a:srgbClr val="422E20"/>
                </a:solidFill>
                <a:latin typeface="Californian FB" pitchFamily="18" charset="0"/>
              </a:endParaRPr>
            </a:p>
          </p:txBody>
        </p:sp>
        <p:pic>
          <p:nvPicPr>
            <p:cNvPr id="28680" name="Picture 2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55" y="935"/>
              <a:ext cx="1537" cy="1438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403350" y="4097338"/>
            <a:ext cx="7632700" cy="2500312"/>
            <a:chOff x="884" y="2581"/>
            <a:chExt cx="4808" cy="1575"/>
          </a:xfrm>
        </p:grpSpPr>
        <p:pic>
          <p:nvPicPr>
            <p:cNvPr id="28677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55" y="2619"/>
              <a:ext cx="1537" cy="1537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sp>
          <p:nvSpPr>
            <p:cNvPr id="28678" name="Rectangle 21"/>
            <p:cNvSpPr>
              <a:spLocks noChangeArrowheads="1"/>
            </p:cNvSpPr>
            <p:nvPr/>
          </p:nvSpPr>
          <p:spPr bwMode="auto">
            <a:xfrm>
              <a:off x="884" y="2581"/>
              <a:ext cx="3266" cy="1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pt-PT" altLang="pt-PT" sz="2000" b="1" i="1">
                  <a:solidFill>
                    <a:srgbClr val="422E20"/>
                  </a:solidFill>
                  <a:latin typeface="Californian FB" pitchFamily="18" charset="0"/>
                </a:rPr>
                <a:t>Ephestia elutella</a:t>
              </a: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 (H</a:t>
              </a:r>
              <a:r>
                <a:rPr lang="en-US" altLang="pt-PT" sz="2000" b="1">
                  <a:solidFill>
                    <a:srgbClr val="422E20"/>
                  </a:solidFill>
                  <a:latin typeface="Californian FB" pitchFamily="18" charset="0"/>
                  <a:ea typeface="Arial Unicode MS" pitchFamily="34" charset="-128"/>
                  <a:cs typeface="Arial Unicode MS" pitchFamily="34" charset="-128"/>
                </a:rPr>
                <a:t>ü</a:t>
              </a: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bner)</a:t>
              </a:r>
            </a:p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14-20mm envergadura das asas</a:t>
              </a:r>
            </a:p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5-9mm comprimento</a:t>
              </a:r>
            </a:p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Asas anteriores cinzento acastanhadas com duas linhas transversais claras</a:t>
              </a:r>
            </a:p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500 ovos por fêmea</a:t>
              </a:r>
            </a:p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buSzPct val="50000"/>
                <a:buFontTx/>
                <a:buChar char="•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Ovo a adulto = 30 dias a 30ºC e 70% h.r.</a:t>
              </a:r>
            </a:p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endParaRPr lang="pt-PT" altLang="pt-PT" sz="1800" b="1">
                <a:solidFill>
                  <a:srgbClr val="422E20"/>
                </a:solidFill>
                <a:latin typeface="Californian FB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upo 1"/>
          <p:cNvGrpSpPr>
            <a:grpSpLocks/>
          </p:cNvGrpSpPr>
          <p:nvPr/>
        </p:nvGrpSpPr>
        <p:grpSpPr bwMode="auto">
          <a:xfrm>
            <a:off x="909638" y="1206500"/>
            <a:ext cx="7534275" cy="5575300"/>
            <a:chOff x="909638" y="1206500"/>
            <a:chExt cx="7534275" cy="5575300"/>
          </a:xfrm>
        </p:grpSpPr>
        <p:pic>
          <p:nvPicPr>
            <p:cNvPr id="29700" name="Picture 1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6C4C51"/>
                </a:clrFrom>
                <a:clrTo>
                  <a:srgbClr val="6C4C5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14600" y="1676400"/>
              <a:ext cx="5791200" cy="4570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67000" y="1600200"/>
              <a:ext cx="1449388" cy="1331913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pic>
          <p:nvPicPr>
            <p:cNvPr id="29702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7000" y="1828800"/>
              <a:ext cx="1677988" cy="1433513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pic>
          <p:nvPicPr>
            <p:cNvPr id="29703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88200" y="4884738"/>
              <a:ext cx="1255713" cy="1820862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pic>
          <p:nvPicPr>
            <p:cNvPr id="29704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09638" y="2959100"/>
              <a:ext cx="1516062" cy="1003300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pic>
          <p:nvPicPr>
            <p:cNvPr id="29705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95450" y="4495800"/>
              <a:ext cx="1309688" cy="1887538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sp>
          <p:nvSpPr>
            <p:cNvPr id="29706" name="AutoShape 15"/>
            <p:cNvSpPr>
              <a:spLocks noChangeArrowheads="1"/>
            </p:cNvSpPr>
            <p:nvPr/>
          </p:nvSpPr>
          <p:spPr bwMode="auto">
            <a:xfrm>
              <a:off x="5715000" y="6400800"/>
              <a:ext cx="1371600" cy="304800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1200" b="1">
                  <a:solidFill>
                    <a:srgbClr val="422E20"/>
                  </a:solidFill>
                  <a:latin typeface="Arial" charset="0"/>
                </a:rPr>
                <a:t>Larva 4º instar</a:t>
              </a:r>
            </a:p>
            <a:p>
              <a:pPr algn="ctr" eaLnBrk="1" hangingPunct="1"/>
              <a:endParaRPr lang="pt-PT" altLang="pt-PT" sz="2400">
                <a:latin typeface="Times New Roman" pitchFamily="18" charset="0"/>
              </a:endParaRPr>
            </a:p>
          </p:txBody>
        </p:sp>
        <p:sp>
          <p:nvSpPr>
            <p:cNvPr id="29707" name="AutoShape 16"/>
            <p:cNvSpPr>
              <a:spLocks noChangeArrowheads="1"/>
            </p:cNvSpPr>
            <p:nvPr/>
          </p:nvSpPr>
          <p:spPr bwMode="auto">
            <a:xfrm>
              <a:off x="1663700" y="6477000"/>
              <a:ext cx="1371600" cy="304800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1200" b="1">
                  <a:solidFill>
                    <a:srgbClr val="422E20"/>
                  </a:solidFill>
                  <a:latin typeface="Arial" charset="0"/>
                </a:rPr>
                <a:t>Pupa Exarata</a:t>
              </a:r>
            </a:p>
            <a:p>
              <a:pPr algn="ctr" eaLnBrk="1" hangingPunct="1"/>
              <a:endParaRPr lang="pt-PT" altLang="pt-PT" sz="2400">
                <a:latin typeface="Times New Roman" pitchFamily="18" charset="0"/>
              </a:endParaRPr>
            </a:p>
          </p:txBody>
        </p:sp>
        <p:sp>
          <p:nvSpPr>
            <p:cNvPr id="29708" name="AutoShape 17"/>
            <p:cNvSpPr>
              <a:spLocks noChangeArrowheads="1"/>
            </p:cNvSpPr>
            <p:nvPr/>
          </p:nvSpPr>
          <p:spPr bwMode="auto">
            <a:xfrm>
              <a:off x="990600" y="2552700"/>
              <a:ext cx="1371600" cy="304800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1200" b="1">
                  <a:solidFill>
                    <a:srgbClr val="422E20"/>
                  </a:solidFill>
                  <a:latin typeface="Arial" charset="0"/>
                </a:rPr>
                <a:t>Adulto</a:t>
              </a:r>
            </a:p>
            <a:p>
              <a:pPr algn="ctr" eaLnBrk="1" hangingPunct="1"/>
              <a:endParaRPr lang="pt-PT" altLang="pt-PT" sz="2400">
                <a:latin typeface="Times New Roman" pitchFamily="18" charset="0"/>
              </a:endParaRPr>
            </a:p>
          </p:txBody>
        </p:sp>
        <p:sp>
          <p:nvSpPr>
            <p:cNvPr id="29709" name="AutoShape 18"/>
            <p:cNvSpPr>
              <a:spLocks noChangeArrowheads="1"/>
            </p:cNvSpPr>
            <p:nvPr/>
          </p:nvSpPr>
          <p:spPr bwMode="auto">
            <a:xfrm>
              <a:off x="2679700" y="1206500"/>
              <a:ext cx="1371600" cy="304800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1200" b="1">
                  <a:solidFill>
                    <a:srgbClr val="422E20"/>
                  </a:solidFill>
                  <a:latin typeface="Arial" charset="0"/>
                </a:rPr>
                <a:t>Ovo</a:t>
              </a:r>
            </a:p>
            <a:p>
              <a:pPr algn="ctr" eaLnBrk="1" hangingPunct="1"/>
              <a:endParaRPr lang="pt-PT" altLang="pt-PT" sz="2400">
                <a:latin typeface="Times New Roman" pitchFamily="18" charset="0"/>
              </a:endParaRPr>
            </a:p>
          </p:txBody>
        </p:sp>
        <p:sp>
          <p:nvSpPr>
            <p:cNvPr id="29710" name="AutoShape 19"/>
            <p:cNvSpPr>
              <a:spLocks noChangeArrowheads="1"/>
            </p:cNvSpPr>
            <p:nvPr/>
          </p:nvSpPr>
          <p:spPr bwMode="auto">
            <a:xfrm>
              <a:off x="6616700" y="1435100"/>
              <a:ext cx="1371600" cy="304800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1200" b="1">
                  <a:solidFill>
                    <a:srgbClr val="422E20"/>
                  </a:solidFill>
                  <a:latin typeface="Arial" charset="0"/>
                </a:rPr>
                <a:t>Larva 1º instar</a:t>
              </a:r>
            </a:p>
            <a:p>
              <a:pPr algn="ctr" eaLnBrk="1" hangingPunct="1"/>
              <a:endParaRPr lang="pt-PT" altLang="pt-PT" sz="2400">
                <a:latin typeface="Times New Roman" pitchFamily="18" charset="0"/>
              </a:endParaRPr>
            </a:p>
          </p:txBody>
        </p:sp>
      </p:grpSp>
      <p:sp>
        <p:nvSpPr>
          <p:cNvPr id="29699" name="Text Box 20"/>
          <p:cNvSpPr txBox="1">
            <a:spLocks noChangeArrowheads="1"/>
          </p:cNvSpPr>
          <p:nvPr/>
        </p:nvSpPr>
        <p:spPr bwMode="auto">
          <a:xfrm>
            <a:off x="1219200" y="77788"/>
            <a:ext cx="7772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INSECTOS – Ciclo evolutivo de uma praga primária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3"/>
          <p:cNvSpPr txBox="1">
            <a:spLocks noChangeArrowheads="1"/>
          </p:cNvSpPr>
          <p:nvPr/>
        </p:nvSpPr>
        <p:spPr bwMode="auto">
          <a:xfrm>
            <a:off x="1192213" y="115888"/>
            <a:ext cx="59007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INSECTOS - Diferentes Tipos de Larvas</a:t>
            </a:r>
          </a:p>
        </p:txBody>
      </p:sp>
      <p:pic>
        <p:nvPicPr>
          <p:cNvPr id="30723" name="Picture 15" descr="ciclovidabesour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388" y="260350"/>
            <a:ext cx="1731962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5" descr="Tribol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041650"/>
            <a:ext cx="263842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6" descr="sitophi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2978150"/>
            <a:ext cx="18573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AutoShape 39"/>
          <p:cNvSpPr>
            <a:spLocks noChangeArrowheads="1"/>
          </p:cNvSpPr>
          <p:nvPr/>
        </p:nvSpPr>
        <p:spPr bwMode="auto">
          <a:xfrm>
            <a:off x="1112838" y="2490788"/>
            <a:ext cx="1371600" cy="304800"/>
          </a:xfrm>
          <a:prstGeom prst="roundRect">
            <a:avLst>
              <a:gd name="adj" fmla="val 16667"/>
            </a:avLst>
          </a:prstGeom>
          <a:solidFill>
            <a:srgbClr val="CFB09B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 sz="1200" b="1">
                <a:solidFill>
                  <a:srgbClr val="422E20"/>
                </a:solidFill>
                <a:latin typeface="Arial" charset="0"/>
              </a:rPr>
              <a:t>Tribolium spp.</a:t>
            </a:r>
          </a:p>
          <a:p>
            <a:pPr algn="ctr" eaLnBrk="1" hangingPunct="1"/>
            <a:endParaRPr lang="pt-PT" altLang="pt-PT" sz="2400">
              <a:latin typeface="Times New Roman" pitchFamily="18" charset="0"/>
            </a:endParaRPr>
          </a:p>
        </p:txBody>
      </p:sp>
      <p:sp>
        <p:nvSpPr>
          <p:cNvPr id="30727" name="AutoShape 40"/>
          <p:cNvSpPr>
            <a:spLocks noChangeArrowheads="1"/>
          </p:cNvSpPr>
          <p:nvPr/>
        </p:nvSpPr>
        <p:spPr bwMode="auto">
          <a:xfrm>
            <a:off x="3992563" y="2490788"/>
            <a:ext cx="1371600" cy="304800"/>
          </a:xfrm>
          <a:prstGeom prst="roundRect">
            <a:avLst>
              <a:gd name="adj" fmla="val 16667"/>
            </a:avLst>
          </a:prstGeom>
          <a:solidFill>
            <a:srgbClr val="CFB09B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 sz="1200" b="1">
                <a:solidFill>
                  <a:srgbClr val="422E20"/>
                </a:solidFill>
                <a:latin typeface="Arial" charset="0"/>
              </a:rPr>
              <a:t>Sitophilus spp.</a:t>
            </a:r>
          </a:p>
          <a:p>
            <a:pPr algn="ctr" eaLnBrk="1" hangingPunct="1"/>
            <a:endParaRPr lang="pt-PT" altLang="pt-PT" sz="2400">
              <a:latin typeface="Times New Roman" pitchFamily="18" charset="0"/>
            </a:endParaRPr>
          </a:p>
        </p:txBody>
      </p:sp>
      <p:sp>
        <p:nvSpPr>
          <p:cNvPr id="30728" name="AutoShape 41"/>
          <p:cNvSpPr>
            <a:spLocks noChangeArrowheads="1"/>
          </p:cNvSpPr>
          <p:nvPr/>
        </p:nvSpPr>
        <p:spPr bwMode="auto">
          <a:xfrm>
            <a:off x="6945313" y="2490788"/>
            <a:ext cx="1371600" cy="304800"/>
          </a:xfrm>
          <a:prstGeom prst="roundRect">
            <a:avLst>
              <a:gd name="adj" fmla="val 16667"/>
            </a:avLst>
          </a:prstGeom>
          <a:solidFill>
            <a:srgbClr val="CFB09B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 sz="1200" b="1">
                <a:solidFill>
                  <a:srgbClr val="422E20"/>
                </a:solidFill>
                <a:latin typeface="Arial" charset="0"/>
              </a:rPr>
              <a:t>Lepidoptera</a:t>
            </a:r>
            <a:endParaRPr lang="pt-PT" altLang="pt-PT" sz="2400">
              <a:latin typeface="Times New Roman" pitchFamily="18" charset="0"/>
            </a:endParaRPr>
          </a:p>
        </p:txBody>
      </p:sp>
      <p:sp>
        <p:nvSpPr>
          <p:cNvPr id="30729" name="Text Box 45"/>
          <p:cNvSpPr txBox="1">
            <a:spLocks noChangeArrowheads="1"/>
          </p:cNvSpPr>
          <p:nvPr/>
        </p:nvSpPr>
        <p:spPr bwMode="auto">
          <a:xfrm>
            <a:off x="971550" y="6308725"/>
            <a:ext cx="2349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PT" altLang="pt-PT" sz="2000" b="1" i="1">
                <a:solidFill>
                  <a:srgbClr val="422E20"/>
                </a:solidFill>
                <a:latin typeface="Times New Roman" pitchFamily="18" charset="0"/>
              </a:rPr>
              <a:t>Campodeiforme</a:t>
            </a:r>
          </a:p>
        </p:txBody>
      </p:sp>
      <p:sp>
        <p:nvSpPr>
          <p:cNvPr id="30730" name="Text Box 46"/>
          <p:cNvSpPr txBox="1">
            <a:spLocks noChangeArrowheads="1"/>
          </p:cNvSpPr>
          <p:nvPr/>
        </p:nvSpPr>
        <p:spPr bwMode="auto">
          <a:xfrm>
            <a:off x="3492500" y="6308725"/>
            <a:ext cx="2349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PT" altLang="pt-PT" sz="2000" b="1" i="1">
                <a:solidFill>
                  <a:srgbClr val="422E20"/>
                </a:solidFill>
                <a:latin typeface="Times New Roman" pitchFamily="18" charset="0"/>
              </a:rPr>
              <a:t>Ápoda</a:t>
            </a:r>
          </a:p>
        </p:txBody>
      </p:sp>
      <p:sp>
        <p:nvSpPr>
          <p:cNvPr id="30731" name="Text Box 47"/>
          <p:cNvSpPr txBox="1">
            <a:spLocks noChangeArrowheads="1"/>
          </p:cNvSpPr>
          <p:nvPr/>
        </p:nvSpPr>
        <p:spPr bwMode="auto">
          <a:xfrm>
            <a:off x="6588125" y="6308725"/>
            <a:ext cx="2349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PT" altLang="pt-PT" sz="2000" b="1" i="1">
                <a:solidFill>
                  <a:srgbClr val="422E20"/>
                </a:solidFill>
                <a:latin typeface="Times New Roman" pitchFamily="18" charset="0"/>
              </a:rPr>
              <a:t>Eruciforme</a:t>
            </a:r>
          </a:p>
        </p:txBody>
      </p:sp>
      <p:pic>
        <p:nvPicPr>
          <p:cNvPr id="30732" name="Picture 48" descr="Ephest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5700" y="3532188"/>
            <a:ext cx="265747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533400" y="914400"/>
            <a:ext cx="87630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PT" altLang="pt-PT" sz="1600" b="1">
                <a:solidFill>
                  <a:srgbClr val="422E20"/>
                </a:solidFill>
                <a:latin typeface="Times New Roman" pitchFamily="18" charset="0"/>
              </a:rPr>
              <a:t>Condições limitantes e óptimas</a:t>
            </a:r>
          </a:p>
        </p:txBody>
      </p:sp>
      <p:graphicFrame>
        <p:nvGraphicFramePr>
          <p:cNvPr id="27072" name="Group 448"/>
          <p:cNvGraphicFramePr>
            <a:graphicFrameLocks noGrp="1"/>
          </p:cNvGraphicFramePr>
          <p:nvPr/>
        </p:nvGraphicFramePr>
        <p:xfrm>
          <a:off x="1331913" y="1293813"/>
          <a:ext cx="7343775" cy="5102260"/>
        </p:xfrm>
        <a:graphic>
          <a:graphicData uri="http://schemas.openxmlformats.org/drawingml/2006/table">
            <a:tbl>
              <a:tblPr/>
              <a:tblGrid>
                <a:gridCol w="2592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2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67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404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ESPÉCIE</a:t>
                      </a:r>
                    </a:p>
                  </a:txBody>
                  <a:tcPr marT="45718" marB="45718" anchor="ctr" anchorCtr="1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Mínima</a:t>
                      </a:r>
                    </a:p>
                  </a:txBody>
                  <a:tcPr marT="45718" marB="45718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Óptima</a:t>
                      </a:r>
                    </a:p>
                  </a:txBody>
                  <a:tcPr marT="45718" marB="45718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Ciclo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Evolutivo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(Nº. Dias)</a:t>
                      </a:r>
                    </a:p>
                  </a:txBody>
                  <a:tcPr marT="45718" marB="45718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Susceptibilidade produto (*)</a:t>
                      </a:r>
                    </a:p>
                  </a:txBody>
                  <a:tcPr marT="45718" marB="45718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38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pt-P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ºC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18" marB="45718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HR </a:t>
                      </a: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18" marB="45718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 </a:t>
                      </a: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(ºC)</a:t>
                      </a:r>
                    </a:p>
                  </a:txBody>
                  <a:tcPr marT="45718" marB="45718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HR </a:t>
                      </a: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18" marB="45718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718" marB="45718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</a:p>
                  </a:txBody>
                  <a:tcPr marT="45718" marB="45718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marT="45718" marB="45718"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marT="45718" marB="45718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COLEOPTERA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ANOBIIDAE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Lasioderma</a:t>
                      </a:r>
                      <a:r>
                        <a:rPr kumimoji="0" lang="pt-PT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serricorne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(F.)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32-35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BOSTRYCHIDAE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Rhizopertha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dominica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(F.)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32-35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CUCUJIDAE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Ahasverus</a:t>
                      </a:r>
                      <a:r>
                        <a:rPr kumimoji="0" lang="pt-PT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advena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</a:t>
                      </a:r>
                      <a:r>
                        <a:rPr kumimoji="0" lang="pt-P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Waltl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.)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Cryptolestes</a:t>
                      </a:r>
                      <a:r>
                        <a:rPr kumimoji="0" lang="pt-PT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ferrugineus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</a:t>
                      </a:r>
                      <a:r>
                        <a:rPr kumimoji="0" lang="pt-P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Steph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.)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32-35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65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45-65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Oryzaephilus</a:t>
                      </a:r>
                      <a:r>
                        <a:rPr kumimoji="0" lang="pt-PT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surinamensis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(L.)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31-34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CURCULIONIDAE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Sitophilus</a:t>
                      </a:r>
                      <a:r>
                        <a:rPr kumimoji="0" lang="pt-PT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oryzae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(L.)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27-31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Sitophilus</a:t>
                      </a:r>
                      <a:r>
                        <a:rPr kumimoji="0" lang="pt-PT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zeamais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Motsch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30-34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26-30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DERMESTIDAE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Trogoderma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granarium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Everts</a:t>
                      </a:r>
                      <a:endParaRPr kumimoji="0" lang="pt-PT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33-37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TENEBRIONIDAE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Tribolium</a:t>
                      </a:r>
                      <a:r>
                        <a:rPr kumimoji="0" lang="pt-PT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castaneum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</a:t>
                      </a:r>
                      <a:r>
                        <a:rPr kumimoji="0" lang="pt-P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Hbst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.)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32-35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GELECHIIDAE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Sitotroga</a:t>
                      </a:r>
                      <a:r>
                        <a:rPr kumimoji="0" lang="pt-PT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cerealella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(Olivier)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25-26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PYRALIDAE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Ephestia</a:t>
                      </a:r>
                      <a:r>
                        <a:rPr kumimoji="0" lang="pt-PT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(Cadra)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cautella</a:t>
                      </a:r>
                      <a:r>
                        <a:rPr kumimoji="0" lang="pt-PT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pt-P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Walker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30-35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Plodia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PT" sz="1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interpunctella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</a:t>
                      </a:r>
                      <a:r>
                        <a:rPr kumimoji="0" lang="pt-P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Hübner</a:t>
                      </a: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28-32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31976" name="Text Box 279"/>
          <p:cNvSpPr txBox="1">
            <a:spLocks noChangeArrowheads="1"/>
          </p:cNvSpPr>
          <p:nvPr/>
        </p:nvSpPr>
        <p:spPr bwMode="auto">
          <a:xfrm>
            <a:off x="1066800" y="6578600"/>
            <a:ext cx="746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PT" altLang="pt-PT" sz="1000" b="1">
                <a:latin typeface="Arial" charset="0"/>
              </a:rPr>
              <a:t>(*): I – grão inteiro não danificado; E – embrião; D – grão danificado; d – derivado do cereal</a:t>
            </a:r>
          </a:p>
        </p:txBody>
      </p:sp>
      <p:sp>
        <p:nvSpPr>
          <p:cNvPr id="31977" name="Text Box 280"/>
          <p:cNvSpPr txBox="1">
            <a:spLocks noChangeArrowheads="1"/>
          </p:cNvSpPr>
          <p:nvPr/>
        </p:nvSpPr>
        <p:spPr bwMode="auto">
          <a:xfrm>
            <a:off x="1219200" y="242888"/>
            <a:ext cx="7772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INSECTOS –Bioecologia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ChangeArrowheads="1"/>
          </p:cNvSpPr>
          <p:nvPr/>
        </p:nvSpPr>
        <p:spPr bwMode="auto">
          <a:xfrm>
            <a:off x="827088" y="1906588"/>
            <a:ext cx="5329237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000" b="1">
                <a:solidFill>
                  <a:srgbClr val="422E20"/>
                </a:solidFill>
                <a:latin typeface="Californian FB" pitchFamily="18" charset="0"/>
              </a:rPr>
              <a:t>As larvas, por terem armadura bucal trituradora, consomem os produtos e o gérmen das sementes 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000" b="1">
                <a:solidFill>
                  <a:srgbClr val="422E20"/>
                </a:solidFill>
                <a:latin typeface="Californian FB" pitchFamily="18" charset="0"/>
              </a:rPr>
              <a:t>Contaminam os produtos com teia, excrementos, casulos e fragmentos de insectos mortos 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000" b="1">
                <a:solidFill>
                  <a:srgbClr val="422E20"/>
                </a:solidFill>
                <a:latin typeface="Californian FB" pitchFamily="18" charset="0"/>
              </a:rPr>
              <a:t>São nocivas pelas teias densas que tecem nos produtos infestados, aglomerando os grãos 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000" b="1">
                <a:solidFill>
                  <a:srgbClr val="422E20"/>
                </a:solidFill>
                <a:latin typeface="Californian FB" pitchFamily="18" charset="0"/>
              </a:rPr>
              <a:t>Podem entupir a maquinaria da indústria alimentar</a:t>
            </a:r>
            <a:endParaRPr lang="pt-PT" altLang="pt-PT" sz="2000" b="1">
              <a:latin typeface="Californian FB" pitchFamily="18" charset="0"/>
            </a:endParaRPr>
          </a:p>
        </p:txBody>
      </p:sp>
      <p:sp>
        <p:nvSpPr>
          <p:cNvPr id="32771" name="Text Box 12"/>
          <p:cNvSpPr txBox="1">
            <a:spLocks noChangeArrowheads="1"/>
          </p:cNvSpPr>
          <p:nvPr/>
        </p:nvSpPr>
        <p:spPr bwMode="auto">
          <a:xfrm>
            <a:off x="1219200" y="65088"/>
            <a:ext cx="7772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 Prejuízos causados por insectos em produtos  armazenados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  <p:pic>
        <p:nvPicPr>
          <p:cNvPr id="32772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1738" y="3284538"/>
            <a:ext cx="2682875" cy="2887662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pic>
        <p:nvPicPr>
          <p:cNvPr id="49180" name="lesser grain borer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4750" y="1412875"/>
            <a:ext cx="2638425" cy="1798638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8" fill="hold"/>
                                        <p:tgtEl>
                                          <p:spTgt spid="49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918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8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250950" y="1212850"/>
            <a:ext cx="7931150" cy="5549900"/>
            <a:chOff x="788" y="812"/>
            <a:chExt cx="4996" cy="3496"/>
          </a:xfrm>
        </p:grpSpPr>
        <p:grpSp>
          <p:nvGrpSpPr>
            <p:cNvPr id="33797" name="Group 19"/>
            <p:cNvGrpSpPr>
              <a:grpSpLocks/>
            </p:cNvGrpSpPr>
            <p:nvPr/>
          </p:nvGrpSpPr>
          <p:grpSpPr bwMode="auto">
            <a:xfrm>
              <a:off x="788" y="812"/>
              <a:ext cx="4853" cy="2041"/>
              <a:chOff x="749" y="754"/>
              <a:chExt cx="4853" cy="2041"/>
            </a:xfrm>
          </p:grpSpPr>
          <p:sp>
            <p:nvSpPr>
              <p:cNvPr id="33802" name="Rectangle 5"/>
              <p:cNvSpPr>
                <a:spLocks noChangeArrowheads="1"/>
              </p:cNvSpPr>
              <p:nvPr/>
            </p:nvSpPr>
            <p:spPr bwMode="auto">
              <a:xfrm>
                <a:off x="749" y="754"/>
                <a:ext cx="2359" cy="408"/>
              </a:xfrm>
              <a:prstGeom prst="rect">
                <a:avLst/>
              </a:prstGeom>
              <a:solidFill>
                <a:schemeClr val="bg1">
                  <a:alpha val="7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33803" name="Rectangle 6"/>
              <p:cNvSpPr>
                <a:spLocks noChangeArrowheads="1"/>
              </p:cNvSpPr>
              <p:nvPr/>
            </p:nvSpPr>
            <p:spPr bwMode="auto">
              <a:xfrm>
                <a:off x="3108" y="754"/>
                <a:ext cx="2494" cy="2041"/>
              </a:xfrm>
              <a:prstGeom prst="rect">
                <a:avLst/>
              </a:prstGeom>
              <a:solidFill>
                <a:schemeClr val="bg1">
                  <a:alpha val="7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pt-PT" altLang="pt-PT"/>
              </a:p>
            </p:txBody>
          </p:sp>
          <p:sp>
            <p:nvSpPr>
              <p:cNvPr id="33804" name="Line 9"/>
              <p:cNvSpPr>
                <a:spLocks noChangeShapeType="1"/>
              </p:cNvSpPr>
              <p:nvPr/>
            </p:nvSpPr>
            <p:spPr bwMode="auto">
              <a:xfrm flipH="1">
                <a:off x="3108" y="2795"/>
                <a:ext cx="2494" cy="0"/>
              </a:xfrm>
              <a:prstGeom prst="line">
                <a:avLst/>
              </a:prstGeom>
              <a:noFill/>
              <a:ln w="9525">
                <a:solidFill>
                  <a:srgbClr val="422E2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PT"/>
              </a:p>
            </p:txBody>
          </p:sp>
          <p:sp>
            <p:nvSpPr>
              <p:cNvPr id="33805" name="Line 10"/>
              <p:cNvSpPr>
                <a:spLocks noChangeShapeType="1"/>
              </p:cNvSpPr>
              <p:nvPr/>
            </p:nvSpPr>
            <p:spPr bwMode="auto">
              <a:xfrm>
                <a:off x="5602" y="754"/>
                <a:ext cx="0" cy="2041"/>
              </a:xfrm>
              <a:prstGeom prst="line">
                <a:avLst/>
              </a:prstGeom>
              <a:noFill/>
              <a:ln w="9525">
                <a:solidFill>
                  <a:srgbClr val="422E2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PT"/>
              </a:p>
            </p:txBody>
          </p:sp>
          <p:sp>
            <p:nvSpPr>
              <p:cNvPr id="33806" name="Line 11"/>
              <p:cNvSpPr>
                <a:spLocks noChangeShapeType="1"/>
              </p:cNvSpPr>
              <p:nvPr/>
            </p:nvSpPr>
            <p:spPr bwMode="auto">
              <a:xfrm>
                <a:off x="3108" y="754"/>
                <a:ext cx="2494" cy="0"/>
              </a:xfrm>
              <a:prstGeom prst="line">
                <a:avLst/>
              </a:prstGeom>
              <a:noFill/>
              <a:ln w="9525">
                <a:solidFill>
                  <a:srgbClr val="422E2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PT"/>
              </a:p>
            </p:txBody>
          </p:sp>
          <p:sp>
            <p:nvSpPr>
              <p:cNvPr id="33807" name="Line 13"/>
              <p:cNvSpPr>
                <a:spLocks noChangeShapeType="1"/>
              </p:cNvSpPr>
              <p:nvPr/>
            </p:nvSpPr>
            <p:spPr bwMode="auto">
              <a:xfrm>
                <a:off x="749" y="754"/>
                <a:ext cx="2359" cy="0"/>
              </a:xfrm>
              <a:prstGeom prst="line">
                <a:avLst/>
              </a:prstGeom>
              <a:noFill/>
              <a:ln w="9525">
                <a:solidFill>
                  <a:srgbClr val="422E2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PT"/>
              </a:p>
            </p:txBody>
          </p:sp>
          <p:sp>
            <p:nvSpPr>
              <p:cNvPr id="33808" name="Line 14"/>
              <p:cNvSpPr>
                <a:spLocks noChangeShapeType="1"/>
              </p:cNvSpPr>
              <p:nvPr/>
            </p:nvSpPr>
            <p:spPr bwMode="auto">
              <a:xfrm flipV="1">
                <a:off x="749" y="754"/>
                <a:ext cx="0" cy="408"/>
              </a:xfrm>
              <a:prstGeom prst="line">
                <a:avLst/>
              </a:prstGeom>
              <a:noFill/>
              <a:ln w="9525">
                <a:solidFill>
                  <a:srgbClr val="422E2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PT"/>
              </a:p>
            </p:txBody>
          </p:sp>
          <p:sp>
            <p:nvSpPr>
              <p:cNvPr id="33809" name="Line 15"/>
              <p:cNvSpPr>
                <a:spLocks noChangeShapeType="1"/>
              </p:cNvSpPr>
              <p:nvPr/>
            </p:nvSpPr>
            <p:spPr bwMode="auto">
              <a:xfrm flipH="1">
                <a:off x="749" y="1162"/>
                <a:ext cx="2359" cy="0"/>
              </a:xfrm>
              <a:prstGeom prst="line">
                <a:avLst/>
              </a:prstGeom>
              <a:noFill/>
              <a:ln w="9525">
                <a:solidFill>
                  <a:srgbClr val="422E2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PT"/>
              </a:p>
            </p:txBody>
          </p:sp>
          <p:pic>
            <p:nvPicPr>
              <p:cNvPr id="33810" name="Picture 16" descr="Digitaliza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328"/>
              <a:stretch>
                <a:fillRect/>
              </a:stretch>
            </p:blipFill>
            <p:spPr bwMode="auto">
              <a:xfrm>
                <a:off x="3161" y="1162"/>
                <a:ext cx="2404" cy="1577"/>
              </a:xfrm>
              <a:prstGeom prst="rect">
                <a:avLst/>
              </a:prstGeom>
              <a:noFill/>
              <a:ln w="9525">
                <a:solidFill>
                  <a:srgbClr val="422E20"/>
                </a:solidFill>
                <a:miter lim="800000"/>
                <a:headEnd/>
                <a:tailEnd/>
              </a:ln>
            </p:spPr>
          </p:pic>
          <p:sp>
            <p:nvSpPr>
              <p:cNvPr id="33811" name="Rectangle 17"/>
              <p:cNvSpPr>
                <a:spLocks noChangeArrowheads="1"/>
              </p:cNvSpPr>
              <p:nvPr/>
            </p:nvSpPr>
            <p:spPr bwMode="auto">
              <a:xfrm>
                <a:off x="3108" y="798"/>
                <a:ext cx="2494" cy="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ctr" eaLnBrk="1" hangingPunct="1">
                  <a:spcBef>
                    <a:spcPct val="50000"/>
                  </a:spcBef>
                  <a:buSzPct val="50000"/>
                </a:pPr>
                <a:r>
                  <a:rPr lang="pt-PT" altLang="pt-PT" sz="2000" b="1">
                    <a:solidFill>
                      <a:srgbClr val="422E20"/>
                    </a:solidFill>
                    <a:latin typeface="Californian FB" pitchFamily="18" charset="0"/>
                  </a:rPr>
                  <a:t>Redução de massa</a:t>
                </a:r>
              </a:p>
            </p:txBody>
          </p:sp>
          <p:sp>
            <p:nvSpPr>
              <p:cNvPr id="33812" name="Line 18"/>
              <p:cNvSpPr>
                <a:spLocks noChangeShapeType="1"/>
              </p:cNvSpPr>
              <p:nvPr/>
            </p:nvSpPr>
            <p:spPr bwMode="auto">
              <a:xfrm>
                <a:off x="3107" y="1162"/>
                <a:ext cx="0" cy="1633"/>
              </a:xfrm>
              <a:prstGeom prst="line">
                <a:avLst/>
              </a:prstGeom>
              <a:noFill/>
              <a:ln w="9525">
                <a:solidFill>
                  <a:srgbClr val="422E2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PT"/>
              </a:p>
            </p:txBody>
          </p:sp>
        </p:grpSp>
        <p:pic>
          <p:nvPicPr>
            <p:cNvPr id="33798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42" y="2894"/>
              <a:ext cx="1229" cy="1229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pic>
          <p:nvPicPr>
            <p:cNvPr id="33799" name="Picture 4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12" y="2894"/>
              <a:ext cx="1229" cy="1229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sp>
          <p:nvSpPr>
            <p:cNvPr id="33800" name="Text Box 50"/>
            <p:cNvSpPr txBox="1">
              <a:spLocks noChangeArrowheads="1"/>
            </p:cNvSpPr>
            <p:nvPr/>
          </p:nvSpPr>
          <p:spPr bwMode="auto">
            <a:xfrm>
              <a:off x="4304" y="4116"/>
              <a:ext cx="1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pt-PT" altLang="pt-PT" sz="1400" b="1" i="1">
                  <a:solidFill>
                    <a:srgbClr val="422E20"/>
                  </a:solidFill>
                  <a:latin typeface="Times New Roman" pitchFamily="18" charset="0"/>
                </a:rPr>
                <a:t>Acanthoscelides obtectus</a:t>
              </a:r>
            </a:p>
          </p:txBody>
        </p:sp>
        <p:sp>
          <p:nvSpPr>
            <p:cNvPr id="33801" name="Text Box 51"/>
            <p:cNvSpPr txBox="1">
              <a:spLocks noChangeArrowheads="1"/>
            </p:cNvSpPr>
            <p:nvPr/>
          </p:nvSpPr>
          <p:spPr bwMode="auto">
            <a:xfrm>
              <a:off x="3024" y="4116"/>
              <a:ext cx="1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pt-PT" altLang="pt-PT" sz="1400" b="1" i="1">
                  <a:solidFill>
                    <a:srgbClr val="422E20"/>
                  </a:solidFill>
                  <a:latin typeface="Times New Roman" pitchFamily="18" charset="0"/>
                </a:rPr>
                <a:t>Callosobruchus maculatus</a:t>
              </a:r>
            </a:p>
          </p:txBody>
        </p:sp>
      </p:grp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1219200" y="115888"/>
            <a:ext cx="7772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Tipos de prejuízo causados por insectos 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262063" y="1268413"/>
            <a:ext cx="4465637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Quantitativo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Qualitativo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Nutricional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Capacidade germinativa</a:t>
            </a:r>
            <a:endParaRPr lang="pt-PT" altLang="pt-PT" sz="2400" b="1">
              <a:latin typeface="Californian FB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1231900" y="33338"/>
            <a:ext cx="77724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 Armazenamento de produtos agrícolas secos ao ar livre 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  <p:pic>
        <p:nvPicPr>
          <p:cNvPr id="66582" name="Picture 22" descr="pag_70a"/>
          <p:cNvPicPr>
            <a:picLocks noChangeAspect="1" noChangeArrowheads="1"/>
          </p:cNvPicPr>
          <p:nvPr/>
        </p:nvPicPr>
        <p:blipFill>
          <a:blip r:embed="rId3" cstate="print"/>
          <a:srcRect l="15498"/>
          <a:stretch>
            <a:fillRect/>
          </a:stretch>
        </p:blipFill>
        <p:spPr bwMode="auto">
          <a:xfrm>
            <a:off x="1155700" y="3429000"/>
            <a:ext cx="2743200" cy="1590675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pic>
        <p:nvPicPr>
          <p:cNvPr id="66583" name="Picture 23" descr="pag_70b"/>
          <p:cNvPicPr>
            <a:picLocks noChangeAspect="1" noChangeArrowheads="1"/>
          </p:cNvPicPr>
          <p:nvPr/>
        </p:nvPicPr>
        <p:blipFill>
          <a:blip r:embed="rId4" cstate="print"/>
          <a:srcRect l="15373"/>
          <a:stretch>
            <a:fillRect/>
          </a:stretch>
        </p:blipFill>
        <p:spPr bwMode="auto">
          <a:xfrm>
            <a:off x="6218238" y="3429000"/>
            <a:ext cx="2716212" cy="1590675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pic>
        <p:nvPicPr>
          <p:cNvPr id="66586" name="Picture 26" descr="foto_05"/>
          <p:cNvPicPr>
            <a:picLocks noChangeAspect="1" noChangeArrowheads="1"/>
          </p:cNvPicPr>
          <p:nvPr/>
        </p:nvPicPr>
        <p:blipFill>
          <a:blip r:embed="rId5" cstate="print"/>
          <a:srcRect r="2200"/>
          <a:stretch>
            <a:fillRect/>
          </a:stretch>
        </p:blipFill>
        <p:spPr bwMode="auto">
          <a:xfrm>
            <a:off x="6224588" y="5153025"/>
            <a:ext cx="2709862" cy="1589088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pic>
        <p:nvPicPr>
          <p:cNvPr id="66589" name="Picture 29" descr="foto_01"/>
          <p:cNvPicPr>
            <a:picLocks noChangeAspect="1" noChangeArrowheads="1"/>
          </p:cNvPicPr>
          <p:nvPr/>
        </p:nvPicPr>
        <p:blipFill>
          <a:blip r:embed="rId6" cstate="print">
            <a:lum bright="6000"/>
          </a:blip>
          <a:srcRect/>
          <a:stretch>
            <a:fillRect/>
          </a:stretch>
        </p:blipFill>
        <p:spPr bwMode="auto">
          <a:xfrm>
            <a:off x="1157288" y="5149850"/>
            <a:ext cx="2720975" cy="1592263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pic>
        <p:nvPicPr>
          <p:cNvPr id="66590" name="Picture 30" descr="final"/>
          <p:cNvPicPr>
            <a:picLocks noChangeAspect="1" noChangeArrowheads="1"/>
          </p:cNvPicPr>
          <p:nvPr/>
        </p:nvPicPr>
        <p:blipFill>
          <a:blip r:embed="rId7" cstate="print"/>
          <a:srcRect l="19193" t="25984" b="39174"/>
          <a:stretch>
            <a:fillRect/>
          </a:stretch>
        </p:blipFill>
        <p:spPr bwMode="auto">
          <a:xfrm>
            <a:off x="1152525" y="1119188"/>
            <a:ext cx="7781925" cy="2236787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sp>
        <p:nvSpPr>
          <p:cNvPr id="66587" name="Text Box 27"/>
          <p:cNvSpPr txBox="1">
            <a:spLocks noChangeArrowheads="1"/>
          </p:cNvSpPr>
          <p:nvPr/>
        </p:nvSpPr>
        <p:spPr bwMode="auto">
          <a:xfrm>
            <a:off x="4110038" y="4508500"/>
            <a:ext cx="20161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PT" altLang="pt-PT" sz="2000" b="1" i="1">
                <a:latin typeface="Arial" charset="0"/>
              </a:rPr>
              <a:t>Dimensões </a:t>
            </a:r>
          </a:p>
          <a:p>
            <a:pPr eaLnBrk="1" hangingPunct="1"/>
            <a:r>
              <a:rPr lang="pt-PT" altLang="pt-PT" sz="2000" i="1">
                <a:latin typeface="Arial" charset="0"/>
              </a:rPr>
              <a:t>20mx16mx10m</a:t>
            </a:r>
          </a:p>
          <a:p>
            <a:pPr eaLnBrk="1" hangingPunct="1"/>
            <a:endParaRPr lang="pt-PT" altLang="pt-PT" sz="2000" b="1" i="1">
              <a:latin typeface="Arial" charset="0"/>
            </a:endParaRPr>
          </a:p>
          <a:p>
            <a:pPr eaLnBrk="1" hangingPunct="1"/>
            <a:r>
              <a:rPr lang="pt-PT" altLang="pt-PT" sz="2000" b="1" i="1">
                <a:latin typeface="Arial" charset="0"/>
              </a:rPr>
              <a:t>Capacidade</a:t>
            </a:r>
          </a:p>
          <a:p>
            <a:pPr eaLnBrk="1" hangingPunct="1"/>
            <a:r>
              <a:rPr lang="pt-PT" altLang="pt-PT" sz="2000" i="1">
                <a:latin typeface="Arial" charset="0"/>
              </a:rPr>
              <a:t>    1 564 t</a:t>
            </a:r>
          </a:p>
          <a:p>
            <a:pPr eaLnBrk="1" hangingPunct="1"/>
            <a:r>
              <a:rPr lang="pt-PT" altLang="pt-PT" sz="2000" i="1">
                <a:latin typeface="Arial" charset="0"/>
              </a:rPr>
              <a:t>  31 280 sacos</a:t>
            </a:r>
          </a:p>
          <a:p>
            <a:pPr eaLnBrk="1" hangingPunct="1"/>
            <a:r>
              <a:rPr lang="pt-PT" altLang="pt-PT" sz="2000" i="1">
                <a:latin typeface="Arial" charset="0"/>
              </a:rPr>
              <a:t>   50 kg/saco</a:t>
            </a:r>
          </a:p>
        </p:txBody>
      </p:sp>
      <p:sp>
        <p:nvSpPr>
          <p:cNvPr id="66588" name="AutoShape 28"/>
          <p:cNvSpPr>
            <a:spLocks noChangeArrowheads="1"/>
          </p:cNvSpPr>
          <p:nvPr/>
        </p:nvSpPr>
        <p:spPr bwMode="auto">
          <a:xfrm>
            <a:off x="4095750" y="3644900"/>
            <a:ext cx="1944688" cy="576263"/>
          </a:xfrm>
          <a:prstGeom prst="roundRect">
            <a:avLst>
              <a:gd name="adj" fmla="val 16667"/>
            </a:avLst>
          </a:prstGeom>
          <a:solidFill>
            <a:srgbClr val="CFB09B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 sz="2400" b="1">
                <a:solidFill>
                  <a:srgbClr val="422E20"/>
                </a:solidFill>
                <a:latin typeface="Arial" charset="0"/>
              </a:rPr>
              <a:t>Em Pilhas</a:t>
            </a:r>
            <a:endParaRPr lang="pt-PT" altLang="pt-PT" sz="240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6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6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6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66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6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6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87" grpId="0"/>
      <p:bldP spid="6658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95"/>
          <p:cNvGrpSpPr>
            <a:grpSpLocks/>
          </p:cNvGrpSpPr>
          <p:nvPr/>
        </p:nvGrpSpPr>
        <p:grpSpPr bwMode="auto">
          <a:xfrm>
            <a:off x="1189038" y="1773238"/>
            <a:ext cx="7704137" cy="3240087"/>
            <a:chOff x="749" y="1117"/>
            <a:chExt cx="4853" cy="2041"/>
          </a:xfrm>
        </p:grpSpPr>
        <p:sp>
          <p:nvSpPr>
            <p:cNvPr id="34822" name="Rectangle 2051"/>
            <p:cNvSpPr>
              <a:spLocks noChangeArrowheads="1"/>
            </p:cNvSpPr>
            <p:nvPr/>
          </p:nvSpPr>
          <p:spPr bwMode="auto">
            <a:xfrm>
              <a:off x="749" y="1117"/>
              <a:ext cx="2359" cy="408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PT" altLang="pt-PT"/>
            </a:p>
          </p:txBody>
        </p:sp>
        <p:sp>
          <p:nvSpPr>
            <p:cNvPr id="34823" name="Rectangle 2052"/>
            <p:cNvSpPr>
              <a:spLocks noChangeArrowheads="1"/>
            </p:cNvSpPr>
            <p:nvPr/>
          </p:nvSpPr>
          <p:spPr bwMode="auto">
            <a:xfrm>
              <a:off x="3108" y="1117"/>
              <a:ext cx="2494" cy="2041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PT" altLang="pt-PT"/>
            </a:p>
          </p:txBody>
        </p:sp>
        <p:sp>
          <p:nvSpPr>
            <p:cNvPr id="34824" name="Line 2053"/>
            <p:cNvSpPr>
              <a:spLocks noChangeShapeType="1"/>
            </p:cNvSpPr>
            <p:nvPr/>
          </p:nvSpPr>
          <p:spPr bwMode="auto">
            <a:xfrm flipH="1">
              <a:off x="3108" y="3158"/>
              <a:ext cx="2494" cy="0"/>
            </a:xfrm>
            <a:prstGeom prst="line">
              <a:avLst/>
            </a:prstGeom>
            <a:noFill/>
            <a:ln w="9525">
              <a:solidFill>
                <a:srgbClr val="422E2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PT"/>
            </a:p>
          </p:txBody>
        </p:sp>
        <p:sp>
          <p:nvSpPr>
            <p:cNvPr id="34825" name="Line 2054"/>
            <p:cNvSpPr>
              <a:spLocks noChangeShapeType="1"/>
            </p:cNvSpPr>
            <p:nvPr/>
          </p:nvSpPr>
          <p:spPr bwMode="auto">
            <a:xfrm>
              <a:off x="5602" y="1117"/>
              <a:ext cx="0" cy="2041"/>
            </a:xfrm>
            <a:prstGeom prst="line">
              <a:avLst/>
            </a:prstGeom>
            <a:noFill/>
            <a:ln w="9525">
              <a:solidFill>
                <a:srgbClr val="422E2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PT"/>
            </a:p>
          </p:txBody>
        </p:sp>
        <p:sp>
          <p:nvSpPr>
            <p:cNvPr id="34826" name="Line 2055"/>
            <p:cNvSpPr>
              <a:spLocks noChangeShapeType="1"/>
            </p:cNvSpPr>
            <p:nvPr/>
          </p:nvSpPr>
          <p:spPr bwMode="auto">
            <a:xfrm>
              <a:off x="3108" y="1117"/>
              <a:ext cx="2494" cy="0"/>
            </a:xfrm>
            <a:prstGeom prst="line">
              <a:avLst/>
            </a:prstGeom>
            <a:noFill/>
            <a:ln w="9525">
              <a:solidFill>
                <a:srgbClr val="422E2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PT"/>
            </a:p>
          </p:txBody>
        </p:sp>
        <p:sp>
          <p:nvSpPr>
            <p:cNvPr id="34827" name="Line 2056"/>
            <p:cNvSpPr>
              <a:spLocks noChangeShapeType="1"/>
            </p:cNvSpPr>
            <p:nvPr/>
          </p:nvSpPr>
          <p:spPr bwMode="auto">
            <a:xfrm>
              <a:off x="749" y="1117"/>
              <a:ext cx="2359" cy="0"/>
            </a:xfrm>
            <a:prstGeom prst="line">
              <a:avLst/>
            </a:prstGeom>
            <a:noFill/>
            <a:ln w="9525">
              <a:solidFill>
                <a:srgbClr val="422E2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PT"/>
            </a:p>
          </p:txBody>
        </p:sp>
        <p:sp>
          <p:nvSpPr>
            <p:cNvPr id="34828" name="Line 2057"/>
            <p:cNvSpPr>
              <a:spLocks noChangeShapeType="1"/>
            </p:cNvSpPr>
            <p:nvPr/>
          </p:nvSpPr>
          <p:spPr bwMode="auto">
            <a:xfrm flipV="1">
              <a:off x="749" y="1117"/>
              <a:ext cx="0" cy="408"/>
            </a:xfrm>
            <a:prstGeom prst="line">
              <a:avLst/>
            </a:prstGeom>
            <a:noFill/>
            <a:ln w="9525">
              <a:solidFill>
                <a:srgbClr val="422E2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PT"/>
            </a:p>
          </p:txBody>
        </p:sp>
        <p:sp>
          <p:nvSpPr>
            <p:cNvPr id="34829" name="Line 2058"/>
            <p:cNvSpPr>
              <a:spLocks noChangeShapeType="1"/>
            </p:cNvSpPr>
            <p:nvPr/>
          </p:nvSpPr>
          <p:spPr bwMode="auto">
            <a:xfrm flipH="1">
              <a:off x="749" y="1525"/>
              <a:ext cx="2359" cy="0"/>
            </a:xfrm>
            <a:prstGeom prst="line">
              <a:avLst/>
            </a:prstGeom>
            <a:noFill/>
            <a:ln w="9525">
              <a:solidFill>
                <a:srgbClr val="422E2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PT"/>
            </a:p>
          </p:txBody>
        </p:sp>
        <p:sp>
          <p:nvSpPr>
            <p:cNvPr id="34830" name="Rectangle 2060"/>
            <p:cNvSpPr>
              <a:spLocks noChangeArrowheads="1"/>
            </p:cNvSpPr>
            <p:nvPr/>
          </p:nvSpPr>
          <p:spPr bwMode="auto">
            <a:xfrm>
              <a:off x="3108" y="1161"/>
              <a:ext cx="2494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1" hangingPunct="1">
                <a:spcBef>
                  <a:spcPct val="50000"/>
                </a:spcBef>
                <a:buSzPct val="50000"/>
              </a:pPr>
              <a:r>
                <a:rPr lang="pt-PT" altLang="pt-PT" sz="2000" b="1">
                  <a:solidFill>
                    <a:srgbClr val="422E20"/>
                  </a:solidFill>
                  <a:latin typeface="Californian FB" pitchFamily="18" charset="0"/>
                </a:rPr>
                <a:t>Alterações Bioquímicas</a:t>
              </a:r>
            </a:p>
          </p:txBody>
        </p:sp>
        <p:sp>
          <p:nvSpPr>
            <p:cNvPr id="34831" name="Line 2061"/>
            <p:cNvSpPr>
              <a:spLocks noChangeShapeType="1"/>
            </p:cNvSpPr>
            <p:nvPr/>
          </p:nvSpPr>
          <p:spPr bwMode="auto">
            <a:xfrm>
              <a:off x="3107" y="1525"/>
              <a:ext cx="0" cy="1633"/>
            </a:xfrm>
            <a:prstGeom prst="line">
              <a:avLst/>
            </a:prstGeom>
            <a:noFill/>
            <a:ln w="9525">
              <a:solidFill>
                <a:srgbClr val="422E2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PT"/>
            </a:p>
          </p:txBody>
        </p:sp>
        <p:pic>
          <p:nvPicPr>
            <p:cNvPr id="34832" name="Picture 2093" descr="Alterações bioquímicas_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52" y="1525"/>
              <a:ext cx="2412" cy="1584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</p:grpSp>
      <p:sp>
        <p:nvSpPr>
          <p:cNvPr id="34819" name="Rectangle 2086"/>
          <p:cNvSpPr>
            <a:spLocks noChangeArrowheads="1"/>
          </p:cNvSpPr>
          <p:nvPr/>
        </p:nvSpPr>
        <p:spPr bwMode="auto">
          <a:xfrm>
            <a:off x="1262063" y="1268413"/>
            <a:ext cx="4465637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Quantitativo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Qualitativo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Nutricional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Capacidade germinativa</a:t>
            </a:r>
            <a:endParaRPr lang="pt-PT" altLang="pt-PT" sz="2400" b="1">
              <a:latin typeface="Californian FB" pitchFamily="18" charset="0"/>
            </a:endParaRPr>
          </a:p>
        </p:txBody>
      </p:sp>
      <p:pic>
        <p:nvPicPr>
          <p:cNvPr id="80942" name="Picture 2094" descr="Alterações bioquímicas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420938"/>
            <a:ext cx="3829050" cy="2514600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sp>
        <p:nvSpPr>
          <p:cNvPr id="34821" name="Text Box 2096"/>
          <p:cNvSpPr txBox="1">
            <a:spLocks noChangeArrowheads="1"/>
          </p:cNvSpPr>
          <p:nvPr/>
        </p:nvSpPr>
        <p:spPr bwMode="auto">
          <a:xfrm>
            <a:off x="1219200" y="115888"/>
            <a:ext cx="7772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 Tipos de prejuízo 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0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187450" y="2295525"/>
            <a:ext cx="7705725" cy="3240088"/>
            <a:chOff x="748" y="1434"/>
            <a:chExt cx="4854" cy="2041"/>
          </a:xfrm>
        </p:grpSpPr>
        <p:sp>
          <p:nvSpPr>
            <p:cNvPr id="35845" name="Rectangle 15"/>
            <p:cNvSpPr>
              <a:spLocks noChangeArrowheads="1"/>
            </p:cNvSpPr>
            <p:nvPr/>
          </p:nvSpPr>
          <p:spPr bwMode="auto">
            <a:xfrm>
              <a:off x="749" y="1434"/>
              <a:ext cx="2359" cy="726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PT" altLang="pt-PT"/>
            </a:p>
          </p:txBody>
        </p:sp>
        <p:sp>
          <p:nvSpPr>
            <p:cNvPr id="35846" name="Rectangle 16"/>
            <p:cNvSpPr>
              <a:spLocks noChangeArrowheads="1"/>
            </p:cNvSpPr>
            <p:nvPr/>
          </p:nvSpPr>
          <p:spPr bwMode="auto">
            <a:xfrm>
              <a:off x="3108" y="1434"/>
              <a:ext cx="2494" cy="2041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PT" altLang="pt-PT"/>
            </a:p>
          </p:txBody>
        </p:sp>
        <p:sp>
          <p:nvSpPr>
            <p:cNvPr id="35847" name="Line 17"/>
            <p:cNvSpPr>
              <a:spLocks noChangeShapeType="1"/>
            </p:cNvSpPr>
            <p:nvPr/>
          </p:nvSpPr>
          <p:spPr bwMode="auto">
            <a:xfrm flipH="1">
              <a:off x="3108" y="3475"/>
              <a:ext cx="2494" cy="0"/>
            </a:xfrm>
            <a:prstGeom prst="line">
              <a:avLst/>
            </a:prstGeom>
            <a:noFill/>
            <a:ln w="9525">
              <a:solidFill>
                <a:srgbClr val="422E2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PT"/>
            </a:p>
          </p:txBody>
        </p:sp>
        <p:sp>
          <p:nvSpPr>
            <p:cNvPr id="35848" name="Line 18"/>
            <p:cNvSpPr>
              <a:spLocks noChangeShapeType="1"/>
            </p:cNvSpPr>
            <p:nvPr/>
          </p:nvSpPr>
          <p:spPr bwMode="auto">
            <a:xfrm>
              <a:off x="5602" y="1434"/>
              <a:ext cx="0" cy="2041"/>
            </a:xfrm>
            <a:prstGeom prst="line">
              <a:avLst/>
            </a:prstGeom>
            <a:noFill/>
            <a:ln w="9525">
              <a:solidFill>
                <a:srgbClr val="422E2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PT"/>
            </a:p>
          </p:txBody>
        </p:sp>
        <p:sp>
          <p:nvSpPr>
            <p:cNvPr id="35849" name="Line 19"/>
            <p:cNvSpPr>
              <a:spLocks noChangeShapeType="1"/>
            </p:cNvSpPr>
            <p:nvPr/>
          </p:nvSpPr>
          <p:spPr bwMode="auto">
            <a:xfrm>
              <a:off x="3108" y="1434"/>
              <a:ext cx="2494" cy="0"/>
            </a:xfrm>
            <a:prstGeom prst="line">
              <a:avLst/>
            </a:prstGeom>
            <a:noFill/>
            <a:ln w="9525">
              <a:solidFill>
                <a:srgbClr val="422E2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PT"/>
            </a:p>
          </p:txBody>
        </p:sp>
        <p:sp>
          <p:nvSpPr>
            <p:cNvPr id="35850" name="Line 20"/>
            <p:cNvSpPr>
              <a:spLocks noChangeShapeType="1"/>
            </p:cNvSpPr>
            <p:nvPr/>
          </p:nvSpPr>
          <p:spPr bwMode="auto">
            <a:xfrm>
              <a:off x="749" y="1434"/>
              <a:ext cx="2359" cy="0"/>
            </a:xfrm>
            <a:prstGeom prst="line">
              <a:avLst/>
            </a:prstGeom>
            <a:noFill/>
            <a:ln w="9525">
              <a:solidFill>
                <a:srgbClr val="422E2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PT"/>
            </a:p>
          </p:txBody>
        </p:sp>
        <p:sp>
          <p:nvSpPr>
            <p:cNvPr id="35851" name="Line 21"/>
            <p:cNvSpPr>
              <a:spLocks noChangeShapeType="1"/>
            </p:cNvSpPr>
            <p:nvPr/>
          </p:nvSpPr>
          <p:spPr bwMode="auto">
            <a:xfrm flipV="1">
              <a:off x="748" y="1434"/>
              <a:ext cx="1" cy="726"/>
            </a:xfrm>
            <a:prstGeom prst="line">
              <a:avLst/>
            </a:prstGeom>
            <a:noFill/>
            <a:ln w="9525">
              <a:solidFill>
                <a:srgbClr val="422E2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PT"/>
            </a:p>
          </p:txBody>
        </p:sp>
        <p:sp>
          <p:nvSpPr>
            <p:cNvPr id="35852" name="Line 22"/>
            <p:cNvSpPr>
              <a:spLocks noChangeShapeType="1"/>
            </p:cNvSpPr>
            <p:nvPr/>
          </p:nvSpPr>
          <p:spPr bwMode="auto">
            <a:xfrm flipH="1">
              <a:off x="749" y="2160"/>
              <a:ext cx="2359" cy="0"/>
            </a:xfrm>
            <a:prstGeom prst="line">
              <a:avLst/>
            </a:prstGeom>
            <a:noFill/>
            <a:ln w="9525">
              <a:solidFill>
                <a:srgbClr val="422E2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PT"/>
            </a:p>
          </p:txBody>
        </p:sp>
        <p:sp>
          <p:nvSpPr>
            <p:cNvPr id="35853" name="Line 23"/>
            <p:cNvSpPr>
              <a:spLocks noChangeShapeType="1"/>
            </p:cNvSpPr>
            <p:nvPr/>
          </p:nvSpPr>
          <p:spPr bwMode="auto">
            <a:xfrm>
              <a:off x="3107" y="2160"/>
              <a:ext cx="0" cy="1315"/>
            </a:xfrm>
            <a:prstGeom prst="line">
              <a:avLst/>
            </a:prstGeom>
            <a:noFill/>
            <a:ln w="9525">
              <a:solidFill>
                <a:srgbClr val="422E2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PT"/>
            </a:p>
          </p:txBody>
        </p:sp>
        <p:sp>
          <p:nvSpPr>
            <p:cNvPr id="35854" name="Rectangle 24"/>
            <p:cNvSpPr>
              <a:spLocks noChangeArrowheads="1"/>
            </p:cNvSpPr>
            <p:nvPr/>
          </p:nvSpPr>
          <p:spPr bwMode="auto">
            <a:xfrm>
              <a:off x="3107" y="1570"/>
              <a:ext cx="2495" cy="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just" eaLnBrk="1" hangingPunct="1">
                <a:spcBef>
                  <a:spcPct val="50000"/>
                </a:spcBef>
                <a:buSzPct val="50000"/>
                <a:buFontTx/>
                <a:buChar char="•"/>
              </a:pPr>
              <a:r>
                <a:rPr lang="pt-PT" altLang="pt-PT" sz="1600" b="1">
                  <a:solidFill>
                    <a:srgbClr val="422E20"/>
                  </a:solidFill>
                  <a:latin typeface="Californian FB" pitchFamily="18" charset="0"/>
                </a:rPr>
                <a:t>Larvas de lepidópteros preferem o gérmen removendo elevada percentagem de proteína e vitamina </a:t>
              </a:r>
            </a:p>
            <a:p>
              <a:pPr marL="342900" indent="-342900" algn="just" eaLnBrk="1" hangingPunct="1">
                <a:spcBef>
                  <a:spcPct val="50000"/>
                </a:spcBef>
                <a:buSzPct val="50000"/>
                <a:buFontTx/>
                <a:buChar char="•"/>
              </a:pPr>
              <a:r>
                <a:rPr lang="pt-PT" altLang="pt-PT" sz="1600" b="1">
                  <a:solidFill>
                    <a:srgbClr val="422E20"/>
                  </a:solidFill>
                  <a:latin typeface="Californian FB" pitchFamily="18" charset="0"/>
                </a:rPr>
                <a:t>Larvas de gorgulhos alimentam-se do endosperma reduzindo portanto o teor em hidratos de carbono </a:t>
              </a:r>
            </a:p>
          </p:txBody>
        </p:sp>
      </p:grpSp>
      <p:sp>
        <p:nvSpPr>
          <p:cNvPr id="35843" name="Rectangle 38"/>
          <p:cNvSpPr>
            <a:spLocks noChangeArrowheads="1"/>
          </p:cNvSpPr>
          <p:nvPr/>
        </p:nvSpPr>
        <p:spPr bwMode="auto">
          <a:xfrm>
            <a:off x="1262063" y="1268413"/>
            <a:ext cx="4465637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Quantitativo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Qualitativo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Nutricional</a:t>
            </a:r>
          </a:p>
          <a:p>
            <a:pPr marL="342900" indent="-342900" algn="just" eaLnBrk="1" hangingPunct="1">
              <a:spcBef>
                <a:spcPct val="50000"/>
              </a:spcBef>
              <a:buSzPct val="50000"/>
              <a:buFontTx/>
              <a:buChar char="•"/>
            </a:pPr>
            <a:r>
              <a:rPr lang="pt-PT" altLang="pt-PT" sz="2400" b="1">
                <a:solidFill>
                  <a:srgbClr val="422E20"/>
                </a:solidFill>
                <a:latin typeface="Californian FB" pitchFamily="18" charset="0"/>
              </a:rPr>
              <a:t>Capacidade germinativa</a:t>
            </a:r>
            <a:endParaRPr lang="pt-PT" altLang="pt-PT" sz="2400" b="1">
              <a:latin typeface="Californian FB" pitchFamily="18" charset="0"/>
            </a:endParaRPr>
          </a:p>
        </p:txBody>
      </p:sp>
      <p:sp>
        <p:nvSpPr>
          <p:cNvPr id="35844" name="Text Box 42"/>
          <p:cNvSpPr txBox="1">
            <a:spLocks noChangeArrowheads="1"/>
          </p:cNvSpPr>
          <p:nvPr/>
        </p:nvSpPr>
        <p:spPr bwMode="auto">
          <a:xfrm>
            <a:off x="1046163" y="376238"/>
            <a:ext cx="77724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Tipos de prejuízo causados por insectos 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187450" y="1120775"/>
            <a:ext cx="49847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pt-PT" altLang="pt-PT" b="1">
              <a:solidFill>
                <a:srgbClr val="422E20"/>
              </a:solidFill>
              <a:latin typeface="Californian FB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PT" altLang="pt-PT" b="1">
                <a:solidFill>
                  <a:srgbClr val="422E20"/>
                </a:solidFill>
                <a:latin typeface="Californian FB" pitchFamily="18" charset="0"/>
              </a:rPr>
              <a:t>Inspecção visual</a:t>
            </a:r>
          </a:p>
          <a:p>
            <a:pPr algn="ctr" eaLnBrk="1" hangingPunct="1">
              <a:spcBef>
                <a:spcPct val="50000"/>
              </a:spcBef>
              <a:buSzPct val="50000"/>
            </a:pPr>
            <a:r>
              <a:rPr lang="pt-PT" altLang="pt-PT" sz="2000" b="1">
                <a:solidFill>
                  <a:srgbClr val="422E20"/>
                </a:solidFill>
                <a:latin typeface="Californian FB" pitchFamily="18" charset="0"/>
              </a:rPr>
              <a:t>Armazém</a:t>
            </a:r>
          </a:p>
          <a:p>
            <a:pPr algn="ctr" eaLnBrk="1" hangingPunct="1">
              <a:spcBef>
                <a:spcPct val="50000"/>
              </a:spcBef>
              <a:buSzPct val="50000"/>
            </a:pPr>
            <a:r>
              <a:rPr lang="pt-PT" altLang="pt-PT" sz="2000" b="1">
                <a:solidFill>
                  <a:srgbClr val="422E20"/>
                </a:solidFill>
                <a:latin typeface="Californian FB" pitchFamily="18" charset="0"/>
              </a:rPr>
              <a:t>Produto</a:t>
            </a:r>
          </a:p>
          <a:p>
            <a:pPr algn="ctr" eaLnBrk="1" hangingPunct="1">
              <a:spcBef>
                <a:spcPct val="50000"/>
              </a:spcBef>
              <a:buSzPct val="50000"/>
            </a:pPr>
            <a:endParaRPr lang="pt-PT" altLang="pt-PT" sz="2400" b="1">
              <a:solidFill>
                <a:srgbClr val="422E20"/>
              </a:solidFill>
              <a:latin typeface="Californian FB" pitchFamily="18" charset="0"/>
            </a:endParaRPr>
          </a:p>
          <a:p>
            <a:pPr algn="ctr" eaLnBrk="1" hangingPunct="1">
              <a:spcBef>
                <a:spcPct val="50000"/>
              </a:spcBef>
              <a:buSzPct val="50000"/>
            </a:pPr>
            <a:endParaRPr lang="pt-PT" altLang="pt-PT" sz="2400" b="1">
              <a:solidFill>
                <a:srgbClr val="422E20"/>
              </a:solidFill>
              <a:latin typeface="Californian FB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PT" altLang="pt-PT" b="1">
                <a:solidFill>
                  <a:srgbClr val="422E20"/>
                </a:solidFill>
                <a:latin typeface="Californian FB" pitchFamily="18" charset="0"/>
              </a:rPr>
              <a:t>Colheita de amostras</a:t>
            </a:r>
          </a:p>
          <a:p>
            <a:pPr algn="ctr" eaLnBrk="1" hangingPunct="1">
              <a:spcBef>
                <a:spcPct val="50000"/>
              </a:spcBef>
              <a:buSzPct val="50000"/>
            </a:pPr>
            <a:endParaRPr lang="pt-PT" altLang="pt-PT" sz="1800" b="1">
              <a:solidFill>
                <a:srgbClr val="422E20"/>
              </a:solidFill>
              <a:latin typeface="Californian FB" pitchFamily="18" charset="0"/>
            </a:endParaRPr>
          </a:p>
          <a:p>
            <a:pPr algn="ctr" eaLnBrk="1" hangingPunct="1">
              <a:spcBef>
                <a:spcPct val="50000"/>
              </a:spcBef>
              <a:buSzPct val="50000"/>
            </a:pPr>
            <a:endParaRPr lang="pt-PT" altLang="pt-PT" sz="1800" b="1">
              <a:solidFill>
                <a:srgbClr val="422E20"/>
              </a:solidFill>
              <a:latin typeface="Californian FB" pitchFamily="18" charset="0"/>
            </a:endParaRPr>
          </a:p>
          <a:p>
            <a:pPr algn="just" eaLnBrk="1" hangingPunct="1">
              <a:spcBef>
                <a:spcPct val="50000"/>
              </a:spcBef>
              <a:buSzPct val="50000"/>
            </a:pPr>
            <a:endParaRPr lang="pt-PT" altLang="pt-PT" sz="2400" b="1">
              <a:solidFill>
                <a:srgbClr val="422E20"/>
              </a:solidFill>
              <a:latin typeface="Californian FB" pitchFamily="18" charset="0"/>
            </a:endParaRP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147763" y="319088"/>
            <a:ext cx="77454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Como se detecta a presença de insectos?</a:t>
            </a: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352800"/>
            <a:ext cx="2559050" cy="2959100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5"/>
          <p:cNvSpPr txBox="1">
            <a:spLocks noChangeArrowheads="1"/>
          </p:cNvSpPr>
          <p:nvPr/>
        </p:nvSpPr>
        <p:spPr bwMode="auto">
          <a:xfrm>
            <a:off x="984250" y="1219200"/>
            <a:ext cx="7620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PT" altLang="pt-PT" sz="2400" b="1">
                <a:solidFill>
                  <a:srgbClr val="422E20"/>
                </a:solidFill>
                <a:latin typeface="Times New Roman" pitchFamily="18" charset="0"/>
              </a:rPr>
              <a:t>Armadilhas</a:t>
            </a:r>
          </a:p>
        </p:txBody>
      </p:sp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3088" y="2349500"/>
            <a:ext cx="6184900" cy="3922713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sp>
        <p:nvSpPr>
          <p:cNvPr id="37892" name="Text Box 10"/>
          <p:cNvSpPr txBox="1">
            <a:spLocks noChangeArrowheads="1"/>
          </p:cNvSpPr>
          <p:nvPr/>
        </p:nvSpPr>
        <p:spPr bwMode="auto">
          <a:xfrm>
            <a:off x="1147763" y="319088"/>
            <a:ext cx="77454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Como se detecta a presença de insectos?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900113" y="1219200"/>
            <a:ext cx="7620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PT" altLang="pt-PT" sz="2400" b="1">
                <a:solidFill>
                  <a:srgbClr val="422E20"/>
                </a:solidFill>
                <a:latin typeface="Times New Roman" pitchFamily="18" charset="0"/>
              </a:rPr>
              <a:t>Armadilhas</a:t>
            </a:r>
          </a:p>
        </p:txBody>
      </p:sp>
      <p:pic>
        <p:nvPicPr>
          <p:cNvPr id="38915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D3737"/>
              </a:clrFrom>
              <a:clrTo>
                <a:srgbClr val="CD373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375" y="2286000"/>
            <a:ext cx="6637338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1147763" y="319088"/>
            <a:ext cx="77454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Como se detecta a presença de insectos?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219200" y="304800"/>
            <a:ext cx="762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Medidas Preventivas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835150" y="1130300"/>
            <a:ext cx="6985000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pt-PT" altLang="pt-PT" sz="2000">
                <a:solidFill>
                  <a:srgbClr val="422E20"/>
                </a:solidFill>
                <a:latin typeface="Times New Roman" pitchFamily="18" charset="0"/>
              </a:rPr>
              <a:t> </a:t>
            </a:r>
            <a:r>
              <a:rPr lang="pt-PT" altLang="pt-PT" sz="2200">
                <a:solidFill>
                  <a:srgbClr val="422E20"/>
                </a:solidFill>
                <a:latin typeface="Times New Roman" pitchFamily="18" charset="0"/>
              </a:rPr>
              <a:t>Estruturas próprias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pt-PT" altLang="pt-PT" sz="2200">
                <a:solidFill>
                  <a:srgbClr val="422E20"/>
                </a:solidFill>
                <a:latin typeface="Times New Roman" pitchFamily="18" charset="0"/>
              </a:rPr>
              <a:t> Limpeza e Higiene – Normas gerais de higiene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pt-PT" altLang="pt-PT" sz="1800">
                <a:solidFill>
                  <a:srgbClr val="422E20"/>
                </a:solidFill>
                <a:latin typeface="Times New Roman" pitchFamily="18" charset="0"/>
              </a:rPr>
              <a:t>		             Regulamento (UE) 852/2004 de 29 de Abril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pt-PT" altLang="pt-PT" sz="2200">
                <a:solidFill>
                  <a:srgbClr val="422E20"/>
                </a:solidFill>
                <a:latin typeface="Times New Roman" pitchFamily="18" charset="0"/>
              </a:rPr>
              <a:t>Inspecção visual</a:t>
            </a:r>
          </a:p>
          <a:p>
            <a:pPr lvl="1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pt-PT" altLang="pt-PT" sz="1800">
                <a:solidFill>
                  <a:srgbClr val="422E20"/>
                </a:solidFill>
                <a:latin typeface="Times New Roman" pitchFamily="18" charset="0"/>
              </a:rPr>
              <a:t>Armazém</a:t>
            </a:r>
          </a:p>
          <a:p>
            <a:pPr lvl="1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pt-PT" altLang="pt-PT" sz="1800">
                <a:solidFill>
                  <a:srgbClr val="422E20"/>
                </a:solidFill>
                <a:latin typeface="Times New Roman" pitchFamily="18" charset="0"/>
              </a:rPr>
              <a:t>Produto</a:t>
            </a:r>
            <a:r>
              <a:rPr lang="pt-PT" altLang="pt-PT" sz="2200">
                <a:solidFill>
                  <a:srgbClr val="422E20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pt-PT" altLang="pt-PT" sz="2200">
                <a:solidFill>
                  <a:srgbClr val="422E20"/>
                </a:solidFill>
                <a:latin typeface="Times New Roman" pitchFamily="18" charset="0"/>
              </a:rPr>
              <a:t>Secagem dos grãos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pt-PT" altLang="pt-PT" sz="2200">
                <a:solidFill>
                  <a:srgbClr val="422E20"/>
                </a:solidFill>
                <a:latin typeface="Times New Roman" pitchFamily="18" charset="0"/>
              </a:rPr>
              <a:t> Arrefecimento – Ventilação/arejamento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pt-PT" altLang="pt-PT" sz="2200">
                <a:solidFill>
                  <a:srgbClr val="422E20"/>
                </a:solidFill>
                <a:latin typeface="Times New Roman" pitchFamily="18" charset="0"/>
              </a:rPr>
              <a:t> Atmosferas modificadas</a:t>
            </a:r>
          </a:p>
          <a:p>
            <a:pPr lvl="2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pt-PT" altLang="pt-PT" sz="1800" b="1">
                <a:solidFill>
                  <a:srgbClr val="422E20"/>
                </a:solidFill>
                <a:latin typeface="Times New Roman" pitchFamily="18" charset="0"/>
              </a:rPr>
              <a:t> CO</a:t>
            </a:r>
            <a:r>
              <a:rPr lang="pt-PT" altLang="pt-PT" sz="1800" b="1" baseline="-25000">
                <a:solidFill>
                  <a:srgbClr val="422E20"/>
                </a:solidFill>
                <a:latin typeface="Times New Roman" pitchFamily="18" charset="0"/>
              </a:rPr>
              <a:t>2</a:t>
            </a:r>
          </a:p>
          <a:p>
            <a:pPr lvl="2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pt-PT" altLang="pt-PT" sz="1800" b="1" baseline="-25000">
                <a:solidFill>
                  <a:srgbClr val="422E20"/>
                </a:solidFill>
                <a:latin typeface="Times New Roman" pitchFamily="18" charset="0"/>
              </a:rPr>
              <a:t> </a:t>
            </a:r>
            <a:r>
              <a:rPr lang="pt-PT" altLang="pt-PT" sz="1800" b="1">
                <a:solidFill>
                  <a:srgbClr val="422E20"/>
                </a:solidFill>
                <a:latin typeface="Times New Roman" pitchFamily="18" charset="0"/>
              </a:rPr>
              <a:t>N</a:t>
            </a:r>
            <a:r>
              <a:rPr lang="pt-PT" altLang="pt-PT" sz="1800" b="1" baseline="-25000">
                <a:solidFill>
                  <a:srgbClr val="422E20"/>
                </a:solidFill>
                <a:latin typeface="Times New Roman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219200" y="304800"/>
            <a:ext cx="762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Meios de Protecção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384300" y="1295400"/>
            <a:ext cx="42672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PT" altLang="pt-PT" sz="2400" b="1">
                <a:solidFill>
                  <a:srgbClr val="422E20"/>
                </a:solidFill>
                <a:latin typeface="Times New Roman" pitchFamily="18" charset="0"/>
              </a:rPr>
              <a:t>Físicos</a:t>
            </a:r>
          </a:p>
          <a:p>
            <a:pPr lvl="1" eaLnBrk="1" hangingPunct="1"/>
            <a:r>
              <a:rPr lang="pt-PT" altLang="pt-PT" sz="2000">
                <a:solidFill>
                  <a:srgbClr val="422E20"/>
                </a:solidFill>
                <a:latin typeface="Times New Roman" pitchFamily="18" charset="0"/>
              </a:rPr>
              <a:t>Calor</a:t>
            </a:r>
          </a:p>
          <a:p>
            <a:pPr lvl="1" eaLnBrk="1" hangingPunct="1"/>
            <a:r>
              <a:rPr lang="pt-PT" altLang="pt-PT" sz="2000">
                <a:solidFill>
                  <a:srgbClr val="422E20"/>
                </a:solidFill>
                <a:latin typeface="Times New Roman" pitchFamily="18" charset="0"/>
              </a:rPr>
              <a:t>Frio</a:t>
            </a:r>
          </a:p>
          <a:p>
            <a:pPr lvl="1" eaLnBrk="1" hangingPunct="1"/>
            <a:r>
              <a:rPr lang="pt-PT" altLang="pt-PT" sz="2000">
                <a:solidFill>
                  <a:srgbClr val="422E20"/>
                </a:solidFill>
                <a:latin typeface="Times New Roman" pitchFamily="18" charset="0"/>
              </a:rPr>
              <a:t>Diatomáceas</a:t>
            </a:r>
          </a:p>
          <a:p>
            <a:pPr lvl="1" eaLnBrk="1" hangingPunct="1"/>
            <a:r>
              <a:rPr lang="pt-PT" altLang="pt-PT" sz="2000">
                <a:solidFill>
                  <a:srgbClr val="422E20"/>
                </a:solidFill>
                <a:latin typeface="Times New Roman" pitchFamily="18" charset="0"/>
              </a:rPr>
              <a:t>Sílicas activadas</a:t>
            </a:r>
          </a:p>
          <a:p>
            <a:pPr eaLnBrk="1" hangingPunct="1"/>
            <a:r>
              <a:rPr lang="pt-PT" altLang="pt-PT" sz="2400" b="1">
                <a:solidFill>
                  <a:srgbClr val="422E20"/>
                </a:solidFill>
                <a:latin typeface="Times New Roman" pitchFamily="18" charset="0"/>
              </a:rPr>
              <a:t>Biotécnicos</a:t>
            </a:r>
          </a:p>
          <a:p>
            <a:pPr lvl="1" eaLnBrk="1" hangingPunct="1"/>
            <a:r>
              <a:rPr lang="pt-PT" altLang="pt-PT" sz="2000">
                <a:solidFill>
                  <a:srgbClr val="422E20"/>
                </a:solidFill>
                <a:latin typeface="Times New Roman" pitchFamily="18" charset="0"/>
              </a:rPr>
              <a:t>Armadilhas com feromonas</a:t>
            </a:r>
          </a:p>
          <a:p>
            <a:pPr lvl="1" eaLnBrk="1" hangingPunct="1"/>
            <a:r>
              <a:rPr lang="pt-PT" altLang="pt-PT" sz="2000">
                <a:solidFill>
                  <a:srgbClr val="422E20"/>
                </a:solidFill>
                <a:latin typeface="Times New Roman" pitchFamily="18" charset="0"/>
              </a:rPr>
              <a:t>Armadilhas com iscos alimentares</a:t>
            </a:r>
          </a:p>
          <a:p>
            <a:pPr eaLnBrk="1" hangingPunct="1"/>
            <a:r>
              <a:rPr lang="pt-PT" altLang="pt-PT" sz="2400" b="1">
                <a:solidFill>
                  <a:srgbClr val="422E20"/>
                </a:solidFill>
                <a:latin typeface="Times New Roman" pitchFamily="18" charset="0"/>
              </a:rPr>
              <a:t>Biológicos</a:t>
            </a:r>
          </a:p>
          <a:p>
            <a:pPr lvl="1" eaLnBrk="1" hangingPunct="1"/>
            <a:r>
              <a:rPr lang="pt-PT" altLang="pt-PT" sz="2000">
                <a:solidFill>
                  <a:srgbClr val="422E20"/>
                </a:solidFill>
                <a:latin typeface="Times New Roman" pitchFamily="18" charset="0"/>
              </a:rPr>
              <a:t>Predadores</a:t>
            </a:r>
          </a:p>
          <a:p>
            <a:pPr lvl="1" eaLnBrk="1" hangingPunct="1"/>
            <a:r>
              <a:rPr lang="pt-PT" altLang="pt-PT" sz="2000">
                <a:solidFill>
                  <a:srgbClr val="422E20"/>
                </a:solidFill>
                <a:latin typeface="Times New Roman" pitchFamily="18" charset="0"/>
              </a:rPr>
              <a:t>Parasitóides</a:t>
            </a:r>
          </a:p>
          <a:p>
            <a:pPr eaLnBrk="1" hangingPunct="1"/>
            <a:r>
              <a:rPr lang="pt-PT" altLang="pt-PT" sz="2400" b="1">
                <a:solidFill>
                  <a:srgbClr val="422E20"/>
                </a:solidFill>
                <a:latin typeface="Times New Roman" pitchFamily="18" charset="0"/>
              </a:rPr>
              <a:t>Químicos</a:t>
            </a:r>
          </a:p>
          <a:p>
            <a:pPr lvl="1" eaLnBrk="1" hangingPunct="1"/>
            <a:r>
              <a:rPr lang="pt-PT" altLang="pt-PT" sz="2000">
                <a:solidFill>
                  <a:srgbClr val="422E20"/>
                </a:solidFill>
                <a:latin typeface="Times New Roman" pitchFamily="18" charset="0"/>
              </a:rPr>
              <a:t>Insecticidas com acção fumigante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066800" y="5927725"/>
            <a:ext cx="777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PT" altLang="pt-PT" sz="2000">
                <a:solidFill>
                  <a:srgbClr val="422E20"/>
                </a:solidFill>
                <a:latin typeface="Times New Roman" pitchFamily="18" charset="0"/>
              </a:rPr>
              <a:t>Estes métodos devem harmonizar-se de modo a proteger a saúde humana e o ambiente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35"/>
          <p:cNvSpPr txBox="1">
            <a:spLocks noChangeArrowheads="1"/>
          </p:cNvSpPr>
          <p:nvPr/>
        </p:nvSpPr>
        <p:spPr bwMode="auto">
          <a:xfrm>
            <a:off x="1147763" y="258763"/>
            <a:ext cx="6305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 Biológicos</a:t>
            </a:r>
          </a:p>
        </p:txBody>
      </p:sp>
      <p:pic>
        <p:nvPicPr>
          <p:cNvPr id="41987" name="Picture 10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88" y="115888"/>
            <a:ext cx="2232025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60"/>
          <p:cNvGrpSpPr>
            <a:grpSpLocks/>
          </p:cNvGrpSpPr>
          <p:nvPr/>
        </p:nvGrpSpPr>
        <p:grpSpPr bwMode="auto">
          <a:xfrm>
            <a:off x="1150938" y="1484313"/>
            <a:ext cx="2816225" cy="5003800"/>
            <a:chOff x="725" y="935"/>
            <a:chExt cx="1774" cy="3152"/>
          </a:xfrm>
        </p:grpSpPr>
        <p:sp>
          <p:nvSpPr>
            <p:cNvPr id="41992" name="AutoShape 1044"/>
            <p:cNvSpPr>
              <a:spLocks noChangeArrowheads="1"/>
            </p:cNvSpPr>
            <p:nvPr/>
          </p:nvSpPr>
          <p:spPr bwMode="auto">
            <a:xfrm>
              <a:off x="975" y="935"/>
              <a:ext cx="1225" cy="363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2400" b="1">
                  <a:solidFill>
                    <a:srgbClr val="422E20"/>
                  </a:solidFill>
                  <a:latin typeface="Arial" charset="0"/>
                </a:rPr>
                <a:t>Predador</a:t>
              </a:r>
              <a:endParaRPr lang="pt-PT" altLang="pt-PT" sz="2400">
                <a:latin typeface="Times New Roman" pitchFamily="18" charset="0"/>
              </a:endParaRPr>
            </a:p>
          </p:txBody>
        </p:sp>
        <p:grpSp>
          <p:nvGrpSpPr>
            <p:cNvPr id="41993" name="Group 1058"/>
            <p:cNvGrpSpPr>
              <a:grpSpLocks/>
            </p:cNvGrpSpPr>
            <p:nvPr/>
          </p:nvGrpSpPr>
          <p:grpSpPr bwMode="auto">
            <a:xfrm>
              <a:off x="725" y="1298"/>
              <a:ext cx="1774" cy="2789"/>
              <a:chOff x="725" y="1434"/>
              <a:chExt cx="1774" cy="2789"/>
            </a:xfrm>
          </p:grpSpPr>
          <p:pic>
            <p:nvPicPr>
              <p:cNvPr id="41994" name="Picture 1042" descr="Xylocoris cursitans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64" y="1434"/>
                <a:ext cx="1278" cy="22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995" name="Text Box 1047"/>
              <p:cNvSpPr txBox="1">
                <a:spLocks noChangeArrowheads="1"/>
              </p:cNvSpPr>
              <p:nvPr/>
            </p:nvSpPr>
            <p:spPr bwMode="auto">
              <a:xfrm>
                <a:off x="725" y="3838"/>
                <a:ext cx="1774" cy="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pt-PT" altLang="pt-PT" sz="1800" b="1" i="1">
                    <a:solidFill>
                      <a:srgbClr val="422E20"/>
                    </a:solidFill>
                    <a:latin typeface="Times New Roman" pitchFamily="18" charset="0"/>
                  </a:rPr>
                  <a:t>Xylocoris flavipes </a:t>
                </a:r>
                <a:r>
                  <a:rPr lang="pt-PT" altLang="pt-PT" sz="1800" b="1">
                    <a:solidFill>
                      <a:srgbClr val="422E20"/>
                    </a:solidFill>
                    <a:latin typeface="Times New Roman" pitchFamily="18" charset="0"/>
                  </a:rPr>
                  <a:t>(Reuter)</a:t>
                </a:r>
              </a:p>
              <a:p>
                <a:pPr algn="ctr" eaLnBrk="1" hangingPunct="1"/>
                <a:r>
                  <a:rPr lang="pt-PT" altLang="pt-PT" sz="1600">
                    <a:solidFill>
                      <a:srgbClr val="422E20"/>
                    </a:solidFill>
                    <a:latin typeface="Times New Roman" pitchFamily="18" charset="0"/>
                  </a:rPr>
                  <a:t>(Hemiptera, Anthocoridae)</a:t>
                </a:r>
              </a:p>
            </p:txBody>
          </p:sp>
        </p:grpSp>
      </p:grpSp>
      <p:grpSp>
        <p:nvGrpSpPr>
          <p:cNvPr id="4" name="Group 1061"/>
          <p:cNvGrpSpPr>
            <a:grpSpLocks/>
          </p:cNvGrpSpPr>
          <p:nvPr/>
        </p:nvGrpSpPr>
        <p:grpSpPr bwMode="auto">
          <a:xfrm>
            <a:off x="4498975" y="1484313"/>
            <a:ext cx="4105275" cy="4221162"/>
            <a:chOff x="2834" y="935"/>
            <a:chExt cx="2586" cy="2659"/>
          </a:xfrm>
        </p:grpSpPr>
        <p:sp>
          <p:nvSpPr>
            <p:cNvPr id="41990" name="AutoShape 1056"/>
            <p:cNvSpPr>
              <a:spLocks noChangeArrowheads="1"/>
            </p:cNvSpPr>
            <p:nvPr/>
          </p:nvSpPr>
          <p:spPr bwMode="auto">
            <a:xfrm>
              <a:off x="2834" y="935"/>
              <a:ext cx="1225" cy="363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2400" b="1">
                  <a:solidFill>
                    <a:srgbClr val="422E20"/>
                  </a:solidFill>
                  <a:latin typeface="Arial" charset="0"/>
                </a:rPr>
                <a:t>Praga</a:t>
              </a:r>
              <a:endParaRPr lang="pt-PT" altLang="pt-PT" sz="2400">
                <a:latin typeface="Times New Roman" pitchFamily="18" charset="0"/>
              </a:endParaRPr>
            </a:p>
          </p:txBody>
        </p:sp>
        <p:sp>
          <p:nvSpPr>
            <p:cNvPr id="41991" name="Text Box 1059"/>
            <p:cNvSpPr txBox="1">
              <a:spLocks noChangeArrowheads="1"/>
            </p:cNvSpPr>
            <p:nvPr/>
          </p:nvSpPr>
          <p:spPr bwMode="auto">
            <a:xfrm>
              <a:off x="2835" y="1616"/>
              <a:ext cx="2585" cy="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200000"/>
                </a:lnSpc>
                <a:buFontTx/>
                <a:buChar char="•"/>
              </a:pPr>
              <a:r>
                <a:rPr lang="pt-PT" altLang="pt-PT" sz="2000" b="1" i="1">
                  <a:solidFill>
                    <a:srgbClr val="422E20"/>
                  </a:solidFill>
                  <a:latin typeface="Times New Roman" pitchFamily="18" charset="0"/>
                </a:rPr>
                <a:t> Tribolium </a:t>
              </a:r>
              <a:r>
                <a:rPr lang="pt-PT" altLang="pt-PT" sz="2000" b="1">
                  <a:solidFill>
                    <a:srgbClr val="422E20"/>
                  </a:solidFill>
                  <a:latin typeface="Times New Roman" pitchFamily="18" charset="0"/>
                </a:rPr>
                <a:t>spp.</a:t>
              </a:r>
            </a:p>
            <a:p>
              <a:pPr eaLnBrk="1" hangingPunct="1">
                <a:lnSpc>
                  <a:spcPct val="200000"/>
                </a:lnSpc>
                <a:buFontTx/>
                <a:buChar char="•"/>
              </a:pPr>
              <a:r>
                <a:rPr lang="pt-PT" altLang="pt-PT" sz="2000" b="1" i="1">
                  <a:solidFill>
                    <a:srgbClr val="422E20"/>
                  </a:solidFill>
                  <a:latin typeface="Times New Roman" pitchFamily="18" charset="0"/>
                </a:rPr>
                <a:t> Oryzaephilus surinamensis</a:t>
              </a:r>
            </a:p>
            <a:p>
              <a:pPr eaLnBrk="1" hangingPunct="1">
                <a:lnSpc>
                  <a:spcPct val="200000"/>
                </a:lnSpc>
                <a:buFontTx/>
                <a:buChar char="•"/>
              </a:pPr>
              <a:r>
                <a:rPr lang="pt-PT" altLang="pt-PT" sz="2000" b="1" i="1">
                  <a:solidFill>
                    <a:srgbClr val="422E20"/>
                  </a:solidFill>
                  <a:latin typeface="Times New Roman" pitchFamily="18" charset="0"/>
                </a:rPr>
                <a:t> Ephestia </a:t>
              </a:r>
              <a:r>
                <a:rPr lang="pt-PT" altLang="pt-PT" sz="2000" b="1">
                  <a:solidFill>
                    <a:srgbClr val="422E20"/>
                  </a:solidFill>
                  <a:latin typeface="Times New Roman" pitchFamily="18" charset="0"/>
                </a:rPr>
                <a:t>spp.</a:t>
              </a:r>
            </a:p>
            <a:p>
              <a:pPr eaLnBrk="1" hangingPunct="1">
                <a:lnSpc>
                  <a:spcPct val="200000"/>
                </a:lnSpc>
                <a:buFontTx/>
                <a:buChar char="•"/>
              </a:pPr>
              <a:r>
                <a:rPr lang="pt-PT" altLang="pt-PT" sz="2000" b="1" i="1">
                  <a:solidFill>
                    <a:srgbClr val="422E20"/>
                  </a:solidFill>
                  <a:latin typeface="Times New Roman" pitchFamily="18" charset="0"/>
                </a:rPr>
                <a:t>Plodia interpunctella</a:t>
              </a:r>
            </a:p>
            <a:p>
              <a:pPr eaLnBrk="1" hangingPunct="1">
                <a:lnSpc>
                  <a:spcPct val="200000"/>
                </a:lnSpc>
                <a:buFontTx/>
                <a:buChar char="•"/>
              </a:pPr>
              <a:r>
                <a:rPr lang="pt-PT" altLang="pt-PT" sz="2000" b="1" i="1">
                  <a:solidFill>
                    <a:srgbClr val="422E20"/>
                  </a:solidFill>
                  <a:latin typeface="Times New Roman" pitchFamily="18" charset="0"/>
                </a:rPr>
                <a:t> Sitotroga cerealella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147763" y="319088"/>
            <a:ext cx="6305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 Biológicos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115888"/>
            <a:ext cx="2232025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498975" y="1484313"/>
            <a:ext cx="4105275" cy="3001962"/>
            <a:chOff x="2834" y="935"/>
            <a:chExt cx="2586" cy="1891"/>
          </a:xfrm>
        </p:grpSpPr>
        <p:sp>
          <p:nvSpPr>
            <p:cNvPr id="43018" name="AutoShape 13"/>
            <p:cNvSpPr>
              <a:spLocks noChangeArrowheads="1"/>
            </p:cNvSpPr>
            <p:nvPr/>
          </p:nvSpPr>
          <p:spPr bwMode="auto">
            <a:xfrm>
              <a:off x="2834" y="935"/>
              <a:ext cx="1225" cy="363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2400" b="1">
                  <a:solidFill>
                    <a:srgbClr val="422E20"/>
                  </a:solidFill>
                  <a:latin typeface="Arial" charset="0"/>
                </a:rPr>
                <a:t>Praga</a:t>
              </a:r>
              <a:endParaRPr lang="pt-PT" altLang="pt-PT" sz="2400">
                <a:latin typeface="Times New Roman" pitchFamily="18" charset="0"/>
              </a:endParaRPr>
            </a:p>
          </p:txBody>
        </p:sp>
        <p:sp>
          <p:nvSpPr>
            <p:cNvPr id="43019" name="Text Box 14"/>
            <p:cNvSpPr txBox="1">
              <a:spLocks noChangeArrowheads="1"/>
            </p:cNvSpPr>
            <p:nvPr/>
          </p:nvSpPr>
          <p:spPr bwMode="auto">
            <a:xfrm>
              <a:off x="2835" y="1616"/>
              <a:ext cx="2585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200000"/>
                </a:lnSpc>
                <a:buFontTx/>
                <a:buChar char="•"/>
              </a:pPr>
              <a:r>
                <a:rPr lang="pt-PT" altLang="pt-PT" sz="2000" b="1" i="1">
                  <a:solidFill>
                    <a:srgbClr val="422E20"/>
                  </a:solidFill>
                  <a:latin typeface="Times New Roman" pitchFamily="18" charset="0"/>
                </a:rPr>
                <a:t> Sitophilus </a:t>
              </a:r>
              <a:r>
                <a:rPr lang="pt-PT" altLang="pt-PT" sz="2000" b="1">
                  <a:solidFill>
                    <a:srgbClr val="422E20"/>
                  </a:solidFill>
                  <a:latin typeface="Times New Roman" pitchFamily="18" charset="0"/>
                </a:rPr>
                <a:t>spp.</a:t>
              </a:r>
            </a:p>
            <a:p>
              <a:pPr eaLnBrk="1" hangingPunct="1">
                <a:lnSpc>
                  <a:spcPct val="200000"/>
                </a:lnSpc>
                <a:buFontTx/>
                <a:buChar char="•"/>
              </a:pPr>
              <a:r>
                <a:rPr lang="pt-PT" altLang="pt-PT" sz="2000" b="1" i="1">
                  <a:solidFill>
                    <a:srgbClr val="422E20"/>
                  </a:solidFill>
                  <a:latin typeface="Times New Roman" pitchFamily="18" charset="0"/>
                </a:rPr>
                <a:t> Rhyzopertha dominica</a:t>
              </a:r>
            </a:p>
            <a:p>
              <a:pPr eaLnBrk="1" hangingPunct="1">
                <a:lnSpc>
                  <a:spcPct val="200000"/>
                </a:lnSpc>
                <a:buFontTx/>
                <a:buChar char="•"/>
              </a:pPr>
              <a:r>
                <a:rPr lang="pt-PT" altLang="pt-PT" sz="2000" b="1" i="1">
                  <a:solidFill>
                    <a:srgbClr val="422E20"/>
                  </a:solidFill>
                  <a:latin typeface="Times New Roman" pitchFamily="18" charset="0"/>
                </a:rPr>
                <a:t> Lasioderma serricorne</a:t>
              </a:r>
              <a:endParaRPr lang="pt-PT" altLang="pt-PT" sz="2000" b="1">
                <a:solidFill>
                  <a:srgbClr val="422E2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12775" y="1484313"/>
            <a:ext cx="3887788" cy="2987675"/>
            <a:chOff x="386" y="935"/>
            <a:chExt cx="2449" cy="1882"/>
          </a:xfrm>
        </p:grpSpPr>
        <p:pic>
          <p:nvPicPr>
            <p:cNvPr id="43015" name="Picture 10" descr="Anisopteromalu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55" y="1376"/>
              <a:ext cx="1290" cy="1056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sp>
          <p:nvSpPr>
            <p:cNvPr id="43016" name="Text Box 11"/>
            <p:cNvSpPr txBox="1">
              <a:spLocks noChangeArrowheads="1"/>
            </p:cNvSpPr>
            <p:nvPr/>
          </p:nvSpPr>
          <p:spPr bwMode="auto">
            <a:xfrm>
              <a:off x="386" y="2432"/>
              <a:ext cx="2449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pt-PT" altLang="pt-PT" sz="1800" b="1" i="1">
                  <a:solidFill>
                    <a:srgbClr val="422E20"/>
                  </a:solidFill>
                  <a:latin typeface="Times New Roman" pitchFamily="18" charset="0"/>
                </a:rPr>
                <a:t>Anisopteromalus calandrae (Howard)</a:t>
              </a:r>
            </a:p>
            <a:p>
              <a:pPr algn="ctr" eaLnBrk="1" hangingPunct="1"/>
              <a:r>
                <a:rPr lang="pt-PT" altLang="pt-PT" sz="1600" i="1">
                  <a:solidFill>
                    <a:srgbClr val="422E20"/>
                  </a:solidFill>
                  <a:latin typeface="Times New Roman" pitchFamily="18" charset="0"/>
                </a:rPr>
                <a:t>(Hymenoptera, Pteromalidae)</a:t>
              </a:r>
            </a:p>
          </p:txBody>
        </p:sp>
        <p:sp>
          <p:nvSpPr>
            <p:cNvPr id="43017" name="AutoShape 15"/>
            <p:cNvSpPr>
              <a:spLocks noChangeArrowheads="1"/>
            </p:cNvSpPr>
            <p:nvPr/>
          </p:nvSpPr>
          <p:spPr bwMode="auto">
            <a:xfrm>
              <a:off x="975" y="935"/>
              <a:ext cx="1225" cy="363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2400" b="1">
                  <a:solidFill>
                    <a:srgbClr val="422E20"/>
                  </a:solidFill>
                  <a:latin typeface="Arial" charset="0"/>
                </a:rPr>
                <a:t>Parasitóide</a:t>
              </a:r>
              <a:endParaRPr lang="pt-PT" altLang="pt-PT" sz="2400">
                <a:latin typeface="Times New Roman" pitchFamily="18" charset="0"/>
              </a:endParaRPr>
            </a:p>
          </p:txBody>
        </p:sp>
      </p:grpSp>
      <p:pic>
        <p:nvPicPr>
          <p:cNvPr id="110608" name="anisopteromalus calandrae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4508500"/>
            <a:ext cx="3238500" cy="2208213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313" fill="hold"/>
                                        <p:tgtEl>
                                          <p:spTgt spid="110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1060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06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0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60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147763" y="319088"/>
            <a:ext cx="6305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 Biológicos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88" y="115888"/>
            <a:ext cx="2232025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498975" y="1484313"/>
            <a:ext cx="4105275" cy="3001962"/>
            <a:chOff x="2834" y="935"/>
            <a:chExt cx="2586" cy="1891"/>
          </a:xfrm>
        </p:grpSpPr>
        <p:sp>
          <p:nvSpPr>
            <p:cNvPr id="44042" name="AutoShape 6"/>
            <p:cNvSpPr>
              <a:spLocks noChangeArrowheads="1"/>
            </p:cNvSpPr>
            <p:nvPr/>
          </p:nvSpPr>
          <p:spPr bwMode="auto">
            <a:xfrm>
              <a:off x="2834" y="935"/>
              <a:ext cx="1225" cy="363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2400" b="1">
                  <a:solidFill>
                    <a:srgbClr val="422E20"/>
                  </a:solidFill>
                  <a:latin typeface="Arial" charset="0"/>
                </a:rPr>
                <a:t>Praga</a:t>
              </a:r>
              <a:endParaRPr lang="pt-PT" altLang="pt-PT" sz="2400">
                <a:latin typeface="Times New Roman" pitchFamily="18" charset="0"/>
              </a:endParaRPr>
            </a:p>
          </p:txBody>
        </p:sp>
        <p:sp>
          <p:nvSpPr>
            <p:cNvPr id="44043" name="Text Box 7"/>
            <p:cNvSpPr txBox="1">
              <a:spLocks noChangeArrowheads="1"/>
            </p:cNvSpPr>
            <p:nvPr/>
          </p:nvSpPr>
          <p:spPr bwMode="auto">
            <a:xfrm>
              <a:off x="2835" y="1616"/>
              <a:ext cx="2585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200000"/>
                </a:lnSpc>
                <a:buFontTx/>
                <a:buChar char="•"/>
              </a:pPr>
              <a:r>
                <a:rPr lang="pt-PT" altLang="pt-PT" sz="2000" b="1" i="1">
                  <a:solidFill>
                    <a:srgbClr val="422E20"/>
                  </a:solidFill>
                  <a:latin typeface="Times New Roman" pitchFamily="18" charset="0"/>
                </a:rPr>
                <a:t> Plodia interpunctella </a:t>
              </a:r>
            </a:p>
            <a:p>
              <a:pPr eaLnBrk="1" hangingPunct="1">
                <a:lnSpc>
                  <a:spcPct val="200000"/>
                </a:lnSpc>
                <a:buFontTx/>
                <a:buChar char="•"/>
              </a:pPr>
              <a:r>
                <a:rPr lang="pt-PT" altLang="pt-PT" sz="2000" b="1" i="1">
                  <a:solidFill>
                    <a:srgbClr val="422E20"/>
                  </a:solidFill>
                  <a:latin typeface="Times New Roman" pitchFamily="18" charset="0"/>
                </a:rPr>
                <a:t> Ephestia </a:t>
              </a:r>
              <a:r>
                <a:rPr lang="pt-PT" altLang="pt-PT" sz="2000" b="1">
                  <a:solidFill>
                    <a:srgbClr val="422E20"/>
                  </a:solidFill>
                  <a:latin typeface="Times New Roman" pitchFamily="18" charset="0"/>
                </a:rPr>
                <a:t>spp.</a:t>
              </a:r>
            </a:p>
            <a:p>
              <a:pPr eaLnBrk="1" hangingPunct="1">
                <a:lnSpc>
                  <a:spcPct val="200000"/>
                </a:lnSpc>
                <a:buFontTx/>
                <a:buChar char="•"/>
              </a:pPr>
              <a:r>
                <a:rPr lang="pt-PT" altLang="pt-PT" sz="2000" b="1" i="1">
                  <a:solidFill>
                    <a:srgbClr val="422E20"/>
                  </a:solidFill>
                  <a:latin typeface="Times New Roman" pitchFamily="18" charset="0"/>
                </a:rPr>
                <a:t> Sitotroga cerealella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612775" y="1484313"/>
            <a:ext cx="3887788" cy="5164137"/>
            <a:chOff x="386" y="935"/>
            <a:chExt cx="2449" cy="3253"/>
          </a:xfrm>
        </p:grpSpPr>
        <p:sp>
          <p:nvSpPr>
            <p:cNvPr id="44038" name="Text Box 5"/>
            <p:cNvSpPr txBox="1">
              <a:spLocks noChangeArrowheads="1"/>
            </p:cNvSpPr>
            <p:nvPr/>
          </p:nvSpPr>
          <p:spPr bwMode="auto">
            <a:xfrm>
              <a:off x="386" y="2432"/>
              <a:ext cx="2449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pt-PT" altLang="pt-PT" sz="1800" b="1" i="1">
                  <a:solidFill>
                    <a:srgbClr val="422E20"/>
                  </a:solidFill>
                  <a:latin typeface="Times New Roman" pitchFamily="18" charset="0"/>
                </a:rPr>
                <a:t>Trichogramma spp</a:t>
              </a:r>
            </a:p>
            <a:p>
              <a:pPr algn="ctr" eaLnBrk="1" hangingPunct="1"/>
              <a:r>
                <a:rPr lang="pt-PT" altLang="pt-PT" sz="1600" i="1">
                  <a:solidFill>
                    <a:srgbClr val="422E20"/>
                  </a:solidFill>
                  <a:latin typeface="Times New Roman" pitchFamily="18" charset="0"/>
                </a:rPr>
                <a:t>(Hymenoptera, Trichogrammatidae)</a:t>
              </a:r>
            </a:p>
          </p:txBody>
        </p:sp>
        <p:sp>
          <p:nvSpPr>
            <p:cNvPr id="44039" name="AutoShape 8"/>
            <p:cNvSpPr>
              <a:spLocks noChangeArrowheads="1"/>
            </p:cNvSpPr>
            <p:nvPr/>
          </p:nvSpPr>
          <p:spPr bwMode="auto">
            <a:xfrm>
              <a:off x="975" y="935"/>
              <a:ext cx="1225" cy="363"/>
            </a:xfrm>
            <a:prstGeom prst="roundRect">
              <a:avLst>
                <a:gd name="adj" fmla="val 16667"/>
              </a:avLst>
            </a:prstGeom>
            <a:solidFill>
              <a:srgbClr val="CFB09B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PT" altLang="pt-PT" sz="2400" b="1">
                  <a:solidFill>
                    <a:srgbClr val="422E20"/>
                  </a:solidFill>
                  <a:latin typeface="Arial" charset="0"/>
                </a:rPr>
                <a:t>Parasitóide</a:t>
              </a:r>
              <a:endParaRPr lang="pt-PT" altLang="pt-PT" sz="2400">
                <a:latin typeface="Times New Roman" pitchFamily="18" charset="0"/>
              </a:endParaRPr>
            </a:p>
          </p:txBody>
        </p:sp>
        <p:pic>
          <p:nvPicPr>
            <p:cNvPr id="44040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" y="2886"/>
              <a:ext cx="1920" cy="1302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  <p:pic>
          <p:nvPicPr>
            <p:cNvPr id="44041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51" y="1371"/>
              <a:ext cx="1294" cy="1056"/>
            </a:xfrm>
            <a:prstGeom prst="rect">
              <a:avLst/>
            </a:prstGeom>
            <a:noFill/>
            <a:ln w="9525">
              <a:solidFill>
                <a:srgbClr val="422E2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3864216" cy="301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231900" y="33338"/>
            <a:ext cx="7772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 dirty="0">
                <a:solidFill>
                  <a:srgbClr val="422E20"/>
                </a:solidFill>
                <a:latin typeface="Albertus Extra Bold" pitchFamily="34" charset="0"/>
              </a:rPr>
              <a:t> Armazenamento tradicional em Angola </a:t>
            </a:r>
            <a:endParaRPr lang="pt-PT" altLang="pt-PT" sz="1800" dirty="0">
              <a:solidFill>
                <a:srgbClr val="422E20"/>
              </a:solidFill>
              <a:latin typeface="Albertus Extra Bol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4313507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Chila (Província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de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Benguela) </a:t>
            </a:r>
            <a:br>
              <a:rPr lang="pt-PT" sz="2000" b="1" dirty="0">
                <a:solidFill>
                  <a:srgbClr val="422E20"/>
                </a:solidFill>
                <a:latin typeface="Arial" charset="0"/>
              </a:rPr>
            </a:b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(Fotografia cedida por Julião Afonso)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0938" y="3087849"/>
            <a:ext cx="3208164" cy="34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32040" y="2085687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Chila (Província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de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Benguela) </a:t>
            </a:r>
            <a:br>
              <a:rPr lang="pt-PT" sz="2000" b="1" dirty="0">
                <a:solidFill>
                  <a:srgbClr val="422E20"/>
                </a:solidFill>
                <a:latin typeface="Arial" charset="0"/>
              </a:rPr>
            </a:b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(Fotografia cedida por Julião Afonso)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250825" y="33338"/>
            <a:ext cx="8753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 Uso de óleos essenciais em grãos de milho seco 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79388" y="33338"/>
            <a:ext cx="88249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Uso de óleos essenciais em grãos de milho seco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468313" y="33338"/>
            <a:ext cx="85359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>
                <a:solidFill>
                  <a:srgbClr val="422E20"/>
                </a:solidFill>
                <a:latin typeface="Albertus Extra Bold" pitchFamily="34" charset="0"/>
              </a:rPr>
              <a:t>Uso de óleos essenciais em grãos de milho seco </a:t>
            </a:r>
            <a:endParaRPr lang="pt-PT" altLang="pt-PT" sz="1800">
              <a:solidFill>
                <a:srgbClr val="422E20"/>
              </a:solidFill>
              <a:latin typeface="Albertus Extra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0"/>
            <a:ext cx="3857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0"/>
            <a:ext cx="3857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50" y="3600450"/>
            <a:ext cx="1033463" cy="1209675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pic>
        <p:nvPicPr>
          <p:cNvPr id="4915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2068513"/>
            <a:ext cx="1033463" cy="1209675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pic>
        <p:nvPicPr>
          <p:cNvPr id="4915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650" y="4895850"/>
            <a:ext cx="1033463" cy="1209675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pic>
        <p:nvPicPr>
          <p:cNvPr id="4915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650" y="779463"/>
            <a:ext cx="1033463" cy="1209675"/>
          </a:xfrm>
          <a:prstGeom prst="rect">
            <a:avLst/>
          </a:prstGeom>
          <a:noFill/>
          <a:ln w="9525">
            <a:solidFill>
              <a:srgbClr val="422E20"/>
            </a:solidFill>
            <a:miter lim="800000"/>
            <a:headEnd/>
            <a:tailEnd/>
          </a:ln>
        </p:spPr>
      </p:pic>
      <p:sp>
        <p:nvSpPr>
          <p:cNvPr id="49158" name="Text Box 9"/>
          <p:cNvSpPr txBox="1">
            <a:spLocks noChangeArrowheads="1"/>
          </p:cNvSpPr>
          <p:nvPr/>
        </p:nvSpPr>
        <p:spPr bwMode="auto">
          <a:xfrm>
            <a:off x="1147763" y="2276475"/>
            <a:ext cx="6305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 sz="3600">
                <a:solidFill>
                  <a:srgbClr val="422E20"/>
                </a:solidFill>
                <a:latin typeface="Albertus Extra Bold" pitchFamily="34" charset="0"/>
              </a:rPr>
              <a:t>Obrigada pela Atenção</a:t>
            </a:r>
          </a:p>
        </p:txBody>
      </p:sp>
      <p:pic>
        <p:nvPicPr>
          <p:cNvPr id="49159" name="Picture 10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7975" y="3357563"/>
            <a:ext cx="2444750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3816424" cy="324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4791" y="4365104"/>
            <a:ext cx="38151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err="1" smtClean="0">
                <a:solidFill>
                  <a:srgbClr val="422E20"/>
                </a:solidFill>
                <a:latin typeface="Arial" charset="0"/>
              </a:rPr>
              <a:t>Quitoga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(Província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de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Benguela) </a:t>
            </a:r>
            <a:br>
              <a:rPr lang="pt-PT" sz="2000" b="1" dirty="0">
                <a:solidFill>
                  <a:srgbClr val="422E20"/>
                </a:solidFill>
                <a:latin typeface="Arial" charset="0"/>
              </a:rPr>
            </a:b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(Fotografia cedida por Julião Afonso)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4472" y="3264231"/>
            <a:ext cx="3386857" cy="307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15741" y="1940792"/>
            <a:ext cx="358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err="1" smtClean="0">
                <a:solidFill>
                  <a:srgbClr val="422E20"/>
                </a:solidFill>
                <a:latin typeface="Arial" charset="0"/>
              </a:rPr>
              <a:t>Tchimbundo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(Província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de Cunene)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/>
            </a:r>
            <a:br>
              <a:rPr lang="pt-PT" sz="2000" b="1" dirty="0">
                <a:solidFill>
                  <a:srgbClr val="422E20"/>
                </a:solidFill>
                <a:latin typeface="Arial" charset="0"/>
              </a:rPr>
            </a:b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(Fotografia cedida por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Leonor Pedro)</a:t>
            </a:r>
            <a:endParaRPr lang="pt-PT" sz="2000" b="1" dirty="0">
              <a:solidFill>
                <a:srgbClr val="422E2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5"/>
            <a:ext cx="3602309" cy="422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1560" y="5276132"/>
            <a:ext cx="5184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Tulha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(Província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de Huambo)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/>
            </a:r>
            <a:br>
              <a:rPr lang="pt-PT" sz="2000" b="1" dirty="0">
                <a:solidFill>
                  <a:srgbClr val="422E20"/>
                </a:solidFill>
                <a:latin typeface="Arial" charset="0"/>
              </a:rPr>
            </a:b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(Fotografia cedida por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Laurinda)</a:t>
            </a:r>
            <a:endParaRPr lang="pt-PT" sz="2000" b="1" dirty="0">
              <a:solidFill>
                <a:srgbClr val="422E20"/>
              </a:solidFill>
              <a:latin typeface="Arial" charset="0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924944"/>
            <a:ext cx="3786885" cy="33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60032" y="2132856"/>
            <a:ext cx="4142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err="1" smtClean="0">
                <a:solidFill>
                  <a:srgbClr val="422E20"/>
                </a:solidFill>
                <a:latin typeface="Arial" charset="0"/>
              </a:rPr>
              <a:t>Ossila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(Província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de Huambo)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/>
            </a:r>
            <a:br>
              <a:rPr lang="pt-PT" sz="2000" b="1" dirty="0">
                <a:solidFill>
                  <a:srgbClr val="422E20"/>
                </a:solidFill>
                <a:latin typeface="Arial" charset="0"/>
              </a:rPr>
            </a:b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(Fotografia cedida por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Laurinda)</a:t>
            </a:r>
            <a:endParaRPr lang="pt-PT" sz="2000" b="1" dirty="0">
              <a:solidFill>
                <a:srgbClr val="422E2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3354388"/>
            <a:ext cx="3929063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4321175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5537" y="3645024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err="1" smtClean="0">
                <a:solidFill>
                  <a:srgbClr val="422E20"/>
                </a:solidFill>
                <a:latin typeface="Arial" charset="0"/>
              </a:rPr>
              <a:t>Oshila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(Província </a:t>
            </a:r>
            <a:r>
              <a:rPr lang="pt-PT" sz="2000" b="1" smtClean="0">
                <a:solidFill>
                  <a:srgbClr val="422E20"/>
                </a:solidFill>
                <a:latin typeface="Arial" charset="0"/>
              </a:rPr>
              <a:t>de Huíla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)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/>
            </a:r>
            <a:br>
              <a:rPr lang="pt-PT" sz="2000" b="1" dirty="0">
                <a:solidFill>
                  <a:srgbClr val="422E20"/>
                </a:solidFill>
                <a:latin typeface="Arial" charset="0"/>
              </a:rPr>
            </a:b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(Fotografia cedida por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Carlos Conceição)</a:t>
            </a:r>
            <a:endParaRPr lang="pt-PT" sz="2000" b="1" dirty="0">
              <a:solidFill>
                <a:srgbClr val="422E2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8173" y="2335727"/>
            <a:ext cx="3528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err="1" smtClean="0">
                <a:solidFill>
                  <a:srgbClr val="422E20"/>
                </a:solidFill>
                <a:latin typeface="Arial" charset="0"/>
              </a:rPr>
              <a:t>Ocindi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(Província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de Huíla)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/>
            </a:r>
            <a:br>
              <a:rPr lang="pt-PT" sz="2000" b="1" dirty="0">
                <a:solidFill>
                  <a:srgbClr val="422E20"/>
                </a:solidFill>
                <a:latin typeface="Arial" charset="0"/>
              </a:rPr>
            </a:b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(Fotografia cedida por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Carlos Conceição)</a:t>
            </a:r>
            <a:endParaRPr lang="pt-PT" sz="2000" b="1" dirty="0">
              <a:solidFill>
                <a:srgbClr val="422E2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557338"/>
            <a:ext cx="4027488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535113"/>
            <a:ext cx="4176713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932041" y="5301208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Cabaça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(Província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de Huambo)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/>
            </a:r>
            <a:br>
              <a:rPr lang="pt-PT" sz="2000" b="1" dirty="0">
                <a:solidFill>
                  <a:srgbClr val="422E20"/>
                </a:solidFill>
                <a:latin typeface="Arial" charset="0"/>
              </a:rPr>
            </a:b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(Fotografia cedida por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Carlos Conceição)</a:t>
            </a:r>
            <a:endParaRPr lang="pt-PT" sz="2000" b="1" dirty="0">
              <a:solidFill>
                <a:srgbClr val="422E2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077" y="5298033"/>
            <a:ext cx="3887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Panelas de barro (Bailundo, Província de Huambo)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/>
            </a:r>
            <a:br>
              <a:rPr lang="pt-PT" sz="2000" b="1" dirty="0">
                <a:solidFill>
                  <a:srgbClr val="422E20"/>
                </a:solidFill>
                <a:latin typeface="Arial" charset="0"/>
              </a:rPr>
            </a:b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(Fotografia cedida por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Carlos Conceição)</a:t>
            </a:r>
            <a:endParaRPr lang="pt-PT" sz="2000" b="1" dirty="0">
              <a:solidFill>
                <a:srgbClr val="422E2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319213"/>
            <a:ext cx="4391025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91680" y="5229200"/>
            <a:ext cx="5184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err="1" smtClean="0">
                <a:solidFill>
                  <a:srgbClr val="422E20"/>
                </a:solidFill>
                <a:latin typeface="Arial" charset="0"/>
              </a:rPr>
              <a:t>Ekuku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 (Bailundo, Província de Huambo) </a:t>
            </a: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/>
            </a:r>
            <a:br>
              <a:rPr lang="pt-PT" sz="2000" b="1" dirty="0">
                <a:solidFill>
                  <a:srgbClr val="422E20"/>
                </a:solidFill>
                <a:latin typeface="Arial" charset="0"/>
              </a:rPr>
            </a:br>
            <a:r>
              <a:rPr lang="pt-PT" sz="2000" b="1" dirty="0">
                <a:solidFill>
                  <a:srgbClr val="422E20"/>
                </a:solidFill>
                <a:latin typeface="Arial" charset="0"/>
              </a:rPr>
              <a:t>(Fotografia cedida por </a:t>
            </a:r>
            <a:r>
              <a:rPr lang="pt-PT" sz="2000" b="1" dirty="0" smtClean="0">
                <a:solidFill>
                  <a:srgbClr val="422E20"/>
                </a:solidFill>
                <a:latin typeface="Arial" charset="0"/>
              </a:rPr>
              <a:t>Carlos Conceição)</a:t>
            </a:r>
            <a:endParaRPr lang="pt-PT" sz="2000" b="1" dirty="0">
              <a:solidFill>
                <a:srgbClr val="422E2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o de apresentação predefinido">
  <a:themeElements>
    <a:clrScheme name="Modelo de apresentação predefini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elo de apresentação predefini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F:\Program Files\Microsoft Office\Templates\Estruturas de Apresentação\Expedição.pot</Template>
  <TotalTime>2149</TotalTime>
  <Words>1870</Words>
  <Application>Microsoft Office PowerPoint</Application>
  <PresentationFormat>Apresentação no Ecrã (4:3)</PresentationFormat>
  <Paragraphs>498</Paragraphs>
  <Slides>44</Slides>
  <Notes>18</Notes>
  <HiddenSlides>2</HiddenSlides>
  <MMClips>3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44</vt:i4>
      </vt:variant>
    </vt:vector>
  </HeadingPairs>
  <TitlesOfParts>
    <vt:vector size="53" baseType="lpstr">
      <vt:lpstr>Albertus Extra Bold</vt:lpstr>
      <vt:lpstr>Arial</vt:lpstr>
      <vt:lpstr>Arial Black</vt:lpstr>
      <vt:lpstr>Arial Unicode MS</vt:lpstr>
      <vt:lpstr>Californian FB</vt:lpstr>
      <vt:lpstr>Joan</vt:lpstr>
      <vt:lpstr>Tahoma</vt:lpstr>
      <vt:lpstr>Times New Roman</vt:lpstr>
      <vt:lpstr>Modelo de apresentação predefinido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graca</dc:creator>
  <cp:lastModifiedBy>amexia</cp:lastModifiedBy>
  <cp:revision>213</cp:revision>
  <dcterms:created xsi:type="dcterms:W3CDTF">2003-06-10T23:27:19Z</dcterms:created>
  <dcterms:modified xsi:type="dcterms:W3CDTF">2022-12-08T09:49:58Z</dcterms:modified>
</cp:coreProperties>
</file>